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7"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D43"/>
    <a:srgbClr val="0000FF"/>
    <a:srgbClr val="FF9900"/>
    <a:srgbClr val="99FF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71" autoAdjust="0"/>
  </p:normalViewPr>
  <p:slideViewPr>
    <p:cSldViewPr>
      <p:cViewPr>
        <p:scale>
          <a:sx n="70" d="100"/>
          <a:sy n="70" d="100"/>
        </p:scale>
        <p:origin x="-13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1AAF4-18A8-4D43-94BA-D63D064A285D}" type="datetimeFigureOut">
              <a:rPr lang="cs-CZ" smtClean="0"/>
              <a:t>19.2.2012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0C351-86EE-4F22-B1AC-0BB82E016B97}" type="slidenum">
              <a:rPr lang="cs-CZ" smtClean="0"/>
              <a:t>‹#›</a:t>
            </a:fld>
            <a:endParaRPr lang="cs-CZ"/>
          </a:p>
        </p:txBody>
      </p:sp>
    </p:spTree>
    <p:extLst>
      <p:ext uri="{BB962C8B-B14F-4D97-AF65-F5344CB8AC3E}">
        <p14:creationId xmlns:p14="http://schemas.microsoft.com/office/powerpoint/2010/main" val="283772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B60C351-86EE-4F22-B1AC-0BB82E016B97}" type="slidenum">
              <a:rPr lang="cs-CZ" smtClean="0"/>
              <a:t>5</a:t>
            </a:fld>
            <a:endParaRPr lang="cs-CZ"/>
          </a:p>
        </p:txBody>
      </p:sp>
    </p:spTree>
    <p:extLst>
      <p:ext uri="{BB962C8B-B14F-4D97-AF65-F5344CB8AC3E}">
        <p14:creationId xmlns:p14="http://schemas.microsoft.com/office/powerpoint/2010/main" val="367602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19.2.2012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49911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19.2.2012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93938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19.2.2012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229417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19.2.2012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2531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80953F1-3C67-4276-A44F-A3B6F45F0AB2}" type="datetimeFigureOut">
              <a:rPr lang="cs-CZ" smtClean="0"/>
              <a:t>19.2.2012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93312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0953F1-3C67-4276-A44F-A3B6F45F0AB2}" type="datetimeFigureOut">
              <a:rPr lang="cs-CZ" smtClean="0"/>
              <a:t>19.2.2012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06582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80953F1-3C67-4276-A44F-A3B6F45F0AB2}" type="datetimeFigureOut">
              <a:rPr lang="cs-CZ" smtClean="0"/>
              <a:t>19.2.2012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42909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80953F1-3C67-4276-A44F-A3B6F45F0AB2}" type="datetimeFigureOut">
              <a:rPr lang="cs-CZ" smtClean="0"/>
              <a:t>19.2.2012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10473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0953F1-3C67-4276-A44F-A3B6F45F0AB2}" type="datetimeFigureOut">
              <a:rPr lang="cs-CZ" smtClean="0"/>
              <a:t>19.2.2012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84516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0953F1-3C67-4276-A44F-A3B6F45F0AB2}" type="datetimeFigureOut">
              <a:rPr lang="cs-CZ" smtClean="0"/>
              <a:t>19.2.2012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752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0953F1-3C67-4276-A44F-A3B6F45F0AB2}" type="datetimeFigureOut">
              <a:rPr lang="cs-CZ" smtClean="0"/>
              <a:t>19.2.2012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99618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9CEF"/>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53F1-3C67-4276-A44F-A3B6F45F0AB2}" type="datetimeFigureOut">
              <a:rPr lang="cs-CZ" smtClean="0"/>
              <a:t>19.2.2012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8722A-A736-4B8E-9B1B-EC8089DF5E6B}" type="slidenum">
              <a:rPr lang="cs-CZ" smtClean="0"/>
              <a:t>‹#›</a:t>
            </a:fld>
            <a:endParaRPr lang="cs-CZ"/>
          </a:p>
        </p:txBody>
      </p:sp>
    </p:spTree>
    <p:extLst>
      <p:ext uri="{BB962C8B-B14F-4D97-AF65-F5344CB8AC3E}">
        <p14:creationId xmlns:p14="http://schemas.microsoft.com/office/powerpoint/2010/main" val="422975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glisch-hilfen.de/en/exercises_list/passiv.htm"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englishgrammar.org/passive-voice-exercise/" TargetMode="External"/><Relationship Id="rId3" Type="http://schemas.openxmlformats.org/officeDocument/2006/relationships/hyperlink" Target="http://www.englisch-hilfen.de/en/exercises_list/passiv.htm" TargetMode="External"/><Relationship Id="rId7" Type="http://schemas.openxmlformats.org/officeDocument/2006/relationships/hyperlink" Target="http://www.photosof.org/view/fresh_oranges-other.html" TargetMode="External"/><Relationship Id="rId12" Type="http://schemas.openxmlformats.org/officeDocument/2006/relationships/hyperlink" Target="http://khandsuren.blog.gogo.mn/?label=32455" TargetMode="External"/><Relationship Id="rId2" Type="http://schemas.openxmlformats.org/officeDocument/2006/relationships/hyperlink" Target="http://storiesofthedrakon.blogspot.com/2011/04/word-was-passive-writing.html" TargetMode="External"/><Relationship Id="rId1" Type="http://schemas.openxmlformats.org/officeDocument/2006/relationships/slideLayout" Target="../slideLayouts/slideLayout7.xml"/><Relationship Id="rId6" Type="http://schemas.openxmlformats.org/officeDocument/2006/relationships/hyperlink" Target="http://lurieunaward.com/photo_gallery/LondonTimes01.htm" TargetMode="External"/><Relationship Id="rId11" Type="http://schemas.openxmlformats.org/officeDocument/2006/relationships/hyperlink" Target="http://esl.about.com/od/teachinggrammar/a/Lesson-Plan-Integrating-Passive-Voice_2.htm" TargetMode="External"/><Relationship Id="rId5" Type="http://schemas.openxmlformats.org/officeDocument/2006/relationships/hyperlink" Target="http://www.usaid.gov/stories/easttimor/fp_easttimor_coffee.html" TargetMode="External"/><Relationship Id="rId10" Type="http://schemas.openxmlformats.org/officeDocument/2006/relationships/hyperlink" Target="http://teslden.com/passive-voice/" TargetMode="External"/><Relationship Id="rId4" Type="http://schemas.openxmlformats.org/officeDocument/2006/relationships/hyperlink" Target="http://perso.wanadoo.es/autoenglish/gr.pas.p.htm" TargetMode="External"/><Relationship Id="rId9" Type="http://schemas.openxmlformats.org/officeDocument/2006/relationships/hyperlink" Target="http://publicrecordssearchonline.org/arrest-records-fr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0" y="492443"/>
            <a:ext cx="8964488" cy="10081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8.1  </a:t>
            </a:r>
            <a:r>
              <a:rPr lang="cs-CZ" sz="2500" b="1" dirty="0" err="1" smtClean="0">
                <a:latin typeface="Times New Roman" pitchFamily="18" charset="0"/>
                <a:cs typeface="Times New Roman" pitchFamily="18" charset="0"/>
              </a:rPr>
              <a:t>Present</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simple</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passive</a:t>
            </a:r>
            <a:r>
              <a:rPr lang="cs-CZ" sz="2500" b="1" dirty="0" smtClean="0">
                <a:latin typeface="Times New Roman" pitchFamily="18" charset="0"/>
                <a:cs typeface="Times New Roman" pitchFamily="18" charset="0"/>
              </a:rPr>
              <a:t>, past </a:t>
            </a:r>
            <a:r>
              <a:rPr lang="cs-CZ" sz="2500" b="1" dirty="0" err="1" smtClean="0">
                <a:latin typeface="Times New Roman" pitchFamily="18" charset="0"/>
                <a:cs typeface="Times New Roman" pitchFamily="18" charset="0"/>
              </a:rPr>
              <a:t>simple</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passive</a:t>
            </a:r>
            <a:endParaRPr lang="cs-CZ" sz="2500" b="1" dirty="0" smtClean="0">
              <a:latin typeface="Times New Roman" pitchFamily="18" charset="0"/>
              <a:cs typeface="Times New Roman" pitchFamily="18" charset="0"/>
            </a:endParaRPr>
          </a:p>
          <a:p>
            <a:pPr algn="l"/>
            <a:r>
              <a:rPr lang="cs-CZ" sz="2500" b="1" dirty="0" smtClean="0">
                <a:latin typeface="Times New Roman" pitchFamily="18" charset="0"/>
                <a:cs typeface="Times New Roman" pitchFamily="18" charset="0"/>
              </a:rPr>
              <a:t>(trpný rod v přítomném a minulém prostém čase)</a:t>
            </a:r>
            <a:endParaRPr lang="cs-CZ" sz="2500" dirty="0">
              <a:latin typeface="Times New Roman" pitchFamily="18" charset="0"/>
              <a:cs typeface="Times New Roman" pitchFamily="18" charset="0"/>
            </a:endParaRPr>
          </a:p>
        </p:txBody>
      </p:sp>
      <p:sp>
        <p:nvSpPr>
          <p:cNvPr id="5" name="Podnadpis 2"/>
          <p:cNvSpPr txBox="1">
            <a:spLocks/>
          </p:cNvSpPr>
          <p:nvPr/>
        </p:nvSpPr>
        <p:spPr>
          <a:xfrm>
            <a:off x="4482575" y="3447095"/>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smtClean="0">
              <a:latin typeface="Times New Roman" pitchFamily="18" charset="0"/>
              <a:cs typeface="Times New Roman" pitchFamily="18" charset="0"/>
            </a:endParaRPr>
          </a:p>
          <a:p>
            <a:endParaRPr lang="cs-CZ" sz="1800" dirty="0">
              <a:latin typeface="Times New Roman" pitchFamily="18" charset="0"/>
              <a:cs typeface="Times New Roman" pitchFamily="18" charset="0"/>
            </a:endParaRPr>
          </a:p>
        </p:txBody>
      </p:sp>
      <p:sp>
        <p:nvSpPr>
          <p:cNvPr id="6" name="TextovéPole 5"/>
          <p:cNvSpPr txBox="1"/>
          <p:nvPr/>
        </p:nvSpPr>
        <p:spPr>
          <a:xfrm>
            <a:off x="0" y="0"/>
            <a:ext cx="9144000" cy="492443"/>
          </a:xfrm>
          <a:prstGeom prst="rect">
            <a:avLst/>
          </a:prstGeom>
          <a:solidFill>
            <a:schemeClr val="accent6">
              <a:lumMod val="40000"/>
              <a:lumOff val="60000"/>
            </a:schemeClr>
          </a:solidFill>
          <a:ln>
            <a:noFill/>
          </a:ln>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3" name="Obdélník 2"/>
          <p:cNvSpPr/>
          <p:nvPr/>
        </p:nvSpPr>
        <p:spPr>
          <a:xfrm>
            <a:off x="2861596" y="3244334"/>
            <a:ext cx="184731" cy="369332"/>
          </a:xfrm>
          <a:prstGeom prst="rect">
            <a:avLst/>
          </a:prstGeom>
        </p:spPr>
        <p:txBody>
          <a:bodyPr wrap="none">
            <a:spAutoFit/>
          </a:bodyPr>
          <a:lstStyle/>
          <a:p>
            <a:endParaRPr lang="cs-CZ" b="1" dirty="0">
              <a:solidFill>
                <a:schemeClr val="accent3">
                  <a:lumMod val="50000"/>
                </a:schemeClr>
              </a:solidFill>
              <a:latin typeface="Times New Roman" pitchFamily="18" charset="0"/>
              <a:cs typeface="Times New Roman" pitchFamily="18" charset="0"/>
            </a:endParaRPr>
          </a:p>
        </p:txBody>
      </p:sp>
      <p:grpSp>
        <p:nvGrpSpPr>
          <p:cNvPr id="2" name="Skupina 1"/>
          <p:cNvGrpSpPr/>
          <p:nvPr/>
        </p:nvGrpSpPr>
        <p:grpSpPr>
          <a:xfrm>
            <a:off x="2023" y="6242447"/>
            <a:ext cx="9144000" cy="615553"/>
            <a:chOff x="0" y="6242447"/>
            <a:chExt cx="9144000" cy="615553"/>
          </a:xfrm>
        </p:grpSpPr>
        <p:sp>
          <p:nvSpPr>
            <p:cNvPr id="8" name="TextovéPole 4"/>
            <p:cNvSpPr txBox="1"/>
            <p:nvPr/>
          </p:nvSpPr>
          <p:spPr>
            <a:xfrm>
              <a:off x="0" y="6242447"/>
              <a:ext cx="9144000" cy="615553"/>
            </a:xfrm>
            <a:prstGeom prst="rect">
              <a:avLst/>
            </a:prstGeom>
            <a:solidFill>
              <a:schemeClr val="accent6">
                <a:lumMod val="40000"/>
                <a:lumOff val="60000"/>
              </a:schemeClr>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Mgr. Michaela Kaplanová</a:t>
              </a:r>
            </a:p>
            <a:p>
              <a:endParaRPr lang="cs-CZ" sz="1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25" y="6242447"/>
              <a:ext cx="3316275" cy="60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ovéPole 9"/>
          <p:cNvSpPr txBox="1"/>
          <p:nvPr/>
        </p:nvSpPr>
        <p:spPr>
          <a:xfrm>
            <a:off x="5436096" y="4931876"/>
            <a:ext cx="3312368" cy="369332"/>
          </a:xfrm>
          <a:prstGeom prst="rect">
            <a:avLst/>
          </a:prstGeom>
          <a:noFill/>
        </p:spPr>
        <p:txBody>
          <a:bodyPr wrap="square" rtlCol="0">
            <a:spAutoFit/>
          </a:bodyPr>
          <a:lstStyle/>
          <a:p>
            <a:r>
              <a:rPr lang="cs-CZ" dirty="0" err="1" smtClean="0">
                <a:latin typeface="Times New Roman" pitchFamily="18" charset="0"/>
                <a:cs typeface="Times New Roman" pitchFamily="18" charset="0"/>
              </a:rPr>
              <a:t>You</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can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practise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this</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topic</a:t>
            </a:r>
            <a:r>
              <a:rPr lang="cs-CZ" dirty="0" smtClean="0">
                <a:latin typeface="Times New Roman" pitchFamily="18" charset="0"/>
                <a:cs typeface="Times New Roman" pitchFamily="18" charset="0"/>
              </a:rPr>
              <a:t> </a:t>
            </a:r>
            <a:r>
              <a:rPr lang="cs-CZ" dirty="0" smtClean="0">
                <a:latin typeface="Times New Roman" pitchFamily="18" charset="0"/>
                <a:cs typeface="Times New Roman" pitchFamily="18" charset="0"/>
                <a:hlinkClick r:id="rId3"/>
              </a:rPr>
              <a:t>HERE</a:t>
            </a:r>
            <a:endParaRPr lang="cs-CZ"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clrChange>
              <a:clrFrom>
                <a:srgbClr val="000000"/>
              </a:clrFrom>
              <a:clrTo>
                <a:srgbClr val="000000">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4807" y="1397164"/>
            <a:ext cx="4961289" cy="44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1187624" y="3447095"/>
            <a:ext cx="2304256" cy="276999"/>
          </a:xfrm>
          <a:prstGeom prst="rect">
            <a:avLst/>
          </a:prstGeom>
          <a:noFill/>
        </p:spPr>
        <p:txBody>
          <a:bodyPr wrap="square" rtlCol="0">
            <a:spAutoFit/>
          </a:bodyPr>
          <a:lstStyle/>
          <a:p>
            <a:r>
              <a:rPr lang="cs-CZ" sz="1200" b="1" dirty="0" err="1" smtClean="0"/>
              <a:t>The</a:t>
            </a:r>
            <a:r>
              <a:rPr lang="cs-CZ" sz="1200" b="1" dirty="0" smtClean="0"/>
              <a:t> </a:t>
            </a:r>
            <a:r>
              <a:rPr lang="cs-CZ" sz="1200" b="1" dirty="0" err="1" smtClean="0"/>
              <a:t>mouse</a:t>
            </a:r>
            <a:r>
              <a:rPr lang="cs-CZ" sz="1200" b="1" dirty="0" smtClean="0"/>
              <a:t> </a:t>
            </a:r>
            <a:r>
              <a:rPr lang="cs-CZ" sz="1200" b="1" dirty="0" err="1" smtClean="0"/>
              <a:t>was</a:t>
            </a:r>
            <a:r>
              <a:rPr lang="cs-CZ" sz="1200" b="1" dirty="0" smtClean="0"/>
              <a:t> </a:t>
            </a:r>
            <a:r>
              <a:rPr lang="cs-CZ" sz="1200" b="1" dirty="0" err="1" smtClean="0"/>
              <a:t>eaten</a:t>
            </a:r>
            <a:r>
              <a:rPr lang="cs-CZ" sz="1200" b="1" dirty="0" smtClean="0"/>
              <a:t> by </a:t>
            </a:r>
            <a:r>
              <a:rPr lang="cs-CZ" sz="1200" b="1" dirty="0" err="1" smtClean="0"/>
              <a:t>the</a:t>
            </a:r>
            <a:r>
              <a:rPr lang="cs-CZ" sz="1200" b="1" dirty="0" smtClean="0"/>
              <a:t> </a:t>
            </a:r>
            <a:r>
              <a:rPr lang="cs-CZ" sz="1200" b="1" dirty="0" err="1" smtClean="0"/>
              <a:t>cat</a:t>
            </a:r>
            <a:endParaRPr lang="cs-CZ" sz="1200" b="1" dirty="0"/>
          </a:p>
        </p:txBody>
      </p:sp>
      <p:sp>
        <p:nvSpPr>
          <p:cNvPr id="11" name="TextovéPole 10"/>
          <p:cNvSpPr txBox="1"/>
          <p:nvPr/>
        </p:nvSpPr>
        <p:spPr>
          <a:xfrm>
            <a:off x="2771800" y="4149080"/>
            <a:ext cx="1946239" cy="307777"/>
          </a:xfrm>
          <a:prstGeom prst="rect">
            <a:avLst/>
          </a:prstGeom>
          <a:noFill/>
        </p:spPr>
        <p:txBody>
          <a:bodyPr wrap="square" rtlCol="0">
            <a:spAutoFit/>
          </a:bodyPr>
          <a:lstStyle/>
          <a:p>
            <a:r>
              <a:rPr lang="cs-CZ" sz="1400" b="1" dirty="0" err="1" smtClean="0"/>
              <a:t>The</a:t>
            </a:r>
            <a:r>
              <a:rPr lang="cs-CZ" sz="1400" b="1" dirty="0" smtClean="0"/>
              <a:t> </a:t>
            </a:r>
            <a:r>
              <a:rPr lang="cs-CZ" sz="1400" b="1" dirty="0" err="1" smtClean="0"/>
              <a:t>cat</a:t>
            </a:r>
            <a:r>
              <a:rPr lang="cs-CZ" sz="1400" b="1" dirty="0" smtClean="0"/>
              <a:t> </a:t>
            </a:r>
            <a:r>
              <a:rPr lang="cs-CZ" sz="1400" b="1" dirty="0" err="1" smtClean="0"/>
              <a:t>ate</a:t>
            </a:r>
            <a:r>
              <a:rPr lang="cs-CZ" sz="1400" b="1" dirty="0" smtClean="0"/>
              <a:t> </a:t>
            </a:r>
            <a:r>
              <a:rPr lang="cs-CZ" sz="1400" b="1" dirty="0" err="1" smtClean="0"/>
              <a:t>the</a:t>
            </a:r>
            <a:r>
              <a:rPr lang="cs-CZ" sz="1400" b="1" dirty="0" smtClean="0"/>
              <a:t> </a:t>
            </a:r>
            <a:r>
              <a:rPr lang="cs-CZ" sz="1400" b="1" dirty="0" err="1" smtClean="0"/>
              <a:t>mouse</a:t>
            </a:r>
            <a:endParaRPr lang="cs-CZ" sz="1400" b="1" dirty="0"/>
          </a:p>
        </p:txBody>
      </p:sp>
    </p:spTree>
    <p:extLst>
      <p:ext uri="{BB962C8B-B14F-4D97-AF65-F5344CB8AC3E}">
        <p14:creationId xmlns:p14="http://schemas.microsoft.com/office/powerpoint/2010/main" val="2394829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8.10 Anotace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00362967"/>
              </p:ext>
            </p:extLst>
          </p:nvPr>
        </p:nvGraphicFramePr>
        <p:xfrm>
          <a:off x="935596" y="2348880"/>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a:t>
                      </a:r>
                      <a:r>
                        <a:rPr lang="cs-CZ" baseline="0" dirty="0" smtClean="0">
                          <a:latin typeface="Times New Roman" pitchFamily="18" charset="0"/>
                          <a:cs typeface="Times New Roman" pitchFamily="18" charset="0"/>
                        </a:rPr>
                        <a:t> Michaela Kaplanová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07</a:t>
                      </a:r>
                      <a:r>
                        <a:rPr lang="cs-CZ" baseline="0" dirty="0" smtClean="0">
                          <a:latin typeface="Times New Roman" pitchFamily="18" charset="0"/>
                          <a:cs typeface="Times New Roman" pitchFamily="18" charset="0"/>
                        </a:rPr>
                        <a:t> – 12/2011</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9. </a:t>
                      </a:r>
                      <a:r>
                        <a:rPr lang="cs-CZ"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err="1" smtClean="0">
                          <a:latin typeface="Times New Roman" pitchFamily="18" charset="0"/>
                          <a:cs typeface="Times New Roman" pitchFamily="18" charset="0"/>
                        </a:rPr>
                        <a:t>Passive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voice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present</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simple</a:t>
                      </a:r>
                      <a:r>
                        <a:rPr lang="cs-CZ" baseline="0" dirty="0" smtClean="0">
                          <a:latin typeface="Times New Roman" pitchFamily="18" charset="0"/>
                          <a:cs typeface="Times New Roman" pitchFamily="18" charset="0"/>
                        </a:rPr>
                        <a:t> </a:t>
                      </a:r>
                      <a:r>
                        <a:rPr lang="cs-CZ" baseline="0" dirty="0" err="1" smtClean="0">
                          <a:latin typeface="Times New Roman" pitchFamily="18" charset="0"/>
                          <a:cs typeface="Times New Roman" pitchFamily="18" charset="0"/>
                        </a:rPr>
                        <a:t>passive</a:t>
                      </a:r>
                      <a:r>
                        <a:rPr lang="cs-CZ" baseline="0" dirty="0" smtClean="0">
                          <a:latin typeface="Times New Roman" pitchFamily="18" charset="0"/>
                          <a:cs typeface="Times New Roman" pitchFamily="18" charset="0"/>
                        </a:rPr>
                        <a:t>, past </a:t>
                      </a:r>
                      <a:r>
                        <a:rPr lang="cs-CZ" baseline="0" dirty="0" err="1" smtClean="0">
                          <a:latin typeface="Times New Roman" pitchFamily="18" charset="0"/>
                          <a:cs typeface="Times New Roman" pitchFamily="18" charset="0"/>
                        </a:rPr>
                        <a:t>simple</a:t>
                      </a:r>
                      <a:r>
                        <a:rPr lang="cs-CZ" baseline="0" dirty="0" smtClean="0">
                          <a:latin typeface="Times New Roman" pitchFamily="18" charset="0"/>
                          <a:cs typeface="Times New Roman" pitchFamily="18" charset="0"/>
                        </a:rPr>
                        <a:t> </a:t>
                      </a:r>
                      <a:r>
                        <a:rPr lang="cs-CZ" baseline="0" dirty="0" err="1" smtClean="0">
                          <a:latin typeface="Times New Roman" pitchFamily="18" charset="0"/>
                          <a:cs typeface="Times New Roman" pitchFamily="18" charset="0"/>
                        </a:rPr>
                        <a:t>passive</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vysvětlující</a:t>
                      </a:r>
                      <a:r>
                        <a:rPr lang="cs-CZ" baseline="0" dirty="0" smtClean="0">
                          <a:latin typeface="Times New Roman" pitchFamily="18" charset="0"/>
                          <a:cs typeface="Times New Roman" pitchFamily="18" charset="0"/>
                        </a:rPr>
                        <a:t> užití trpného rodu v přítomném a minulém čase.</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3458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0" y="492443"/>
            <a:ext cx="84582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8.2 </a:t>
            </a:r>
            <a:r>
              <a:rPr lang="cs-CZ" sz="2500" b="1" dirty="0" err="1" smtClean="0">
                <a:latin typeface="Times New Roman" pitchFamily="18" charset="0"/>
                <a:cs typeface="Times New Roman" pitchFamily="18" charset="0"/>
              </a:rPr>
              <a:t>What</a:t>
            </a:r>
            <a:r>
              <a:rPr lang="cs-CZ" sz="2500" b="1" dirty="0" smtClean="0">
                <a:latin typeface="Times New Roman" pitchFamily="18" charset="0"/>
                <a:cs typeface="Times New Roman" pitchFamily="18" charset="0"/>
              </a:rPr>
              <a:t> do </a:t>
            </a:r>
            <a:r>
              <a:rPr lang="cs-CZ" sz="2500" b="1" dirty="0" err="1" smtClean="0">
                <a:latin typeface="Times New Roman" pitchFamily="18" charset="0"/>
                <a:cs typeface="Times New Roman" pitchFamily="18" charset="0"/>
              </a:rPr>
              <a:t>we</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already</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know</a:t>
            </a:r>
            <a:r>
              <a:rPr lang="cs-CZ" sz="2500" b="1" dirty="0" smtClean="0">
                <a:latin typeface="Times New Roman" pitchFamily="18" charset="0"/>
                <a:cs typeface="Times New Roman" pitchFamily="18" charset="0"/>
              </a:rPr>
              <a:t>?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4"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sz="1800" dirty="0">
              <a:latin typeface="Times New Roman" pitchFamily="18" charset="0"/>
              <a:cs typeface="Times New Roman" pitchFamily="18" charset="0"/>
            </a:endParaRPr>
          </a:p>
        </p:txBody>
      </p:sp>
      <p:sp>
        <p:nvSpPr>
          <p:cNvPr id="5" name="TextovéPole 4"/>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2" name="TextovéPole 1"/>
          <p:cNvSpPr txBox="1"/>
          <p:nvPr/>
        </p:nvSpPr>
        <p:spPr>
          <a:xfrm>
            <a:off x="467544" y="1484784"/>
            <a:ext cx="5832648" cy="369332"/>
          </a:xfrm>
          <a:prstGeom prst="rect">
            <a:avLst/>
          </a:prstGeom>
          <a:noFill/>
        </p:spPr>
        <p:txBody>
          <a:bodyPr wrap="square" rtlCol="0">
            <a:spAutoFit/>
          </a:bodyPr>
          <a:lstStyle/>
          <a:p>
            <a:r>
              <a:rPr lang="cs-CZ" dirty="0" smtClean="0">
                <a:latin typeface="Times New Roman" pitchFamily="18" charset="0"/>
                <a:cs typeface="Times New Roman" pitchFamily="18" charset="0"/>
              </a:rPr>
              <a:t>1. </a:t>
            </a:r>
            <a:r>
              <a:rPr lang="cs-CZ" dirty="0" err="1" smtClean="0">
                <a:latin typeface="Times New Roman" pitchFamily="18" charset="0"/>
                <a:cs typeface="Times New Roman" pitchFamily="18" charset="0"/>
              </a:rPr>
              <a:t>We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know</a:t>
            </a:r>
            <a:r>
              <a:rPr lang="cs-CZ" dirty="0">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present</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simple</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dirty="0" smtClean="0">
                <a:latin typeface="Times New Roman" pitchFamily="18" charset="0"/>
                <a:cs typeface="Times New Roman" pitchFamily="18" charset="0"/>
              </a:rPr>
              <a:t>tense.</a:t>
            </a:r>
            <a:endParaRPr lang="cs-CZ" dirty="0">
              <a:latin typeface="Times New Roman" pitchFamily="18" charset="0"/>
              <a:cs typeface="Times New Roman" pitchFamily="18" charset="0"/>
            </a:endParaRPr>
          </a:p>
        </p:txBody>
      </p:sp>
      <p:sp>
        <p:nvSpPr>
          <p:cNvPr id="6" name="TextovéPole 5"/>
          <p:cNvSpPr txBox="1"/>
          <p:nvPr/>
        </p:nvSpPr>
        <p:spPr>
          <a:xfrm>
            <a:off x="467544" y="2204864"/>
            <a:ext cx="6984776" cy="369332"/>
          </a:xfrm>
          <a:prstGeom prst="rect">
            <a:avLst/>
          </a:prstGeom>
          <a:noFill/>
        </p:spPr>
        <p:txBody>
          <a:bodyPr wrap="square" rtlCol="0">
            <a:spAutoFit/>
          </a:bodyPr>
          <a:lstStyle/>
          <a:p>
            <a:r>
              <a:rPr lang="cs-CZ" dirty="0" smtClean="0">
                <a:latin typeface="Times New Roman" pitchFamily="18" charset="0"/>
                <a:cs typeface="Times New Roman" pitchFamily="18" charset="0"/>
              </a:rPr>
              <a:t>2. </a:t>
            </a:r>
            <a:r>
              <a:rPr lang="cs-CZ" dirty="0" err="1" smtClean="0">
                <a:latin typeface="Times New Roman" pitchFamily="18" charset="0"/>
                <a:cs typeface="Times New Roman" pitchFamily="18" charset="0"/>
              </a:rPr>
              <a:t>We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know</a:t>
            </a:r>
            <a:r>
              <a:rPr lang="cs-CZ" dirty="0" smtClean="0">
                <a:latin typeface="Times New Roman" pitchFamily="18" charset="0"/>
                <a:cs typeface="Times New Roman" pitchFamily="18" charset="0"/>
              </a:rPr>
              <a:t> </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past </a:t>
            </a:r>
            <a:r>
              <a:rPr lang="cs-CZ" b="1" dirty="0" err="1" smtClean="0">
                <a:effectLst>
                  <a:outerShdw blurRad="38100" dist="38100" dir="2700000" algn="tl">
                    <a:srgbClr val="000000">
                      <a:alpha val="43137"/>
                    </a:srgbClr>
                  </a:outerShdw>
                </a:effectLst>
                <a:latin typeface="Times New Roman" pitchFamily="18" charset="0"/>
                <a:cs typeface="Times New Roman" pitchFamily="18" charset="0"/>
              </a:rPr>
              <a:t>simple</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dirty="0" smtClean="0">
                <a:latin typeface="Times New Roman" pitchFamily="18" charset="0"/>
                <a:cs typeface="Times New Roman" pitchFamily="18" charset="0"/>
              </a:rPr>
              <a:t>tense.</a:t>
            </a:r>
            <a:endParaRPr lang="cs-CZ" dirty="0">
              <a:latin typeface="Times New Roman" pitchFamily="18" charset="0"/>
              <a:cs typeface="Times New Roman" pitchFamily="18" charset="0"/>
            </a:endParaRPr>
          </a:p>
        </p:txBody>
      </p:sp>
      <p:sp>
        <p:nvSpPr>
          <p:cNvPr id="7" name="TextovéPole 6"/>
          <p:cNvSpPr txBox="1"/>
          <p:nvPr/>
        </p:nvSpPr>
        <p:spPr>
          <a:xfrm>
            <a:off x="467544" y="2852936"/>
            <a:ext cx="5040560" cy="369332"/>
          </a:xfrm>
          <a:prstGeom prst="rect">
            <a:avLst/>
          </a:prstGeom>
          <a:noFill/>
        </p:spPr>
        <p:txBody>
          <a:bodyPr wrap="square" rtlCol="0">
            <a:spAutoFit/>
          </a:bodyPr>
          <a:lstStyle/>
          <a:p>
            <a:r>
              <a:rPr lang="cs-CZ" dirty="0" smtClean="0">
                <a:latin typeface="Times New Roman" pitchFamily="18" charset="0"/>
                <a:cs typeface="Times New Roman" pitchFamily="18" charset="0"/>
              </a:rPr>
              <a:t>3. </a:t>
            </a:r>
            <a:r>
              <a:rPr lang="cs-CZ" dirty="0" err="1" smtClean="0">
                <a:latin typeface="Times New Roman" pitchFamily="18" charset="0"/>
                <a:cs typeface="Times New Roman" pitchFamily="18" charset="0"/>
              </a:rPr>
              <a:t>We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know</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how</a:t>
            </a:r>
            <a:r>
              <a:rPr lang="cs-CZ" dirty="0" smtClean="0">
                <a:latin typeface="Times New Roman" pitchFamily="18" charset="0"/>
                <a:cs typeface="Times New Roman" pitchFamily="18" charset="0"/>
              </a:rPr>
              <a:t> to use </a:t>
            </a:r>
            <a:r>
              <a:rPr lang="cs-CZ" dirty="0" err="1" smtClean="0">
                <a:latin typeface="Times New Roman" pitchFamily="18" charset="0"/>
                <a:cs typeface="Times New Roman" pitchFamily="18" charset="0"/>
              </a:rPr>
              <a:t>the</a:t>
            </a:r>
            <a:r>
              <a:rPr lang="cs-CZ" dirty="0" smtClean="0">
                <a:latin typeface="Times New Roman" pitchFamily="18" charset="0"/>
                <a:cs typeface="Times New Roman" pitchFamily="18" charset="0"/>
              </a:rPr>
              <a:t> </a:t>
            </a:r>
            <a:r>
              <a:rPr lang="cs-CZ"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verb </a:t>
            </a:r>
            <a:r>
              <a:rPr lang="cs-CZ"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cs-CZ" b="1" dirty="0" err="1"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a:t>
            </a:r>
            <a:r>
              <a:rPr lang="cs-CZ"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cs-CZ"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cs-CZ"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ovéPole 7"/>
          <p:cNvSpPr txBox="1"/>
          <p:nvPr/>
        </p:nvSpPr>
        <p:spPr>
          <a:xfrm>
            <a:off x="467544" y="3490555"/>
            <a:ext cx="5400600" cy="369332"/>
          </a:xfrm>
          <a:prstGeom prst="rect">
            <a:avLst/>
          </a:prstGeom>
          <a:noFill/>
        </p:spPr>
        <p:txBody>
          <a:bodyPr wrap="square" rtlCol="0">
            <a:spAutoFit/>
          </a:bodyPr>
          <a:lstStyle/>
          <a:p>
            <a:r>
              <a:rPr lang="cs-CZ" dirty="0" smtClean="0">
                <a:latin typeface="Times New Roman" pitchFamily="18" charset="0"/>
                <a:cs typeface="Times New Roman" pitchFamily="18" charset="0"/>
              </a:rPr>
              <a:t>4. </a:t>
            </a:r>
            <a:r>
              <a:rPr lang="cs-CZ" dirty="0" err="1" smtClean="0">
                <a:latin typeface="Times New Roman" pitchFamily="18" charset="0"/>
                <a:cs typeface="Times New Roman" pitchFamily="18" charset="0"/>
              </a:rPr>
              <a:t>We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know</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the</a:t>
            </a:r>
            <a:r>
              <a:rPr lang="cs-CZ" dirty="0" smtClean="0">
                <a:latin typeface="Times New Roman" pitchFamily="18" charset="0"/>
                <a:cs typeface="Times New Roman" pitchFamily="18" charset="0"/>
              </a:rPr>
              <a:t> </a:t>
            </a:r>
            <a:r>
              <a:rPr lang="cs-CZ"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past </a:t>
            </a:r>
            <a:r>
              <a:rPr lang="cs-CZ" b="1" dirty="0" err="1"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participle</a:t>
            </a:r>
            <a:r>
              <a:rPr lang="cs-CZ" dirty="0" smtClean="0">
                <a:solidFill>
                  <a:schemeClr val="accent5">
                    <a:lumMod val="75000"/>
                  </a:schemeClr>
                </a:solidFill>
                <a:latin typeface="Times New Roman" pitchFamily="18" charset="0"/>
                <a:cs typeface="Times New Roman" pitchFamily="18" charset="0"/>
              </a:rPr>
              <a:t> </a:t>
            </a:r>
            <a:r>
              <a:rPr lang="cs-CZ" dirty="0" err="1" smtClean="0">
                <a:latin typeface="Times New Roman" pitchFamily="18" charset="0"/>
                <a:cs typeface="Times New Roman" pitchFamily="18" charset="0"/>
              </a:rPr>
              <a:t>form</a:t>
            </a:r>
            <a:r>
              <a:rPr lang="cs-CZ"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cs-CZ" dirty="0" err="1" smtClean="0">
                <a:latin typeface="Times New Roman" pitchFamily="18" charset="0"/>
                <a:cs typeface="Times New Roman" pitchFamily="18" charset="0"/>
              </a:rPr>
              <a:t>of</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irregular</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verbs</a:t>
            </a:r>
            <a:r>
              <a:rPr lang="cs-CZ" dirty="0" smtClean="0">
                <a:latin typeface="Times New Roman" pitchFamily="18" charset="0"/>
                <a:cs typeface="Times New Roman" pitchFamily="18" charset="0"/>
              </a:rPr>
              <a:t>. </a:t>
            </a:r>
            <a:endParaRPr lang="cs-CZ" dirty="0">
              <a:latin typeface="Times New Roman" pitchFamily="18" charset="0"/>
              <a:cs typeface="Times New Roman" pitchFamily="18" charset="0"/>
            </a:endParaRPr>
          </a:p>
        </p:txBody>
      </p:sp>
      <p:sp>
        <p:nvSpPr>
          <p:cNvPr id="9" name="TextovéPole 8"/>
          <p:cNvSpPr txBox="1"/>
          <p:nvPr/>
        </p:nvSpPr>
        <p:spPr>
          <a:xfrm>
            <a:off x="1763688" y="5373216"/>
            <a:ext cx="1062118"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SEEN</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ovéPole 9"/>
          <p:cNvSpPr txBox="1"/>
          <p:nvPr/>
        </p:nvSpPr>
        <p:spPr>
          <a:xfrm>
            <a:off x="4229100" y="4569904"/>
            <a:ext cx="1062980"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BEEN</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ovéPole 10"/>
          <p:cNvSpPr txBox="1"/>
          <p:nvPr/>
        </p:nvSpPr>
        <p:spPr>
          <a:xfrm>
            <a:off x="5496272" y="5177135"/>
            <a:ext cx="1152128"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DONE</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ovéPole 11"/>
          <p:cNvSpPr txBox="1"/>
          <p:nvPr/>
        </p:nvSpPr>
        <p:spPr>
          <a:xfrm>
            <a:off x="2267744" y="4339071"/>
            <a:ext cx="1116124"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BUILT</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ovéPole 12"/>
          <p:cNvSpPr txBox="1"/>
          <p:nvPr/>
        </p:nvSpPr>
        <p:spPr>
          <a:xfrm>
            <a:off x="6732240" y="4221088"/>
            <a:ext cx="1080120"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GONE</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ovéPole 13"/>
          <p:cNvSpPr txBox="1"/>
          <p:nvPr/>
        </p:nvSpPr>
        <p:spPr>
          <a:xfrm>
            <a:off x="5709282" y="3039343"/>
            <a:ext cx="590910" cy="461665"/>
          </a:xfrm>
          <a:prstGeom prst="rect">
            <a:avLst/>
          </a:prstGeom>
          <a:noFill/>
          <a:ln>
            <a:solidFill>
              <a:schemeClr val="accent6">
                <a:lumMod val="75000"/>
              </a:schemeClr>
            </a:solidFill>
          </a:ln>
        </p:spPr>
        <p:txBody>
          <a:bodyPr wrap="square" rtlCol="0">
            <a:spAutoFit/>
          </a:bodyPr>
          <a:lstStyle/>
          <a:p>
            <a:r>
              <a:rPr lang="cs-CZ" sz="24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IS</a:t>
            </a:r>
            <a:endParaRPr lang="cs-CZ"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ovéPole 14"/>
          <p:cNvSpPr txBox="1"/>
          <p:nvPr/>
        </p:nvSpPr>
        <p:spPr>
          <a:xfrm>
            <a:off x="6373688" y="2739023"/>
            <a:ext cx="898612" cy="461665"/>
          </a:xfrm>
          <a:prstGeom prst="rect">
            <a:avLst/>
          </a:prstGeom>
          <a:noFill/>
          <a:ln>
            <a:solidFill>
              <a:schemeClr val="accent6">
                <a:lumMod val="75000"/>
              </a:schemeClr>
            </a:solidFill>
          </a:ln>
        </p:spPr>
        <p:txBody>
          <a:bodyPr wrap="square" rtlCol="0">
            <a:spAutoFit/>
          </a:bodyPr>
          <a:lstStyle/>
          <a:p>
            <a:r>
              <a:rPr lang="cs-CZ" sz="24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ARE</a:t>
            </a:r>
            <a:endParaRPr lang="cs-CZ"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ovéPole 15"/>
          <p:cNvSpPr txBox="1"/>
          <p:nvPr/>
        </p:nvSpPr>
        <p:spPr>
          <a:xfrm>
            <a:off x="4572000" y="2893585"/>
            <a:ext cx="861516" cy="461665"/>
          </a:xfrm>
          <a:prstGeom prst="rect">
            <a:avLst/>
          </a:prstGeom>
          <a:noFill/>
          <a:ln>
            <a:solidFill>
              <a:schemeClr val="accent6">
                <a:lumMod val="75000"/>
              </a:schemeClr>
            </a:solidFill>
          </a:ln>
        </p:spPr>
        <p:txBody>
          <a:bodyPr wrap="square" rtlCol="0">
            <a:spAutoFit/>
          </a:bodyPr>
          <a:lstStyle/>
          <a:p>
            <a:r>
              <a:rPr lang="cs-CZ" sz="24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AM</a:t>
            </a:r>
            <a:endParaRPr lang="cs-CZ"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ovéPole 16"/>
          <p:cNvSpPr txBox="1"/>
          <p:nvPr/>
        </p:nvSpPr>
        <p:spPr>
          <a:xfrm>
            <a:off x="7272300" y="3381990"/>
            <a:ext cx="864096" cy="461665"/>
          </a:xfrm>
          <a:prstGeom prst="rect">
            <a:avLst/>
          </a:prstGeom>
          <a:noFill/>
          <a:ln>
            <a:solidFill>
              <a:schemeClr val="accent6">
                <a:lumMod val="75000"/>
              </a:schemeClr>
            </a:solidFill>
          </a:ln>
        </p:spPr>
        <p:txBody>
          <a:bodyPr wrap="square" rtlCol="0">
            <a:spAutoFit/>
          </a:bodyPr>
          <a:lstStyle/>
          <a:p>
            <a:r>
              <a:rPr lang="cs-CZ" sz="24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WAS</a:t>
            </a:r>
            <a:endParaRPr lang="cs-CZ"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ovéPole 17"/>
          <p:cNvSpPr txBox="1"/>
          <p:nvPr/>
        </p:nvSpPr>
        <p:spPr>
          <a:xfrm>
            <a:off x="7812360" y="2708920"/>
            <a:ext cx="1152128" cy="461665"/>
          </a:xfrm>
          <a:prstGeom prst="rect">
            <a:avLst/>
          </a:prstGeom>
          <a:noFill/>
          <a:ln>
            <a:solidFill>
              <a:schemeClr val="accent6">
                <a:lumMod val="75000"/>
              </a:schemeClr>
            </a:solidFill>
          </a:ln>
        </p:spPr>
        <p:txBody>
          <a:bodyPr wrap="square" rtlCol="0">
            <a:spAutoFit/>
          </a:bodyPr>
          <a:lstStyle/>
          <a:p>
            <a:r>
              <a:rPr lang="cs-CZ" sz="24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WERE</a:t>
            </a:r>
            <a:endParaRPr lang="cs-CZ"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ovéPole 18"/>
          <p:cNvSpPr txBox="1"/>
          <p:nvPr/>
        </p:nvSpPr>
        <p:spPr>
          <a:xfrm>
            <a:off x="323528" y="4667944"/>
            <a:ext cx="1584176"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BROKEN</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ovéPole 19"/>
          <p:cNvSpPr txBox="1"/>
          <p:nvPr/>
        </p:nvSpPr>
        <p:spPr>
          <a:xfrm>
            <a:off x="7272300" y="6093296"/>
            <a:ext cx="1692188"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BOUGHT</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ovéPole 20"/>
          <p:cNvSpPr txBox="1"/>
          <p:nvPr/>
        </p:nvSpPr>
        <p:spPr>
          <a:xfrm>
            <a:off x="3383868" y="5373216"/>
            <a:ext cx="972107"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CUT</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TextovéPole 21"/>
          <p:cNvSpPr txBox="1"/>
          <p:nvPr/>
        </p:nvSpPr>
        <p:spPr>
          <a:xfrm>
            <a:off x="5177935" y="5949280"/>
            <a:ext cx="1554305"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CHOSEN</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ovéPole 22"/>
          <p:cNvSpPr txBox="1"/>
          <p:nvPr/>
        </p:nvSpPr>
        <p:spPr>
          <a:xfrm>
            <a:off x="467544" y="5949280"/>
            <a:ext cx="1296144"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TAKEN</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ovéPole 23"/>
          <p:cNvSpPr txBox="1"/>
          <p:nvPr/>
        </p:nvSpPr>
        <p:spPr>
          <a:xfrm>
            <a:off x="2555776" y="6093295"/>
            <a:ext cx="1044116"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SAID</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extovéPole 24"/>
          <p:cNvSpPr txBox="1"/>
          <p:nvPr/>
        </p:nvSpPr>
        <p:spPr>
          <a:xfrm>
            <a:off x="7272300" y="4939245"/>
            <a:ext cx="1185900" cy="461665"/>
          </a:xfrm>
          <a:prstGeom prst="rect">
            <a:avLst/>
          </a:prstGeom>
          <a:noFill/>
          <a:ln>
            <a:solidFill>
              <a:schemeClr val="accent5">
                <a:lumMod val="75000"/>
              </a:schemeClr>
            </a:solidFill>
          </a:ln>
        </p:spPr>
        <p:txBody>
          <a:bodyPr wrap="square" rtlCol="0">
            <a:spAutoFit/>
          </a:bodyPr>
          <a:lstStyle/>
          <a:p>
            <a:r>
              <a:rPr lang="cs-CZ"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TOLD</a:t>
            </a:r>
            <a:endParaRPr lang="cs-CZ" sz="24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129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8.3 New </a:t>
            </a:r>
            <a:r>
              <a:rPr lang="cs-CZ" sz="2500" b="1" dirty="0" err="1" smtClean="0">
                <a:latin typeface="Times New Roman" pitchFamily="18" charset="0"/>
                <a:cs typeface="Times New Roman" pitchFamily="18" charset="0"/>
              </a:rPr>
              <a:t>terms</a:t>
            </a:r>
            <a:r>
              <a:rPr lang="cs-CZ" sz="2500" b="1" dirty="0" smtClean="0">
                <a:latin typeface="Times New Roman" pitchFamily="18" charset="0"/>
                <a:cs typeface="Times New Roman" pitchFamily="18" charset="0"/>
              </a:rPr>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pic>
        <p:nvPicPr>
          <p:cNvPr id="2050" name="Picture 2" descr="C:\Program Files (x86)\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228" y="3526656"/>
            <a:ext cx="1100023" cy="1805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67544" y="1476002"/>
            <a:ext cx="4968552" cy="6247864"/>
          </a:xfrm>
          <a:prstGeom prst="rect">
            <a:avLst/>
          </a:prstGeom>
          <a:noFill/>
        </p:spPr>
        <p:txBody>
          <a:bodyPr wrap="square" rtlCol="0">
            <a:spAutoFit/>
          </a:bodyPr>
          <a:lstStyle/>
          <a:p>
            <a:r>
              <a:rPr lang="en-US" sz="2000" b="1" dirty="0" smtClean="0">
                <a:solidFill>
                  <a:srgbClr val="00B050"/>
                </a:solidFill>
                <a:latin typeface="Times New Roman" pitchFamily="18" charset="0"/>
                <a:cs typeface="Times New Roman" pitchFamily="18" charset="0"/>
              </a:rPr>
              <a:t>passive voice – </a:t>
            </a:r>
            <a:r>
              <a:rPr lang="en-US" sz="2000" b="1" dirty="0" err="1" smtClean="0">
                <a:solidFill>
                  <a:srgbClr val="00B050"/>
                </a:solidFill>
                <a:latin typeface="Times New Roman" pitchFamily="18" charset="0"/>
                <a:cs typeface="Times New Roman" pitchFamily="18" charset="0"/>
              </a:rPr>
              <a:t>trpný</a:t>
            </a:r>
            <a:r>
              <a:rPr lang="en-US" sz="2000" b="1" dirty="0" smtClean="0">
                <a:solidFill>
                  <a:srgbClr val="00B050"/>
                </a:solidFill>
                <a:latin typeface="Times New Roman" pitchFamily="18" charset="0"/>
                <a:cs typeface="Times New Roman" pitchFamily="18" charset="0"/>
              </a:rPr>
              <a:t> rod</a:t>
            </a:r>
          </a:p>
          <a:p>
            <a:r>
              <a:rPr lang="en-US" sz="2000" b="1" dirty="0" smtClean="0">
                <a:solidFill>
                  <a:srgbClr val="00B050"/>
                </a:solidFill>
                <a:latin typeface="Times New Roman" pitchFamily="18" charset="0"/>
                <a:cs typeface="Times New Roman" pitchFamily="18" charset="0"/>
              </a:rPr>
              <a:t>active voice – </a:t>
            </a:r>
            <a:r>
              <a:rPr lang="en-US" sz="2000" b="1" dirty="0" err="1" smtClean="0">
                <a:solidFill>
                  <a:srgbClr val="00B050"/>
                </a:solidFill>
                <a:latin typeface="Times New Roman" pitchFamily="18" charset="0"/>
                <a:cs typeface="Times New Roman" pitchFamily="18" charset="0"/>
              </a:rPr>
              <a:t>činný</a:t>
            </a:r>
            <a:r>
              <a:rPr lang="en-US" sz="2000" b="1" dirty="0" smtClean="0">
                <a:solidFill>
                  <a:srgbClr val="00B050"/>
                </a:solidFill>
                <a:latin typeface="Times New Roman" pitchFamily="18" charset="0"/>
                <a:cs typeface="Times New Roman" pitchFamily="18" charset="0"/>
              </a:rPr>
              <a:t> rod</a:t>
            </a:r>
            <a:endParaRPr lang="cs-CZ" sz="2000" b="1" dirty="0" smtClean="0">
              <a:solidFill>
                <a:srgbClr val="00B050"/>
              </a:solidFill>
              <a:latin typeface="Times New Roman" pitchFamily="18" charset="0"/>
              <a:cs typeface="Times New Roman" pitchFamily="18" charset="0"/>
            </a:endParaRPr>
          </a:p>
          <a:p>
            <a:r>
              <a:rPr lang="cs-CZ" sz="2000" b="1" dirty="0" err="1" smtClean="0">
                <a:solidFill>
                  <a:srgbClr val="00B050"/>
                </a:solidFill>
                <a:latin typeface="Times New Roman" pitchFamily="18" charset="0"/>
                <a:cs typeface="Times New Roman" pitchFamily="18" charset="0"/>
              </a:rPr>
              <a:t>subject</a:t>
            </a:r>
            <a:r>
              <a:rPr lang="cs-CZ" sz="2000" b="1" dirty="0" smtClean="0">
                <a:solidFill>
                  <a:srgbClr val="00B050"/>
                </a:solidFill>
                <a:latin typeface="Times New Roman" pitchFamily="18" charset="0"/>
                <a:cs typeface="Times New Roman" pitchFamily="18" charset="0"/>
              </a:rPr>
              <a:t> – podmět</a:t>
            </a:r>
          </a:p>
          <a:p>
            <a:r>
              <a:rPr lang="cs-CZ" sz="2000" b="1" dirty="0" err="1" smtClean="0">
                <a:solidFill>
                  <a:srgbClr val="00B050"/>
                </a:solidFill>
                <a:latin typeface="Times New Roman" pitchFamily="18" charset="0"/>
                <a:cs typeface="Times New Roman" pitchFamily="18" charset="0"/>
              </a:rPr>
              <a:t>object</a:t>
            </a:r>
            <a:r>
              <a:rPr lang="cs-CZ" sz="2000" b="1" dirty="0" smtClean="0">
                <a:solidFill>
                  <a:srgbClr val="00B050"/>
                </a:solidFill>
                <a:latin typeface="Times New Roman" pitchFamily="18" charset="0"/>
                <a:cs typeface="Times New Roman" pitchFamily="18" charset="0"/>
              </a:rPr>
              <a:t> – předmět</a:t>
            </a:r>
          </a:p>
          <a:p>
            <a:endParaRPr lang="cs-CZ" sz="2000" b="1" dirty="0">
              <a:solidFill>
                <a:srgbClr val="00B050"/>
              </a:solidFill>
              <a:latin typeface="Times New Roman" pitchFamily="18" charset="0"/>
              <a:cs typeface="Times New Roman" pitchFamily="18" charset="0"/>
            </a:endParaRPr>
          </a:p>
          <a:p>
            <a:endParaRPr lang="en-US" sz="2000" b="1" dirty="0" smtClean="0">
              <a:solidFill>
                <a:srgbClr val="00B050"/>
              </a:solidFill>
              <a:latin typeface="Times New Roman" pitchFamily="18" charset="0"/>
              <a:cs typeface="Times New Roman" pitchFamily="18" charset="0"/>
            </a:endParaRPr>
          </a:p>
          <a:p>
            <a:endParaRPr lang="en-US" sz="2000" b="1" dirty="0" smtClean="0">
              <a:solidFill>
                <a:srgbClr val="00B050"/>
              </a:solidFill>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disagree – </a:t>
            </a:r>
            <a:r>
              <a:rPr lang="en-US" sz="2000" b="1" dirty="0" err="1" smtClean="0">
                <a:solidFill>
                  <a:schemeClr val="accent6">
                    <a:lumMod val="75000"/>
                  </a:schemeClr>
                </a:solidFill>
                <a:latin typeface="Times New Roman" pitchFamily="18" charset="0"/>
                <a:cs typeface="Times New Roman" pitchFamily="18" charset="0"/>
              </a:rPr>
              <a:t>nesouhlasit</a:t>
            </a:r>
            <a:endParaRPr lang="en-US" sz="2000" b="1" dirty="0" smtClean="0">
              <a:solidFill>
                <a:schemeClr val="accent6">
                  <a:lumMod val="75000"/>
                </a:schemeClr>
              </a:solidFill>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action – </a:t>
            </a:r>
            <a:r>
              <a:rPr lang="en-US" sz="2000" b="1" dirty="0" err="1" smtClean="0">
                <a:solidFill>
                  <a:schemeClr val="accent6">
                    <a:lumMod val="75000"/>
                  </a:schemeClr>
                </a:solidFill>
                <a:latin typeface="Times New Roman" pitchFamily="18" charset="0"/>
                <a:cs typeface="Times New Roman" pitchFamily="18" charset="0"/>
              </a:rPr>
              <a:t>děj</a:t>
            </a:r>
            <a:endParaRPr lang="en-US" sz="2000" b="1" dirty="0" smtClean="0">
              <a:solidFill>
                <a:schemeClr val="accent6">
                  <a:lumMod val="75000"/>
                </a:schemeClr>
              </a:solidFill>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rules – </a:t>
            </a:r>
            <a:r>
              <a:rPr lang="en-US" sz="2000" b="1" dirty="0" err="1" smtClean="0">
                <a:solidFill>
                  <a:schemeClr val="accent6">
                    <a:lumMod val="75000"/>
                  </a:schemeClr>
                </a:solidFill>
                <a:latin typeface="Times New Roman" pitchFamily="18" charset="0"/>
                <a:cs typeface="Times New Roman" pitchFamily="18" charset="0"/>
              </a:rPr>
              <a:t>pravidla</a:t>
            </a:r>
            <a:endParaRPr lang="en-US" sz="2000" b="1" dirty="0" smtClean="0">
              <a:solidFill>
                <a:schemeClr val="accent6">
                  <a:lumMod val="75000"/>
                </a:schemeClr>
              </a:solidFill>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allow – </a:t>
            </a:r>
            <a:r>
              <a:rPr lang="en-US" sz="2000" b="1" dirty="0" err="1" smtClean="0">
                <a:solidFill>
                  <a:schemeClr val="accent6">
                    <a:lumMod val="75000"/>
                  </a:schemeClr>
                </a:solidFill>
                <a:latin typeface="Times New Roman" pitchFamily="18" charset="0"/>
                <a:cs typeface="Times New Roman" pitchFamily="18" charset="0"/>
              </a:rPr>
              <a:t>dovolit</a:t>
            </a:r>
            <a:r>
              <a:rPr lang="en-US" sz="2000" b="1" dirty="0" smtClean="0">
                <a:solidFill>
                  <a:schemeClr val="accent6">
                    <a:lumMod val="75000"/>
                  </a:schemeClr>
                </a:solidFill>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povolit</a:t>
            </a:r>
            <a:endParaRPr lang="en-US" sz="2000" b="1" dirty="0" smtClean="0">
              <a:solidFill>
                <a:schemeClr val="accent6">
                  <a:lumMod val="75000"/>
                </a:schemeClr>
              </a:solidFill>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past participle – </a:t>
            </a:r>
            <a:r>
              <a:rPr lang="en-US" sz="2000" b="1" dirty="0" err="1" smtClean="0">
                <a:solidFill>
                  <a:schemeClr val="accent6">
                    <a:lumMod val="75000"/>
                  </a:schemeClr>
                </a:solidFill>
                <a:latin typeface="Times New Roman" pitchFamily="18" charset="0"/>
                <a:cs typeface="Times New Roman" pitchFamily="18" charset="0"/>
              </a:rPr>
              <a:t>příčestí</a:t>
            </a:r>
            <a:r>
              <a:rPr lang="en-US" sz="2000" b="1" dirty="0" smtClean="0">
                <a:solidFill>
                  <a:schemeClr val="accent6">
                    <a:lumMod val="75000"/>
                  </a:schemeClr>
                </a:solidFill>
                <a:latin typeface="Times New Roman" pitchFamily="18" charset="0"/>
                <a:cs typeface="Times New Roman" pitchFamily="18" charset="0"/>
              </a:rPr>
              <a:t> </a:t>
            </a:r>
            <a:r>
              <a:rPr lang="en-US" sz="2000" b="1" dirty="0" err="1" smtClean="0">
                <a:solidFill>
                  <a:schemeClr val="accent6">
                    <a:lumMod val="75000"/>
                  </a:schemeClr>
                </a:solidFill>
                <a:latin typeface="Times New Roman" pitchFamily="18" charset="0"/>
                <a:cs typeface="Times New Roman" pitchFamily="18" charset="0"/>
              </a:rPr>
              <a:t>minulé</a:t>
            </a:r>
            <a:endParaRPr lang="en-US" sz="2000" b="1" dirty="0" smtClean="0">
              <a:solidFill>
                <a:schemeClr val="accent6">
                  <a:lumMod val="75000"/>
                </a:schemeClr>
              </a:solidFill>
              <a:latin typeface="Times New Roman" pitchFamily="18" charset="0"/>
              <a:cs typeface="Times New Roman" pitchFamily="18" charset="0"/>
            </a:endParaRPr>
          </a:p>
          <a:p>
            <a:r>
              <a:rPr lang="en-US" sz="2000" b="1" dirty="0" smtClean="0">
                <a:solidFill>
                  <a:schemeClr val="accent6">
                    <a:lumMod val="75000"/>
                  </a:schemeClr>
                </a:solidFill>
                <a:latin typeface="Times New Roman" pitchFamily="18" charset="0"/>
                <a:cs typeface="Times New Roman" pitchFamily="18" charset="0"/>
              </a:rPr>
              <a:t>e.g. - </a:t>
            </a:r>
            <a:r>
              <a:rPr lang="en-US" sz="2000" b="1" dirty="0" err="1" smtClean="0">
                <a:solidFill>
                  <a:schemeClr val="accent6">
                    <a:lumMod val="75000"/>
                  </a:schemeClr>
                </a:solidFill>
                <a:latin typeface="Times New Roman" pitchFamily="18" charset="0"/>
                <a:cs typeface="Times New Roman" pitchFamily="18" charset="0"/>
              </a:rPr>
              <a:t>například</a:t>
            </a:r>
            <a:endParaRPr lang="en-US" sz="2000" b="1" dirty="0" smtClean="0">
              <a:solidFill>
                <a:schemeClr val="accent6">
                  <a:lumMod val="75000"/>
                </a:schemeClr>
              </a:solidFill>
              <a:latin typeface="Times New Roman" pitchFamily="18" charset="0"/>
              <a:cs typeface="Times New Roman" pitchFamily="18" charset="0"/>
            </a:endParaRPr>
          </a:p>
          <a:p>
            <a:endParaRPr lang="en-US" sz="2000" b="1" dirty="0" smtClean="0">
              <a:solidFill>
                <a:schemeClr val="accent6">
                  <a:lumMod val="40000"/>
                  <a:lumOff val="60000"/>
                </a:schemeClr>
              </a:solidFill>
              <a:latin typeface="Times New Roman" pitchFamily="18" charset="0"/>
              <a:cs typeface="Times New Roman" pitchFamily="18" charset="0"/>
            </a:endParaRPr>
          </a:p>
          <a:p>
            <a:endParaRPr lang="en-US" sz="2000" b="1" dirty="0" smtClean="0">
              <a:solidFill>
                <a:schemeClr val="accent6">
                  <a:lumMod val="40000"/>
                  <a:lumOff val="60000"/>
                </a:schemeClr>
              </a:solidFill>
              <a:latin typeface="Times New Roman" pitchFamily="18" charset="0"/>
              <a:cs typeface="Times New Roman" pitchFamily="18" charset="0"/>
            </a:endParaRPr>
          </a:p>
          <a:p>
            <a:endParaRPr lang="en-US" sz="2000" b="1" dirty="0" smtClean="0">
              <a:solidFill>
                <a:schemeClr val="accent6">
                  <a:lumMod val="40000"/>
                  <a:lumOff val="60000"/>
                </a:schemeClr>
              </a:solidFill>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
        <p:nvSpPr>
          <p:cNvPr id="6" name="TextovéPole 5"/>
          <p:cNvSpPr txBox="1"/>
          <p:nvPr/>
        </p:nvSpPr>
        <p:spPr>
          <a:xfrm>
            <a:off x="3491881" y="1694922"/>
            <a:ext cx="5652120" cy="369332"/>
          </a:xfrm>
          <a:prstGeom prst="rect">
            <a:avLst/>
          </a:prstGeom>
          <a:noFill/>
        </p:spPr>
        <p:txBody>
          <a:bodyPr wrap="square" rtlCol="0">
            <a:spAutoFit/>
          </a:bodyPr>
          <a:lstStyle/>
          <a:p>
            <a:r>
              <a:rPr lang="cs-CZ" b="1" dirty="0" err="1" smtClean="0">
                <a:latin typeface="Times New Roman" pitchFamily="18" charset="0"/>
                <a:cs typeface="Times New Roman" pitchFamily="18" charset="0"/>
              </a:rPr>
              <a:t>Active</a:t>
            </a:r>
            <a:r>
              <a:rPr lang="cs-CZ" b="1" dirty="0" smtClean="0">
                <a:latin typeface="Times New Roman" pitchFamily="18" charset="0"/>
                <a:cs typeface="Times New Roman" pitchFamily="18" charset="0"/>
              </a:rPr>
              <a:t> sentence</a:t>
            </a:r>
            <a:r>
              <a:rPr lang="cs-CZ" dirty="0" smtClean="0">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They</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built</a:t>
            </a:r>
            <a:r>
              <a:rPr lang="cs-CZ" dirty="0" smtClean="0">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the</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hospital</a:t>
            </a:r>
            <a:r>
              <a:rPr lang="cs-CZ" dirty="0" smtClean="0"/>
              <a:t>.  </a:t>
            </a:r>
            <a:endParaRPr lang="cs-CZ" dirty="0"/>
          </a:p>
        </p:txBody>
      </p:sp>
      <p:sp>
        <p:nvSpPr>
          <p:cNvPr id="7" name="TextovéPole 6"/>
          <p:cNvSpPr txBox="1"/>
          <p:nvPr/>
        </p:nvSpPr>
        <p:spPr>
          <a:xfrm>
            <a:off x="3491881" y="2363848"/>
            <a:ext cx="5455964" cy="369332"/>
          </a:xfrm>
          <a:prstGeom prst="rect">
            <a:avLst/>
          </a:prstGeom>
          <a:noFill/>
        </p:spPr>
        <p:txBody>
          <a:bodyPr wrap="square" rtlCol="0">
            <a:spAutoFit/>
          </a:bodyPr>
          <a:lstStyle/>
          <a:p>
            <a:r>
              <a:rPr lang="cs-CZ" b="1" dirty="0" err="1" smtClean="0">
                <a:latin typeface="Times New Roman" pitchFamily="18" charset="0"/>
                <a:cs typeface="Times New Roman" pitchFamily="18" charset="0"/>
              </a:rPr>
              <a:t>Passive</a:t>
            </a:r>
            <a:r>
              <a:rPr lang="cs-CZ" b="1" dirty="0" smtClean="0">
                <a:latin typeface="Times New Roman" pitchFamily="18" charset="0"/>
                <a:cs typeface="Times New Roman" pitchFamily="18" charset="0"/>
              </a:rPr>
              <a:t> sentence</a:t>
            </a:r>
            <a:r>
              <a:rPr lang="cs-CZ" dirty="0" smtClean="0">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The</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hospital</a:t>
            </a:r>
            <a:r>
              <a:rPr lang="cs-CZ" dirty="0" smtClean="0">
                <a:solidFill>
                  <a:srgbClr val="FF0000"/>
                </a:solidFill>
                <a:latin typeface="Times New Roman" pitchFamily="18" charset="0"/>
                <a:cs typeface="Times New Roman" pitchFamily="18" charset="0"/>
              </a:rPr>
              <a:t>  </a:t>
            </a:r>
            <a:r>
              <a:rPr lang="cs-CZ" dirty="0" err="1" smtClean="0">
                <a:latin typeface="Times New Roman" pitchFamily="18" charset="0"/>
                <a:cs typeface="Times New Roman" pitchFamily="18" charset="0"/>
              </a:rPr>
              <a:t>was</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built</a:t>
            </a:r>
            <a:r>
              <a:rPr lang="cs-CZ" dirty="0" smtClean="0">
                <a:latin typeface="Times New Roman" pitchFamily="18" charset="0"/>
                <a:cs typeface="Times New Roman" pitchFamily="18" charset="0"/>
              </a:rPr>
              <a:t>     </a:t>
            </a:r>
            <a:r>
              <a:rPr lang="cs-CZ" dirty="0" smtClean="0">
                <a:solidFill>
                  <a:srgbClr val="FFFF00"/>
                </a:solidFill>
                <a:latin typeface="Times New Roman" pitchFamily="18" charset="0"/>
                <a:cs typeface="Times New Roman" pitchFamily="18" charset="0"/>
              </a:rPr>
              <a:t>by </a:t>
            </a:r>
            <a:r>
              <a:rPr lang="cs-CZ" dirty="0" err="1" smtClean="0">
                <a:solidFill>
                  <a:srgbClr val="FFFF00"/>
                </a:solidFill>
                <a:latin typeface="Times New Roman" pitchFamily="18" charset="0"/>
                <a:cs typeface="Times New Roman" pitchFamily="18" charset="0"/>
              </a:rPr>
              <a:t>them</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p:txBody>
      </p:sp>
      <p:sp>
        <p:nvSpPr>
          <p:cNvPr id="9" name="Obdélník 8"/>
          <p:cNvSpPr/>
          <p:nvPr/>
        </p:nvSpPr>
        <p:spPr>
          <a:xfrm>
            <a:off x="5292080" y="1694922"/>
            <a:ext cx="1360000" cy="1224136"/>
          </a:xfrm>
          <a:prstGeom prst="rect">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7603106" y="1694922"/>
            <a:ext cx="1344739" cy="1224136"/>
          </a:xfrm>
          <a:prstGeom prst="rect">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5337492" y="1085176"/>
            <a:ext cx="1008112" cy="369332"/>
          </a:xfrm>
          <a:prstGeom prst="rect">
            <a:avLst/>
          </a:prstGeom>
          <a:noFill/>
          <a:ln>
            <a:solidFill>
              <a:schemeClr val="accent5">
                <a:lumMod val="75000"/>
              </a:schemeClr>
            </a:solidFill>
          </a:ln>
        </p:spPr>
        <p:txBody>
          <a:bodyPr wrap="square" rtlCol="0">
            <a:spAutoFit/>
          </a:bodyPr>
          <a:lstStyle/>
          <a:p>
            <a:r>
              <a:rPr lang="cs-CZ" b="1" dirty="0" smtClean="0"/>
              <a:t>SUBJECT</a:t>
            </a:r>
            <a:endParaRPr lang="cs-CZ" b="1" dirty="0"/>
          </a:p>
        </p:txBody>
      </p:sp>
      <p:sp>
        <p:nvSpPr>
          <p:cNvPr id="12" name="TextovéPole 11"/>
          <p:cNvSpPr txBox="1"/>
          <p:nvPr/>
        </p:nvSpPr>
        <p:spPr>
          <a:xfrm>
            <a:off x="7847862" y="1085176"/>
            <a:ext cx="936104" cy="369332"/>
          </a:xfrm>
          <a:prstGeom prst="rect">
            <a:avLst/>
          </a:prstGeom>
          <a:noFill/>
          <a:ln>
            <a:solidFill>
              <a:schemeClr val="accent5">
                <a:lumMod val="75000"/>
              </a:schemeClr>
            </a:solidFill>
          </a:ln>
        </p:spPr>
        <p:txBody>
          <a:bodyPr wrap="square" rtlCol="0">
            <a:spAutoFit/>
          </a:bodyPr>
          <a:lstStyle/>
          <a:p>
            <a:r>
              <a:rPr lang="cs-CZ" b="1" dirty="0" smtClean="0"/>
              <a:t>OBJECT</a:t>
            </a:r>
            <a:endParaRPr lang="cs-CZ" b="1" dirty="0"/>
          </a:p>
        </p:txBody>
      </p:sp>
    </p:spTree>
    <p:extLst>
      <p:ext uri="{BB962C8B-B14F-4D97-AF65-F5344CB8AC3E}">
        <p14:creationId xmlns:p14="http://schemas.microsoft.com/office/powerpoint/2010/main" val="63020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a:ln>
            <a:solidFill>
              <a:schemeClr val="bg2">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latin typeface="Times New Roman" pitchFamily="18" charset="0"/>
                <a:cs typeface="Times New Roman" pitchFamily="18" charset="0"/>
              </a:rPr>
              <a:t>38.4 Passive voice</a:t>
            </a:r>
            <a:endParaRPr lang="en-US" sz="1400" b="1" dirty="0" smtClean="0">
              <a:latin typeface="Times New Roman" pitchFamily="18" charset="0"/>
              <a:cs typeface="Times New Roman" pitchFamily="18" charset="0"/>
            </a:endParaRPr>
          </a:p>
          <a:p>
            <a:pPr algn="l"/>
            <a:endParaRPr lang="en-US" sz="1800" dirty="0" smtClean="0">
              <a:latin typeface="Times New Roman" pitchFamily="18" charset="0"/>
              <a:cs typeface="Times New Roman" pitchFamily="18" charset="0"/>
            </a:endParaRPr>
          </a:p>
          <a:p>
            <a:pPr algn="l"/>
            <a:r>
              <a:rPr lang="en-US" sz="2500" b="1" dirty="0" smtClean="0">
                <a:latin typeface="Times New Roman" pitchFamily="18" charset="0"/>
                <a:cs typeface="Times New Roman" pitchFamily="18" charset="0"/>
              </a:rPr>
              <a:t> </a:t>
            </a:r>
            <a:br>
              <a:rPr lang="en-US" sz="2500" b="1" dirty="0" smtClean="0">
                <a:latin typeface="Times New Roman" pitchFamily="18" charset="0"/>
                <a:cs typeface="Times New Roman" pitchFamily="18" charset="0"/>
              </a:rPr>
            </a:br>
            <a:endParaRPr lang="en-US"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en-US" sz="1200" b="1" smtClean="0">
                <a:solidFill>
                  <a:schemeClr val="accent3">
                    <a:lumMod val="50000"/>
                  </a:schemeClr>
                </a:solidFill>
                <a:latin typeface="Times New Roman" pitchFamily="18" charset="0"/>
                <a:cs typeface="Times New Roman" pitchFamily="18" charset="0"/>
              </a:rPr>
              <a:t>Elektronická  učebnice - II. stupeň              </a:t>
            </a:r>
            <a:r>
              <a:rPr lang="en-US" sz="100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en-US" sz="1600" b="1" smtClean="0">
                <a:solidFill>
                  <a:schemeClr val="accent3">
                    <a:lumMod val="50000"/>
                  </a:schemeClr>
                </a:solidFill>
                <a:latin typeface="Times New Roman" pitchFamily="18" charset="0"/>
                <a:cs typeface="Times New Roman" pitchFamily="18" charset="0"/>
              </a:rPr>
              <a:t>Anglický jazyk</a:t>
            </a:r>
          </a:p>
          <a:p>
            <a:endParaRPr lang="en-US" sz="1000">
              <a:latin typeface="Times New Roman" pitchFamily="18" charset="0"/>
              <a:cs typeface="Times New Roman" pitchFamily="18" charset="0"/>
            </a:endParaRPr>
          </a:p>
        </p:txBody>
      </p:sp>
      <p:sp>
        <p:nvSpPr>
          <p:cNvPr id="5" name="TextovéPole 4"/>
          <p:cNvSpPr txBox="1"/>
          <p:nvPr/>
        </p:nvSpPr>
        <p:spPr>
          <a:xfrm>
            <a:off x="0" y="947222"/>
            <a:ext cx="8460432" cy="1754326"/>
          </a:xfrm>
          <a:prstGeom prst="rect">
            <a:avLst/>
          </a:prstGeom>
          <a:noFill/>
        </p:spPr>
        <p:txBody>
          <a:bodyPr wrap="square" rtlCol="0">
            <a:spAutoFit/>
          </a:bodyPr>
          <a:lstStyle/>
          <a:p>
            <a:r>
              <a:rPr lang="cs-CZ" b="1" dirty="0" smtClean="0">
                <a:latin typeface="Times New Roman" pitchFamily="18" charset="0"/>
                <a:cs typeface="Times New Roman" pitchFamily="18" charset="0"/>
              </a:rPr>
              <a:t>1. USE: </a:t>
            </a:r>
            <a:r>
              <a:rPr lang="en-US" dirty="0" smtClean="0">
                <a:latin typeface="Times New Roman" pitchFamily="18" charset="0"/>
                <a:cs typeface="Times New Roman" pitchFamily="18" charset="0"/>
              </a:rPr>
              <a:t>We use the passive </a:t>
            </a:r>
            <a:r>
              <a:rPr lang="en-US" dirty="0" err="1" smtClean="0">
                <a:latin typeface="Times New Roman" pitchFamily="18" charset="0"/>
                <a:cs typeface="Times New Roman" pitchFamily="18" charset="0"/>
              </a:rPr>
              <a:t>vo</a:t>
            </a:r>
            <a:r>
              <a:rPr lang="cs-CZ" dirty="0"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to stress the action </a:t>
            </a:r>
            <a:r>
              <a:rPr lang="en-US" dirty="0" smtClean="0">
                <a:latin typeface="Times New Roman" pitchFamily="18" charset="0"/>
                <a:cs typeface="Times New Roman" pitchFamily="18" charset="0"/>
              </a:rPr>
              <a:t>more than the person who does it.</a:t>
            </a:r>
          </a:p>
          <a:p>
            <a:r>
              <a:rPr lang="en-US" dirty="0" smtClean="0">
                <a:latin typeface="Times New Roman" pitchFamily="18" charset="0"/>
                <a:cs typeface="Times New Roman" pitchFamily="18" charset="0"/>
              </a:rPr>
              <a:t>e.g. </a:t>
            </a:r>
            <a:r>
              <a:rPr lang="en-US" i="1" dirty="0" smtClean="0">
                <a:latin typeface="Times New Roman" pitchFamily="18" charset="0"/>
                <a:cs typeface="Times New Roman" pitchFamily="18" charset="0"/>
              </a:rPr>
              <a:t>The letter </a:t>
            </a:r>
            <a:r>
              <a:rPr lang="en-US" i="1" dirty="0" smtClean="0">
                <a:solidFill>
                  <a:srgbClr val="FF0000"/>
                </a:solidFill>
                <a:latin typeface="Times New Roman" pitchFamily="18" charset="0"/>
                <a:cs typeface="Times New Roman" pitchFamily="18" charset="0"/>
              </a:rPr>
              <a:t>is written</a:t>
            </a:r>
            <a:r>
              <a:rPr lang="en-US" i="1" dirty="0" smtClean="0">
                <a:latin typeface="Times New Roman" pitchFamily="18" charset="0"/>
                <a:cs typeface="Times New Roman" pitchFamily="18" charset="0"/>
              </a:rPr>
              <a:t>. The homework </a:t>
            </a:r>
            <a:r>
              <a:rPr lang="en-US" i="1" dirty="0" smtClean="0">
                <a:solidFill>
                  <a:srgbClr val="FF0000"/>
                </a:solidFill>
                <a:latin typeface="Times New Roman" pitchFamily="18" charset="0"/>
                <a:cs typeface="Times New Roman" pitchFamily="18" charset="0"/>
              </a:rPr>
              <a:t>is done </a:t>
            </a:r>
            <a:r>
              <a:rPr lang="en-US" i="1" dirty="0" smtClean="0">
                <a:latin typeface="Times New Roman" pitchFamily="18" charset="0"/>
                <a:cs typeface="Times New Roman" pitchFamily="18" charset="0"/>
              </a:rPr>
              <a:t>every day.</a:t>
            </a:r>
          </a:p>
          <a:p>
            <a:r>
              <a:rPr lang="en-US" dirty="0" smtClean="0">
                <a:latin typeface="Times New Roman" pitchFamily="18" charset="0"/>
                <a:cs typeface="Times New Roman" pitchFamily="18" charset="0"/>
              </a:rPr>
              <a:t>We often use it to </a:t>
            </a:r>
            <a:r>
              <a:rPr lang="en-US" b="1" dirty="0" smtClean="0">
                <a:latin typeface="Times New Roman" pitchFamily="18" charset="0"/>
                <a:cs typeface="Times New Roman" pitchFamily="18" charset="0"/>
              </a:rPr>
              <a:t>express the rules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e.g. </a:t>
            </a:r>
            <a:r>
              <a:rPr lang="en-US" i="1" dirty="0" smtClean="0">
                <a:latin typeface="Times New Roman" pitchFamily="18" charset="0"/>
                <a:cs typeface="Times New Roman" pitchFamily="18" charset="0"/>
              </a:rPr>
              <a:t>Dogs </a:t>
            </a:r>
            <a:r>
              <a:rPr lang="en-US" i="1" dirty="0" smtClean="0">
                <a:solidFill>
                  <a:srgbClr val="FF0000"/>
                </a:solidFill>
                <a:latin typeface="Times New Roman" pitchFamily="18" charset="0"/>
                <a:cs typeface="Times New Roman" pitchFamily="18" charset="0"/>
              </a:rPr>
              <a:t>are allowed </a:t>
            </a:r>
            <a:r>
              <a:rPr lang="en-US" i="1" dirty="0" smtClean="0">
                <a:latin typeface="Times New Roman" pitchFamily="18" charset="0"/>
                <a:cs typeface="Times New Roman" pitchFamily="18" charset="0"/>
              </a:rPr>
              <a:t>in this park.</a:t>
            </a:r>
          </a:p>
          <a:p>
            <a:endParaRPr lang="en-US" i="1" dirty="0" smtClean="0">
              <a:latin typeface="Times New Roman" pitchFamily="18" charset="0"/>
              <a:cs typeface="Times New Roman" pitchFamily="18" charset="0"/>
            </a:endParaRPr>
          </a:p>
          <a:p>
            <a:r>
              <a:rPr lang="cs-CZ" b="1"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FORM: </a:t>
            </a:r>
            <a:r>
              <a:rPr lang="en-US" b="1" dirty="0" smtClean="0">
                <a:solidFill>
                  <a:schemeClr val="accent5">
                    <a:lumMod val="50000"/>
                  </a:schemeClr>
                </a:solidFill>
                <a:latin typeface="Times New Roman" pitchFamily="18" charset="0"/>
                <a:cs typeface="Times New Roman" pitchFamily="18" charset="0"/>
              </a:rPr>
              <a:t>BE + PAST PARTICIPLE </a:t>
            </a:r>
            <a:r>
              <a:rPr lang="en-US" b="1" dirty="0" smtClean="0">
                <a:latin typeface="Times New Roman" pitchFamily="18" charset="0"/>
                <a:cs typeface="Times New Roman" pitchFamily="18" charset="0"/>
              </a:rPr>
              <a:t>(done, been, written, seen…)</a:t>
            </a:r>
            <a:endParaRPr lang="en-US" b="1" dirty="0">
              <a:solidFill>
                <a:schemeClr val="accent5">
                  <a:lumMod val="50000"/>
                </a:schemeClr>
              </a:solidFill>
              <a:latin typeface="Times New Roman" pitchFamily="18" charset="0"/>
              <a:cs typeface="Times New Roman" pitchFamily="18" charset="0"/>
            </a:endParaRPr>
          </a:p>
        </p:txBody>
      </p:sp>
      <p:cxnSp>
        <p:nvCxnSpPr>
          <p:cNvPr id="7" name="Přímá spojnice se šipkou 6"/>
          <p:cNvCxnSpPr/>
          <p:nvPr/>
        </p:nvCxnSpPr>
        <p:spPr>
          <a:xfrm flipH="1">
            <a:off x="827584" y="2701548"/>
            <a:ext cx="360040" cy="29540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1307462" y="2718698"/>
            <a:ext cx="315652" cy="29540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07504" y="3014102"/>
            <a:ext cx="1515610" cy="923330"/>
          </a:xfrm>
          <a:prstGeom prst="rect">
            <a:avLst/>
          </a:prstGeom>
          <a:noFill/>
        </p:spPr>
        <p:txBody>
          <a:bodyPr wrap="square" rtlCol="0">
            <a:spAutoFit/>
          </a:bodyPr>
          <a:lstStyle/>
          <a:p>
            <a:r>
              <a:rPr lang="en-US" b="1" smtClean="0">
                <a:solidFill>
                  <a:srgbClr val="FFFF00"/>
                </a:solidFill>
                <a:latin typeface="Times New Roman" pitchFamily="18" charset="0"/>
                <a:cs typeface="Times New Roman" pitchFamily="18" charset="0"/>
              </a:rPr>
              <a:t>Present tense </a:t>
            </a:r>
          </a:p>
          <a:p>
            <a:r>
              <a:rPr lang="en-US" b="1" smtClean="0">
                <a:latin typeface="Times New Roman" pitchFamily="18" charset="0"/>
                <a:cs typeface="Times New Roman" pitchFamily="18" charset="0"/>
              </a:rPr>
              <a:t>(am, is, are)</a:t>
            </a:r>
          </a:p>
          <a:p>
            <a:r>
              <a:rPr lang="en-US" smtClean="0">
                <a:latin typeface="Times New Roman" pitchFamily="18" charset="0"/>
                <a:cs typeface="Times New Roman" pitchFamily="18" charset="0"/>
              </a:rPr>
              <a:t>It is done.</a:t>
            </a:r>
            <a:endParaRPr lang="en-US">
              <a:latin typeface="Times New Roman" pitchFamily="18" charset="0"/>
              <a:cs typeface="Times New Roman" pitchFamily="18" charset="0"/>
            </a:endParaRPr>
          </a:p>
        </p:txBody>
      </p:sp>
      <p:sp>
        <p:nvSpPr>
          <p:cNvPr id="12" name="TextovéPole 11"/>
          <p:cNvSpPr txBox="1"/>
          <p:nvPr/>
        </p:nvSpPr>
        <p:spPr>
          <a:xfrm>
            <a:off x="1623114" y="3014102"/>
            <a:ext cx="2084790" cy="923330"/>
          </a:xfrm>
          <a:prstGeom prst="rect">
            <a:avLst/>
          </a:prstGeom>
          <a:noFill/>
        </p:spPr>
        <p:txBody>
          <a:bodyPr wrap="square" rtlCol="0">
            <a:spAutoFit/>
          </a:bodyPr>
          <a:lstStyle/>
          <a:p>
            <a:r>
              <a:rPr lang="en-US" b="1" dirty="0" smtClean="0">
                <a:solidFill>
                  <a:srgbClr val="00B050"/>
                </a:solidFill>
                <a:latin typeface="Times New Roman" pitchFamily="18" charset="0"/>
                <a:cs typeface="Times New Roman" pitchFamily="18" charset="0"/>
              </a:rPr>
              <a:t>Past tense</a:t>
            </a:r>
          </a:p>
          <a:p>
            <a:r>
              <a:rPr lang="en-US" b="1" dirty="0" smtClean="0">
                <a:latin typeface="Times New Roman" pitchFamily="18" charset="0"/>
                <a:cs typeface="Times New Roman" pitchFamily="18" charset="0"/>
              </a:rPr>
              <a:t>(was, were)</a:t>
            </a:r>
          </a:p>
          <a:p>
            <a:r>
              <a:rPr lang="en-US" dirty="0" smtClean="0">
                <a:latin typeface="Times New Roman" pitchFamily="18" charset="0"/>
                <a:cs typeface="Times New Roman" pitchFamily="18" charset="0"/>
              </a:rPr>
              <a:t>It was seen.</a:t>
            </a:r>
            <a:endParaRPr lang="en-US" dirty="0">
              <a:latin typeface="Times New Roman" pitchFamily="18" charset="0"/>
              <a:cs typeface="Times New Roman" pitchFamily="18" charset="0"/>
            </a:endParaRPr>
          </a:p>
        </p:txBody>
      </p:sp>
      <p:sp>
        <p:nvSpPr>
          <p:cNvPr id="13" name="TextovéPole 12"/>
          <p:cNvSpPr txBox="1"/>
          <p:nvPr/>
        </p:nvSpPr>
        <p:spPr>
          <a:xfrm>
            <a:off x="143508" y="4077071"/>
            <a:ext cx="8424936"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Some more examples:</a:t>
            </a:r>
          </a:p>
          <a:p>
            <a:r>
              <a:rPr lang="en-US" u="sng" dirty="0" smtClean="0">
                <a:latin typeface="Times New Roman" pitchFamily="18" charset="0"/>
                <a:cs typeface="Times New Roman" pitchFamily="18" charset="0"/>
              </a:rPr>
              <a:t>Affirmative sentences</a:t>
            </a:r>
            <a:r>
              <a:rPr lang="en-US" dirty="0" smtClean="0">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I</a:t>
            </a:r>
            <a:r>
              <a:rPr lang="en-US" b="1" dirty="0" smtClean="0">
                <a:solidFill>
                  <a:srgbClr val="FFFF00"/>
                </a:solidFill>
                <a:latin typeface="Times New Roman" pitchFamily="18" charset="0"/>
                <a:cs typeface="Times New Roman" pitchFamily="18" charset="0"/>
              </a:rPr>
              <a:t>´m taken </a:t>
            </a:r>
            <a:r>
              <a:rPr lang="en-US" dirty="0" smtClean="0">
                <a:solidFill>
                  <a:srgbClr val="FFFF00"/>
                </a:solidFill>
                <a:latin typeface="Times New Roman" pitchFamily="18" charset="0"/>
                <a:cs typeface="Times New Roman" pitchFamily="18" charset="0"/>
              </a:rPr>
              <a:t>home. The doors </a:t>
            </a:r>
            <a:r>
              <a:rPr lang="en-US" b="1" dirty="0" smtClean="0">
                <a:solidFill>
                  <a:srgbClr val="FFFF00"/>
                </a:solidFill>
                <a:latin typeface="Times New Roman" pitchFamily="18" charset="0"/>
                <a:cs typeface="Times New Roman" pitchFamily="18" charset="0"/>
              </a:rPr>
              <a:t>are locked</a:t>
            </a:r>
            <a:r>
              <a:rPr lang="en-US" dirty="0" smtClean="0">
                <a:solidFill>
                  <a:srgbClr val="FFFF00"/>
                </a:solidFill>
                <a:latin typeface="Times New Roman" pitchFamily="18" charset="0"/>
                <a:cs typeface="Times New Roman" pitchFamily="18" charset="0"/>
              </a:rPr>
              <a:t>. The house </a:t>
            </a:r>
            <a:r>
              <a:rPr lang="en-US" b="1" dirty="0" smtClean="0">
                <a:solidFill>
                  <a:srgbClr val="FFFF00"/>
                </a:solidFill>
                <a:latin typeface="Times New Roman" pitchFamily="18" charset="0"/>
                <a:cs typeface="Times New Roman" pitchFamily="18" charset="0"/>
              </a:rPr>
              <a:t>is built</a:t>
            </a:r>
            <a:r>
              <a:rPr lang="en-US" dirty="0" smtClean="0">
                <a:solidFill>
                  <a:srgbClr val="FFFF00"/>
                </a:solidFill>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The mistake </a:t>
            </a:r>
            <a:r>
              <a:rPr lang="en-US" b="1" dirty="0" smtClean="0">
                <a:solidFill>
                  <a:srgbClr val="00B050"/>
                </a:solidFill>
                <a:latin typeface="Times New Roman" pitchFamily="18" charset="0"/>
                <a:cs typeface="Times New Roman" pitchFamily="18" charset="0"/>
              </a:rPr>
              <a:t>was made</a:t>
            </a:r>
            <a:r>
              <a:rPr lang="en-US" dirty="0" smtClean="0">
                <a:solidFill>
                  <a:srgbClr val="00B050"/>
                </a:solidFill>
                <a:latin typeface="Times New Roman" pitchFamily="18" charset="0"/>
                <a:cs typeface="Times New Roman" pitchFamily="18" charset="0"/>
              </a:rPr>
              <a:t>. We </a:t>
            </a:r>
            <a:r>
              <a:rPr lang="en-US" b="1" dirty="0" smtClean="0">
                <a:solidFill>
                  <a:srgbClr val="00B050"/>
                </a:solidFill>
                <a:latin typeface="Times New Roman" pitchFamily="18" charset="0"/>
                <a:cs typeface="Times New Roman" pitchFamily="18" charset="0"/>
              </a:rPr>
              <a:t>were invited </a:t>
            </a:r>
            <a:r>
              <a:rPr lang="en-US" dirty="0" smtClean="0">
                <a:solidFill>
                  <a:srgbClr val="00B050"/>
                </a:solidFill>
                <a:latin typeface="Times New Roman" pitchFamily="18" charset="0"/>
                <a:cs typeface="Times New Roman" pitchFamily="18" charset="0"/>
              </a:rPr>
              <a:t>to the party.</a:t>
            </a:r>
          </a:p>
          <a:p>
            <a:r>
              <a:rPr lang="en-US" u="sng" dirty="0" smtClean="0">
                <a:latin typeface="Times New Roman" pitchFamily="18" charset="0"/>
                <a:cs typeface="Times New Roman" pitchFamily="18" charset="0"/>
              </a:rPr>
              <a:t>Negative sentences</a:t>
            </a:r>
            <a:r>
              <a:rPr lang="en-US" dirty="0" smtClean="0">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We </a:t>
            </a:r>
            <a:r>
              <a:rPr lang="en-US" b="1" dirty="0" smtClean="0">
                <a:solidFill>
                  <a:srgbClr val="FFFF00"/>
                </a:solidFill>
                <a:latin typeface="Times New Roman" pitchFamily="18" charset="0"/>
                <a:cs typeface="Times New Roman" pitchFamily="18" charset="0"/>
              </a:rPr>
              <a:t>aren´t allowed </a:t>
            </a:r>
            <a:r>
              <a:rPr lang="en-US" dirty="0" smtClean="0">
                <a:solidFill>
                  <a:srgbClr val="FFFF00"/>
                </a:solidFill>
                <a:latin typeface="Times New Roman" pitchFamily="18" charset="0"/>
                <a:cs typeface="Times New Roman" pitchFamily="18" charset="0"/>
              </a:rPr>
              <a:t>to smoke here. Apples </a:t>
            </a:r>
            <a:r>
              <a:rPr lang="en-US" b="1" dirty="0" smtClean="0">
                <a:solidFill>
                  <a:srgbClr val="FFFF00"/>
                </a:solidFill>
                <a:latin typeface="Times New Roman" pitchFamily="18" charset="0"/>
                <a:cs typeface="Times New Roman" pitchFamily="18" charset="0"/>
              </a:rPr>
              <a:t>aren´t grown </a:t>
            </a:r>
            <a:r>
              <a:rPr lang="en-US" dirty="0" smtClean="0">
                <a:solidFill>
                  <a:srgbClr val="FFFF00"/>
                </a:solidFill>
                <a:latin typeface="Times New Roman" pitchFamily="18" charset="0"/>
                <a:cs typeface="Times New Roman" pitchFamily="18" charset="0"/>
              </a:rPr>
              <a:t>in this town.</a:t>
            </a:r>
          </a:p>
          <a:p>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The  packet </a:t>
            </a:r>
            <a:r>
              <a:rPr lang="en-US" b="1" dirty="0" smtClean="0">
                <a:solidFill>
                  <a:srgbClr val="00B050"/>
                </a:solidFill>
                <a:latin typeface="Times New Roman" pitchFamily="18" charset="0"/>
                <a:cs typeface="Times New Roman" pitchFamily="18" charset="0"/>
              </a:rPr>
              <a:t>wasn´t sent</a:t>
            </a:r>
            <a:r>
              <a:rPr lang="en-US" dirty="0" smtClean="0">
                <a:solidFill>
                  <a:srgbClr val="00B050"/>
                </a:solidFill>
                <a:latin typeface="Times New Roman" pitchFamily="18" charset="0"/>
                <a:cs typeface="Times New Roman" pitchFamily="18" charset="0"/>
              </a:rPr>
              <a:t>. The wallet </a:t>
            </a:r>
            <a:r>
              <a:rPr lang="en-US" b="1" dirty="0" smtClean="0">
                <a:solidFill>
                  <a:srgbClr val="00B050"/>
                </a:solidFill>
                <a:latin typeface="Times New Roman" pitchFamily="18" charset="0"/>
                <a:cs typeface="Times New Roman" pitchFamily="18" charset="0"/>
              </a:rPr>
              <a:t>wasn´t found</a:t>
            </a:r>
            <a:r>
              <a:rPr lang="en-US" dirty="0" smtClean="0">
                <a:solidFill>
                  <a:srgbClr val="00B050"/>
                </a:solidFill>
                <a:latin typeface="Times New Roman" pitchFamily="18" charset="0"/>
                <a:cs typeface="Times New Roman" pitchFamily="18" charset="0"/>
              </a:rPr>
              <a:t> in the street.</a:t>
            </a:r>
          </a:p>
          <a:p>
            <a:r>
              <a:rPr lang="en-US" u="sng" dirty="0" smtClean="0">
                <a:latin typeface="Times New Roman" pitchFamily="18" charset="0"/>
                <a:cs typeface="Times New Roman" pitchFamily="18" charset="0"/>
              </a:rPr>
              <a:t>Questions</a:t>
            </a:r>
            <a:r>
              <a:rPr lang="en-US"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Is it </a:t>
            </a:r>
            <a:r>
              <a:rPr lang="en-US" dirty="0" smtClean="0">
                <a:solidFill>
                  <a:srgbClr val="FFFF00"/>
                </a:solidFill>
                <a:latin typeface="Times New Roman" pitchFamily="18" charset="0"/>
                <a:cs typeface="Times New Roman" pitchFamily="18" charset="0"/>
              </a:rPr>
              <a:t>done? </a:t>
            </a:r>
            <a:r>
              <a:rPr lang="en-US" b="1" dirty="0" smtClean="0">
                <a:solidFill>
                  <a:srgbClr val="FFFF00"/>
                </a:solidFill>
                <a:latin typeface="Times New Roman" pitchFamily="18" charset="0"/>
                <a:cs typeface="Times New Roman" pitchFamily="18" charset="0"/>
              </a:rPr>
              <a:t>Are they </a:t>
            </a:r>
            <a:r>
              <a:rPr lang="en-US" dirty="0" smtClean="0">
                <a:solidFill>
                  <a:srgbClr val="FFFF00"/>
                </a:solidFill>
                <a:latin typeface="Times New Roman" pitchFamily="18" charset="0"/>
                <a:cs typeface="Times New Roman" pitchFamily="18" charset="0"/>
              </a:rPr>
              <a:t>collected?  </a:t>
            </a:r>
            <a:r>
              <a:rPr lang="en-US" u="sng" dirty="0" smtClean="0">
                <a:solidFill>
                  <a:srgbClr val="FFFF00"/>
                </a:solidFill>
                <a:latin typeface="Times New Roman" pitchFamily="18" charset="0"/>
                <a:cs typeface="Times New Roman" pitchFamily="18" charset="0"/>
              </a:rPr>
              <a:t> </a:t>
            </a:r>
          </a:p>
          <a:p>
            <a:r>
              <a:rPr lang="en-US" dirty="0" smtClean="0">
                <a:solidFill>
                  <a:srgbClr val="FFFF0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Was it </a:t>
            </a:r>
            <a:r>
              <a:rPr lang="en-US" dirty="0" smtClean="0">
                <a:solidFill>
                  <a:srgbClr val="00B050"/>
                </a:solidFill>
                <a:latin typeface="Times New Roman" pitchFamily="18" charset="0"/>
                <a:cs typeface="Times New Roman" pitchFamily="18" charset="0"/>
              </a:rPr>
              <a:t>said? </a:t>
            </a:r>
            <a:r>
              <a:rPr lang="en-US" b="1" dirty="0" smtClean="0">
                <a:solidFill>
                  <a:srgbClr val="00B050"/>
                </a:solidFill>
                <a:latin typeface="Times New Roman" pitchFamily="18" charset="0"/>
                <a:cs typeface="Times New Roman" pitchFamily="18" charset="0"/>
              </a:rPr>
              <a:t>Were they </a:t>
            </a:r>
            <a:r>
              <a:rPr lang="en-US" dirty="0" smtClean="0">
                <a:solidFill>
                  <a:srgbClr val="00B050"/>
                </a:solidFill>
                <a:latin typeface="Times New Roman" pitchFamily="18" charset="0"/>
                <a:cs typeface="Times New Roman" pitchFamily="18" charset="0"/>
              </a:rPr>
              <a:t>bought?</a:t>
            </a:r>
            <a:endParaRPr lang="en-US" u="sng" dirty="0">
              <a:solidFill>
                <a:srgbClr val="00B050"/>
              </a:solidFill>
              <a:latin typeface="Times New Roman" pitchFamily="18" charset="0"/>
              <a:cs typeface="Times New Roman" pitchFamily="18" charset="0"/>
            </a:endParaRPr>
          </a:p>
        </p:txBody>
      </p:sp>
      <p:sp>
        <p:nvSpPr>
          <p:cNvPr id="14" name="TextovéPole 13"/>
          <p:cNvSpPr txBox="1"/>
          <p:nvPr/>
        </p:nvSpPr>
        <p:spPr>
          <a:xfrm>
            <a:off x="143508" y="6237312"/>
            <a:ext cx="8532948" cy="369332"/>
          </a:xfrm>
          <a:prstGeom prst="rect">
            <a:avLst/>
          </a:prstGeom>
          <a:solidFill>
            <a:schemeClr val="accent1">
              <a:lumMod val="40000"/>
              <a:lumOff val="60000"/>
            </a:schemeClr>
          </a:solidFill>
        </p:spPr>
        <p:txBody>
          <a:bodyPr wrap="square" rtlCol="0">
            <a:spAutoFit/>
          </a:bodyPr>
          <a:lstStyle/>
          <a:p>
            <a:r>
              <a:rPr lang="en-US" dirty="0" smtClean="0">
                <a:latin typeface="Times New Roman" pitchFamily="18" charset="0"/>
                <a:cs typeface="Times New Roman" pitchFamily="18" charset="0"/>
              </a:rPr>
              <a:t>!!!   To say who does (did) the action, we use BY</a:t>
            </a:r>
            <a:r>
              <a:rPr lang="cs-C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was written </a:t>
            </a:r>
            <a:r>
              <a:rPr lang="en-US" b="1" dirty="0" smtClean="0">
                <a:latin typeface="Times New Roman" pitchFamily="18" charset="0"/>
                <a:cs typeface="Times New Roman" pitchFamily="18" charset="0"/>
              </a:rPr>
              <a:t>by my teacher</a:t>
            </a:r>
            <a:r>
              <a:rPr lang="en-US"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7707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8.5 </a:t>
            </a:r>
            <a:r>
              <a:rPr lang="cs-CZ" sz="2500" b="1" dirty="0" err="1" smtClean="0">
                <a:latin typeface="Times New Roman" pitchFamily="18" charset="0"/>
                <a:cs typeface="Times New Roman" pitchFamily="18" charset="0"/>
              </a:rPr>
              <a:t>Exercises</a:t>
            </a:r>
            <a:r>
              <a:rPr lang="cs-CZ" sz="2500" b="1" dirty="0" smtClean="0">
                <a:latin typeface="Times New Roman" pitchFamily="18" charset="0"/>
                <a:cs typeface="Times New Roman" pitchFamily="18" charset="0"/>
              </a:rPr>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251520" y="971436"/>
            <a:ext cx="6660740" cy="2862322"/>
          </a:xfrm>
          <a:prstGeom prst="rect">
            <a:avLst/>
          </a:prstGeom>
          <a:noFill/>
        </p:spPr>
        <p:txBody>
          <a:bodyPr wrap="square" rtlCol="0">
            <a:spAutoFit/>
          </a:bodyPr>
          <a:lstStyle/>
          <a:p>
            <a:r>
              <a:rPr lang="cs-CZ" b="1" dirty="0" err="1" smtClean="0">
                <a:latin typeface="Times New Roman" pitchFamily="18" charset="0"/>
                <a:cs typeface="Times New Roman" pitchFamily="18" charset="0"/>
              </a:rPr>
              <a:t>Change</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the</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sentences</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from</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active</a:t>
            </a:r>
            <a:r>
              <a:rPr lang="cs-CZ" b="1" dirty="0" smtClean="0">
                <a:latin typeface="Times New Roman" pitchFamily="18" charset="0"/>
                <a:cs typeface="Times New Roman" pitchFamily="18" charset="0"/>
              </a:rPr>
              <a:t> to </a:t>
            </a:r>
            <a:r>
              <a:rPr lang="cs-CZ" b="1" dirty="0" err="1" smtClean="0">
                <a:latin typeface="Times New Roman" pitchFamily="18" charset="0"/>
                <a:cs typeface="Times New Roman" pitchFamily="18" charset="0"/>
              </a:rPr>
              <a:t>passive</a:t>
            </a:r>
            <a:r>
              <a:rPr lang="cs-CZ" b="1" dirty="0" smtClean="0">
                <a:latin typeface="Times New Roman" pitchFamily="18" charset="0"/>
                <a:cs typeface="Times New Roman" pitchFamily="18" charset="0"/>
              </a:rPr>
              <a:t>:</a:t>
            </a:r>
          </a:p>
          <a:p>
            <a:endParaRPr lang="cs-CZ" dirty="0" smtClean="0">
              <a:latin typeface="Times New Roman" pitchFamily="18" charset="0"/>
              <a:cs typeface="Times New Roman" pitchFamily="18" charset="0"/>
            </a:endParaRPr>
          </a:p>
          <a:p>
            <a:r>
              <a:rPr lang="en-US" dirty="0">
                <a:solidFill>
                  <a:schemeClr val="accent3">
                    <a:lumMod val="50000"/>
                  </a:schemeClr>
                </a:solidFill>
                <a:latin typeface="Times New Roman" pitchFamily="18" charset="0"/>
                <a:cs typeface="Times New Roman" pitchFamily="18" charset="0"/>
              </a:rPr>
              <a:t>They grow coffee in Kenya</a:t>
            </a:r>
            <a:r>
              <a:rPr lang="en-US" dirty="0" smtClean="0">
                <a:solidFill>
                  <a:schemeClr val="accent3">
                    <a:lumMod val="50000"/>
                  </a:schemeClr>
                </a:solidFill>
                <a:latin typeface="Times New Roman" pitchFamily="18" charset="0"/>
                <a:cs typeface="Times New Roman" pitchFamily="18" charset="0"/>
              </a:rPr>
              <a:t>.</a:t>
            </a:r>
            <a:endParaRPr lang="cs-CZ" dirty="0" smtClean="0">
              <a:solidFill>
                <a:schemeClr val="accent3">
                  <a:lumMod val="50000"/>
                </a:schemeClr>
              </a:solidFill>
              <a:latin typeface="Times New Roman" pitchFamily="18" charset="0"/>
              <a:cs typeface="Times New Roman" pitchFamily="18" charset="0"/>
            </a:endParaRPr>
          </a:p>
          <a:p>
            <a:r>
              <a:rPr lang="en-US" dirty="0">
                <a:solidFill>
                  <a:schemeClr val="accent3">
                    <a:lumMod val="50000"/>
                  </a:schemeClr>
                </a:solidFill>
                <a:latin typeface="Times New Roman" pitchFamily="18" charset="0"/>
                <a:cs typeface="Times New Roman" pitchFamily="18" charset="0"/>
              </a:rPr>
              <a:t>They publish The Times newspaper in London</a:t>
            </a:r>
            <a:r>
              <a:rPr lang="en-US" dirty="0" smtClean="0">
                <a:solidFill>
                  <a:schemeClr val="accent3">
                    <a:lumMod val="50000"/>
                  </a:schemeClr>
                </a:solidFill>
                <a:latin typeface="Times New Roman" pitchFamily="18" charset="0"/>
                <a:cs typeface="Times New Roman" pitchFamily="18" charset="0"/>
              </a:rPr>
              <a:t>.</a:t>
            </a:r>
            <a:endParaRPr lang="cs-CZ" dirty="0" smtClean="0">
              <a:solidFill>
                <a:schemeClr val="accent3">
                  <a:lumMod val="50000"/>
                </a:schemeClr>
              </a:solidFill>
              <a:latin typeface="Times New Roman" pitchFamily="18" charset="0"/>
              <a:cs typeface="Times New Roman" pitchFamily="18" charset="0"/>
            </a:endParaRPr>
          </a:p>
          <a:p>
            <a:r>
              <a:rPr lang="en-US" dirty="0">
                <a:solidFill>
                  <a:schemeClr val="accent3">
                    <a:lumMod val="50000"/>
                  </a:schemeClr>
                </a:solidFill>
                <a:latin typeface="Times New Roman" pitchFamily="18" charset="0"/>
                <a:cs typeface="Times New Roman" pitchFamily="18" charset="0"/>
              </a:rPr>
              <a:t>They transport oranges from Valencia to </a:t>
            </a:r>
            <a:r>
              <a:rPr lang="en-US" dirty="0" smtClean="0">
                <a:solidFill>
                  <a:schemeClr val="accent3">
                    <a:lumMod val="50000"/>
                  </a:schemeClr>
                </a:solidFill>
                <a:latin typeface="Times New Roman" pitchFamily="18" charset="0"/>
                <a:cs typeface="Times New Roman" pitchFamily="18" charset="0"/>
              </a:rPr>
              <a:t>Germany</a:t>
            </a:r>
            <a:r>
              <a:rPr lang="cs-CZ" dirty="0" smtClean="0">
                <a:solidFill>
                  <a:schemeClr val="accent3">
                    <a:lumMod val="50000"/>
                  </a:schemeClr>
                </a:solidFill>
                <a:latin typeface="Times New Roman" pitchFamily="18" charset="0"/>
                <a:cs typeface="Times New Roman" pitchFamily="18" charset="0"/>
              </a:rPr>
              <a:t>.</a:t>
            </a:r>
          </a:p>
          <a:p>
            <a:r>
              <a:rPr lang="en-US" dirty="0">
                <a:solidFill>
                  <a:schemeClr val="accent3">
                    <a:lumMod val="50000"/>
                  </a:schemeClr>
                </a:solidFill>
                <a:latin typeface="Times New Roman" pitchFamily="18" charset="0"/>
                <a:cs typeface="Times New Roman" pitchFamily="18" charset="0"/>
              </a:rPr>
              <a:t>The shark ate the man</a:t>
            </a:r>
            <a:r>
              <a:rPr lang="en-US" dirty="0" smtClean="0">
                <a:solidFill>
                  <a:schemeClr val="accent3">
                    <a:lumMod val="50000"/>
                  </a:schemeClr>
                </a:solidFill>
                <a:latin typeface="Times New Roman" pitchFamily="18" charset="0"/>
                <a:cs typeface="Times New Roman" pitchFamily="18" charset="0"/>
              </a:rPr>
              <a:t>.</a:t>
            </a:r>
            <a:endParaRPr lang="cs-CZ" dirty="0" smtClean="0">
              <a:solidFill>
                <a:schemeClr val="accent3">
                  <a:lumMod val="50000"/>
                </a:schemeClr>
              </a:solidFill>
              <a:latin typeface="Times New Roman" pitchFamily="18" charset="0"/>
              <a:cs typeface="Times New Roman" pitchFamily="18" charset="0"/>
            </a:endParaRPr>
          </a:p>
          <a:p>
            <a:r>
              <a:rPr lang="en-US" dirty="0">
                <a:solidFill>
                  <a:schemeClr val="accent3">
                    <a:lumMod val="50000"/>
                  </a:schemeClr>
                </a:solidFill>
                <a:latin typeface="Times New Roman" pitchFamily="18" charset="0"/>
                <a:cs typeface="Times New Roman" pitchFamily="18" charset="0"/>
              </a:rPr>
              <a:t>The police took him away</a:t>
            </a:r>
            <a:r>
              <a:rPr lang="en-US" dirty="0" smtClean="0">
                <a:solidFill>
                  <a:schemeClr val="accent3">
                    <a:lumMod val="50000"/>
                  </a:schemeClr>
                </a:solidFill>
                <a:latin typeface="Times New Roman" pitchFamily="18" charset="0"/>
                <a:cs typeface="Times New Roman" pitchFamily="18" charset="0"/>
              </a:rPr>
              <a:t>.</a:t>
            </a:r>
            <a:endParaRPr lang="cs-CZ" dirty="0" smtClean="0">
              <a:solidFill>
                <a:schemeClr val="accent3">
                  <a:lumMod val="50000"/>
                </a:schemeClr>
              </a:solidFill>
              <a:latin typeface="Times New Roman" pitchFamily="18" charset="0"/>
              <a:cs typeface="Times New Roman" pitchFamily="18" charset="0"/>
            </a:endParaRPr>
          </a:p>
          <a:p>
            <a:r>
              <a:rPr lang="en-US" dirty="0">
                <a:solidFill>
                  <a:schemeClr val="accent3">
                    <a:lumMod val="50000"/>
                  </a:schemeClr>
                </a:solidFill>
                <a:latin typeface="Times New Roman" pitchFamily="18" charset="0"/>
                <a:cs typeface="Times New Roman" pitchFamily="18" charset="0"/>
              </a:rPr>
              <a:t>They didn't punish him for what he did</a:t>
            </a:r>
            <a:r>
              <a:rPr lang="en-US" dirty="0" smtClean="0">
                <a:solidFill>
                  <a:schemeClr val="accent3">
                    <a:lumMod val="50000"/>
                  </a:schemeClr>
                </a:solidFill>
                <a:latin typeface="Times New Roman" pitchFamily="18" charset="0"/>
                <a:cs typeface="Times New Roman" pitchFamily="18" charset="0"/>
              </a:rPr>
              <a:t>.</a:t>
            </a:r>
            <a:endParaRPr lang="cs-CZ" dirty="0" smtClean="0">
              <a:solidFill>
                <a:schemeClr val="accent3">
                  <a:lumMod val="50000"/>
                </a:schemeClr>
              </a:solidFill>
              <a:latin typeface="Times New Roman" pitchFamily="18" charset="0"/>
              <a:cs typeface="Times New Roman" pitchFamily="18" charset="0"/>
            </a:endParaRPr>
          </a:p>
          <a:p>
            <a:r>
              <a:rPr lang="en-US" dirty="0" smtClean="0">
                <a:solidFill>
                  <a:schemeClr val="accent3">
                    <a:lumMod val="50000"/>
                  </a:schemeClr>
                </a:solidFill>
                <a:latin typeface="Times New Roman" pitchFamily="18" charset="0"/>
                <a:cs typeface="Times New Roman" pitchFamily="18" charset="0"/>
              </a:rPr>
              <a:t> </a:t>
            </a:r>
            <a:endParaRPr lang="cs-CZ" dirty="0" smtClean="0">
              <a:solidFill>
                <a:schemeClr val="accent3">
                  <a:lumMod val="50000"/>
                </a:schemeClr>
              </a:solidFill>
              <a:latin typeface="Times New Roman" pitchFamily="18" charset="0"/>
              <a:cs typeface="Times New Roman" pitchFamily="18" charset="0"/>
            </a:endParaRPr>
          </a:p>
          <a:p>
            <a:endParaRPr lang="cs-CZ"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36712"/>
            <a:ext cx="1694681" cy="193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720" y="2129339"/>
            <a:ext cx="2307287" cy="154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73" b="93918" l="5625" r="89993"/>
                    </a14:imgEffect>
                  </a14:imgLayer>
                </a14:imgProps>
              </a:ext>
              <a:ext uri="{28A0092B-C50C-407E-A947-70E740481C1C}">
                <a14:useLocalDpi xmlns:a14="http://schemas.microsoft.com/office/drawing/2010/main" val="0"/>
              </a:ext>
            </a:extLst>
          </a:blip>
          <a:srcRect/>
          <a:stretch>
            <a:fillRect/>
          </a:stretch>
        </p:blipFill>
        <p:spPr bwMode="auto">
          <a:xfrm>
            <a:off x="6428840" y="620970"/>
            <a:ext cx="2665048" cy="177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3707904" y="3471290"/>
            <a:ext cx="4572000" cy="3139321"/>
          </a:xfrm>
          <a:prstGeom prst="rect">
            <a:avLst/>
          </a:prstGeom>
        </p:spPr>
        <p:txBody>
          <a:bodyPr>
            <a:spAutoFit/>
          </a:bodyPr>
          <a:lstStyle/>
          <a:p>
            <a:r>
              <a:rPr lang="en-US" dirty="0">
                <a:solidFill>
                  <a:srgbClr val="CC3300"/>
                </a:solidFill>
                <a:latin typeface="Times New Roman" pitchFamily="18" charset="0"/>
                <a:cs typeface="Times New Roman" pitchFamily="18" charset="0"/>
              </a:rPr>
              <a:t>The boy killed the spider</a:t>
            </a:r>
            <a:r>
              <a:rPr lang="en-US" dirty="0" smtClean="0">
                <a:solidFill>
                  <a:srgbClr val="CC3300"/>
                </a:solidFill>
                <a:latin typeface="Times New Roman" pitchFamily="18" charset="0"/>
                <a:cs typeface="Times New Roman" pitchFamily="18" charset="0"/>
              </a:rPr>
              <a:t>.</a:t>
            </a:r>
            <a:endParaRPr lang="en-US" dirty="0">
              <a:solidFill>
                <a:srgbClr val="CC3300"/>
              </a:solidFill>
              <a:latin typeface="Times New Roman" pitchFamily="18" charset="0"/>
              <a:cs typeface="Times New Roman" pitchFamily="18" charset="0"/>
            </a:endParaRPr>
          </a:p>
          <a:p>
            <a:r>
              <a:rPr lang="en-US" dirty="0" smtClean="0">
                <a:solidFill>
                  <a:srgbClr val="CC3300"/>
                </a:solidFill>
                <a:latin typeface="Times New Roman" pitchFamily="18" charset="0"/>
                <a:cs typeface="Times New Roman" pitchFamily="18" charset="0"/>
              </a:rPr>
              <a:t>The </a:t>
            </a:r>
            <a:r>
              <a:rPr lang="en-US" dirty="0">
                <a:solidFill>
                  <a:srgbClr val="CC3300"/>
                </a:solidFill>
                <a:latin typeface="Times New Roman" pitchFamily="18" charset="0"/>
                <a:cs typeface="Times New Roman" pitchFamily="18" charset="0"/>
              </a:rPr>
              <a:t>woodcutter </a:t>
            </a:r>
            <a:r>
              <a:rPr lang="cs-CZ" dirty="0" err="1" smtClean="0">
                <a:solidFill>
                  <a:srgbClr val="CC3300"/>
                </a:solidFill>
                <a:latin typeface="Times New Roman" pitchFamily="18" charset="0"/>
                <a:cs typeface="Times New Roman" pitchFamily="18" charset="0"/>
              </a:rPr>
              <a:t>cuts</a:t>
            </a:r>
            <a:r>
              <a:rPr lang="en-US" dirty="0" smtClean="0">
                <a:solidFill>
                  <a:srgbClr val="CC3300"/>
                </a:solidFill>
                <a:latin typeface="Times New Roman" pitchFamily="18" charset="0"/>
                <a:cs typeface="Times New Roman" pitchFamily="18" charset="0"/>
              </a:rPr>
              <a:t> </a:t>
            </a:r>
            <a:r>
              <a:rPr lang="en-US" dirty="0">
                <a:solidFill>
                  <a:srgbClr val="CC3300"/>
                </a:solidFill>
                <a:latin typeface="Times New Roman" pitchFamily="18" charset="0"/>
                <a:cs typeface="Times New Roman" pitchFamily="18" charset="0"/>
              </a:rPr>
              <a:t>the trees</a:t>
            </a:r>
            <a:r>
              <a:rPr lang="en-US" dirty="0" smtClean="0">
                <a:solidFill>
                  <a:srgbClr val="CC3300"/>
                </a:solidFill>
                <a:latin typeface="Times New Roman" pitchFamily="18" charset="0"/>
                <a:cs typeface="Times New Roman" pitchFamily="18" charset="0"/>
              </a:rPr>
              <a:t>. </a:t>
            </a:r>
            <a:endParaRPr lang="cs-CZ" dirty="0" smtClean="0">
              <a:solidFill>
                <a:srgbClr val="CC3300"/>
              </a:solidFill>
              <a:latin typeface="Times New Roman" pitchFamily="18" charset="0"/>
              <a:cs typeface="Times New Roman" pitchFamily="18" charset="0"/>
            </a:endParaRPr>
          </a:p>
          <a:p>
            <a:r>
              <a:rPr lang="en-US" dirty="0" smtClean="0">
                <a:solidFill>
                  <a:srgbClr val="CC3300"/>
                </a:solidFill>
                <a:latin typeface="Times New Roman" pitchFamily="18" charset="0"/>
                <a:cs typeface="Times New Roman" pitchFamily="18" charset="0"/>
              </a:rPr>
              <a:t>Columbus </a:t>
            </a:r>
            <a:r>
              <a:rPr lang="en-US" dirty="0">
                <a:solidFill>
                  <a:srgbClr val="CC3300"/>
                </a:solidFill>
                <a:latin typeface="Times New Roman" pitchFamily="18" charset="0"/>
                <a:cs typeface="Times New Roman" pitchFamily="18" charset="0"/>
              </a:rPr>
              <a:t>discovered America.</a:t>
            </a:r>
          </a:p>
          <a:p>
            <a:r>
              <a:rPr lang="en-US" dirty="0" smtClean="0">
                <a:solidFill>
                  <a:srgbClr val="CC3300"/>
                </a:solidFill>
                <a:latin typeface="Times New Roman" pitchFamily="18" charset="0"/>
                <a:cs typeface="Times New Roman" pitchFamily="18" charset="0"/>
              </a:rPr>
              <a:t>The </a:t>
            </a:r>
            <a:r>
              <a:rPr lang="en-US" dirty="0">
                <a:solidFill>
                  <a:srgbClr val="CC3300"/>
                </a:solidFill>
                <a:latin typeface="Times New Roman" pitchFamily="18" charset="0"/>
                <a:cs typeface="Times New Roman" pitchFamily="18" charset="0"/>
              </a:rPr>
              <a:t>police arrested the thief</a:t>
            </a:r>
            <a:r>
              <a:rPr lang="en-US" dirty="0" smtClean="0">
                <a:solidFill>
                  <a:srgbClr val="CC3300"/>
                </a:solidFill>
                <a:latin typeface="Times New Roman" pitchFamily="18" charset="0"/>
                <a:cs typeface="Times New Roman" pitchFamily="18" charset="0"/>
              </a:rPr>
              <a:t>.</a:t>
            </a:r>
            <a:endParaRPr lang="en-US" dirty="0">
              <a:solidFill>
                <a:srgbClr val="CC3300"/>
              </a:solidFill>
              <a:latin typeface="Times New Roman" pitchFamily="18" charset="0"/>
              <a:cs typeface="Times New Roman" pitchFamily="18" charset="0"/>
            </a:endParaRPr>
          </a:p>
          <a:p>
            <a:r>
              <a:rPr lang="en-US" dirty="0" smtClean="0">
                <a:solidFill>
                  <a:srgbClr val="CC3300"/>
                </a:solidFill>
                <a:latin typeface="Times New Roman" pitchFamily="18" charset="0"/>
                <a:cs typeface="Times New Roman" pitchFamily="18" charset="0"/>
              </a:rPr>
              <a:t>The </a:t>
            </a:r>
            <a:r>
              <a:rPr lang="en-US" dirty="0">
                <a:solidFill>
                  <a:srgbClr val="CC3300"/>
                </a:solidFill>
                <a:latin typeface="Times New Roman" pitchFamily="18" charset="0"/>
                <a:cs typeface="Times New Roman" pitchFamily="18" charset="0"/>
              </a:rPr>
              <a:t>boys </a:t>
            </a:r>
            <a:r>
              <a:rPr lang="cs-CZ" dirty="0" smtClean="0">
                <a:solidFill>
                  <a:srgbClr val="CC3300"/>
                </a:solidFill>
                <a:latin typeface="Times New Roman" pitchFamily="18" charset="0"/>
                <a:cs typeface="Times New Roman" pitchFamily="18" charset="0"/>
              </a:rPr>
              <a:t>make </a:t>
            </a:r>
            <a:r>
              <a:rPr lang="en-US" dirty="0" smtClean="0">
                <a:solidFill>
                  <a:srgbClr val="CC3300"/>
                </a:solidFill>
                <a:latin typeface="Times New Roman" pitchFamily="18" charset="0"/>
                <a:cs typeface="Times New Roman" pitchFamily="18" charset="0"/>
              </a:rPr>
              <a:t>kites</a:t>
            </a:r>
            <a:r>
              <a:rPr lang="en-US" dirty="0">
                <a:solidFill>
                  <a:srgbClr val="CC3300"/>
                </a:solidFill>
                <a:latin typeface="Times New Roman" pitchFamily="18" charset="0"/>
                <a:cs typeface="Times New Roman" pitchFamily="18" charset="0"/>
              </a:rPr>
              <a:t>.</a:t>
            </a:r>
          </a:p>
          <a:p>
            <a:r>
              <a:rPr lang="en-US" dirty="0" smtClean="0">
                <a:solidFill>
                  <a:srgbClr val="CC3300"/>
                </a:solidFill>
                <a:latin typeface="Times New Roman" pitchFamily="18" charset="0"/>
                <a:cs typeface="Times New Roman" pitchFamily="18" charset="0"/>
              </a:rPr>
              <a:t>He </a:t>
            </a:r>
            <a:r>
              <a:rPr lang="cs-CZ" dirty="0" err="1" smtClean="0">
                <a:solidFill>
                  <a:srgbClr val="CC3300"/>
                </a:solidFill>
                <a:latin typeface="Times New Roman" pitchFamily="18" charset="0"/>
                <a:cs typeface="Times New Roman" pitchFamily="18" charset="0"/>
              </a:rPr>
              <a:t>wrote</a:t>
            </a:r>
            <a:r>
              <a:rPr lang="cs-CZ" dirty="0" smtClean="0">
                <a:solidFill>
                  <a:srgbClr val="CC3300"/>
                </a:solidFill>
                <a:latin typeface="Times New Roman" pitchFamily="18" charset="0"/>
                <a:cs typeface="Times New Roman" pitchFamily="18" charset="0"/>
              </a:rPr>
              <a:t> </a:t>
            </a:r>
            <a:r>
              <a:rPr lang="en-US" dirty="0" smtClean="0">
                <a:solidFill>
                  <a:srgbClr val="CC3300"/>
                </a:solidFill>
                <a:latin typeface="Times New Roman" pitchFamily="18" charset="0"/>
                <a:cs typeface="Times New Roman" pitchFamily="18" charset="0"/>
              </a:rPr>
              <a:t>a </a:t>
            </a:r>
            <a:r>
              <a:rPr lang="en-US" dirty="0">
                <a:solidFill>
                  <a:srgbClr val="CC3300"/>
                </a:solidFill>
                <a:latin typeface="Times New Roman" pitchFamily="18" charset="0"/>
                <a:cs typeface="Times New Roman" pitchFamily="18" charset="0"/>
              </a:rPr>
              <a:t>novel.</a:t>
            </a:r>
          </a:p>
          <a:p>
            <a:r>
              <a:rPr lang="en-US" dirty="0" smtClean="0">
                <a:solidFill>
                  <a:srgbClr val="CC3300"/>
                </a:solidFill>
                <a:latin typeface="Times New Roman" pitchFamily="18" charset="0"/>
                <a:cs typeface="Times New Roman" pitchFamily="18" charset="0"/>
              </a:rPr>
              <a:t>The </a:t>
            </a:r>
            <a:r>
              <a:rPr lang="en-US" dirty="0">
                <a:solidFill>
                  <a:srgbClr val="CC3300"/>
                </a:solidFill>
                <a:latin typeface="Times New Roman" pitchFamily="18" charset="0"/>
                <a:cs typeface="Times New Roman" pitchFamily="18" charset="0"/>
              </a:rPr>
              <a:t>hunter </a:t>
            </a:r>
            <a:r>
              <a:rPr lang="en-US" dirty="0" err="1" smtClean="0">
                <a:solidFill>
                  <a:srgbClr val="CC3300"/>
                </a:solidFill>
                <a:latin typeface="Times New Roman" pitchFamily="18" charset="0"/>
                <a:cs typeface="Times New Roman" pitchFamily="18" charset="0"/>
              </a:rPr>
              <a:t>sho</a:t>
            </a:r>
            <a:r>
              <a:rPr lang="cs-CZ" dirty="0" smtClean="0">
                <a:solidFill>
                  <a:srgbClr val="CC3300"/>
                </a:solidFill>
                <a:latin typeface="Times New Roman" pitchFamily="18" charset="0"/>
                <a:cs typeface="Times New Roman" pitchFamily="18" charset="0"/>
              </a:rPr>
              <a:t>o</a:t>
            </a:r>
            <a:r>
              <a:rPr lang="en-US" dirty="0" smtClean="0">
                <a:solidFill>
                  <a:srgbClr val="CC3300"/>
                </a:solidFill>
                <a:latin typeface="Times New Roman" pitchFamily="18" charset="0"/>
                <a:cs typeface="Times New Roman" pitchFamily="18" charset="0"/>
              </a:rPr>
              <a:t>t</a:t>
            </a:r>
            <a:r>
              <a:rPr lang="cs-CZ" dirty="0" smtClean="0">
                <a:solidFill>
                  <a:srgbClr val="CC3300"/>
                </a:solidFill>
                <a:latin typeface="Times New Roman" pitchFamily="18" charset="0"/>
                <a:cs typeface="Times New Roman" pitchFamily="18" charset="0"/>
              </a:rPr>
              <a:t>s</a:t>
            </a:r>
            <a:r>
              <a:rPr lang="en-US" dirty="0" smtClean="0">
                <a:solidFill>
                  <a:srgbClr val="CC3300"/>
                </a:solidFill>
                <a:latin typeface="Times New Roman" pitchFamily="18" charset="0"/>
                <a:cs typeface="Times New Roman" pitchFamily="18" charset="0"/>
              </a:rPr>
              <a:t> </a:t>
            </a:r>
            <a:r>
              <a:rPr lang="en-US" dirty="0">
                <a:solidFill>
                  <a:srgbClr val="CC3300"/>
                </a:solidFill>
                <a:latin typeface="Times New Roman" pitchFamily="18" charset="0"/>
                <a:cs typeface="Times New Roman" pitchFamily="18" charset="0"/>
              </a:rPr>
              <a:t>the tiger</a:t>
            </a:r>
            <a:r>
              <a:rPr lang="en-US" dirty="0" smtClean="0">
                <a:solidFill>
                  <a:srgbClr val="CC3300"/>
                </a:solidFill>
                <a:latin typeface="Times New Roman" pitchFamily="18" charset="0"/>
                <a:cs typeface="Times New Roman" pitchFamily="18" charset="0"/>
              </a:rPr>
              <a:t>.</a:t>
            </a:r>
            <a:endParaRPr lang="en-US" dirty="0">
              <a:solidFill>
                <a:srgbClr val="CC3300"/>
              </a:solidFill>
              <a:latin typeface="Times New Roman" pitchFamily="18" charset="0"/>
              <a:cs typeface="Times New Roman" pitchFamily="18" charset="0"/>
            </a:endParaRPr>
          </a:p>
          <a:p>
            <a:r>
              <a:rPr lang="en-US" dirty="0" smtClean="0">
                <a:solidFill>
                  <a:srgbClr val="CC3300"/>
                </a:solidFill>
                <a:latin typeface="Times New Roman" pitchFamily="18" charset="0"/>
                <a:cs typeface="Times New Roman" pitchFamily="18" charset="0"/>
              </a:rPr>
              <a:t>He </a:t>
            </a:r>
            <a:r>
              <a:rPr lang="en-US" dirty="0">
                <a:solidFill>
                  <a:srgbClr val="CC3300"/>
                </a:solidFill>
                <a:latin typeface="Times New Roman" pitchFamily="18" charset="0"/>
                <a:cs typeface="Times New Roman" pitchFamily="18" charset="0"/>
              </a:rPr>
              <a:t>made a </a:t>
            </a:r>
            <a:r>
              <a:rPr lang="en-US" dirty="0" smtClean="0">
                <a:solidFill>
                  <a:srgbClr val="CC3300"/>
                </a:solidFill>
                <a:latin typeface="Times New Roman" pitchFamily="18" charset="0"/>
                <a:cs typeface="Times New Roman" pitchFamily="18" charset="0"/>
              </a:rPr>
              <a:t>discovery.</a:t>
            </a:r>
            <a:endParaRPr lang="en-US" dirty="0">
              <a:solidFill>
                <a:srgbClr val="CC3300"/>
              </a:solidFill>
              <a:latin typeface="Times New Roman" pitchFamily="18" charset="0"/>
              <a:cs typeface="Times New Roman" pitchFamily="18" charset="0"/>
            </a:endParaRPr>
          </a:p>
          <a:p>
            <a:r>
              <a:rPr lang="en-US" dirty="0" smtClean="0">
                <a:solidFill>
                  <a:srgbClr val="CC3300"/>
                </a:solidFill>
                <a:latin typeface="Times New Roman" pitchFamily="18" charset="0"/>
                <a:cs typeface="Times New Roman" pitchFamily="18" charset="0"/>
              </a:rPr>
              <a:t>Everybody </a:t>
            </a:r>
            <a:r>
              <a:rPr lang="en-US" dirty="0">
                <a:solidFill>
                  <a:srgbClr val="CC3300"/>
                </a:solidFill>
                <a:latin typeface="Times New Roman" pitchFamily="18" charset="0"/>
                <a:cs typeface="Times New Roman" pitchFamily="18" charset="0"/>
              </a:rPr>
              <a:t>loves him.</a:t>
            </a:r>
          </a:p>
          <a:p>
            <a:r>
              <a:rPr lang="en-US" dirty="0" smtClean="0">
                <a:solidFill>
                  <a:srgbClr val="CC3300"/>
                </a:solidFill>
                <a:latin typeface="Times New Roman" pitchFamily="18" charset="0"/>
                <a:cs typeface="Times New Roman" pitchFamily="18" charset="0"/>
              </a:rPr>
              <a:t>My </a:t>
            </a:r>
            <a:r>
              <a:rPr lang="en-US" dirty="0">
                <a:solidFill>
                  <a:srgbClr val="CC3300"/>
                </a:solidFill>
                <a:latin typeface="Times New Roman" pitchFamily="18" charset="0"/>
                <a:cs typeface="Times New Roman" pitchFamily="18" charset="0"/>
              </a:rPr>
              <a:t>cousin </a:t>
            </a:r>
            <a:r>
              <a:rPr lang="en-US" dirty="0" err="1" smtClean="0">
                <a:solidFill>
                  <a:srgbClr val="CC3300"/>
                </a:solidFill>
                <a:latin typeface="Times New Roman" pitchFamily="18" charset="0"/>
                <a:cs typeface="Times New Roman" pitchFamily="18" charset="0"/>
              </a:rPr>
              <a:t>dr</a:t>
            </a:r>
            <a:r>
              <a:rPr lang="cs-CZ" dirty="0" smtClean="0">
                <a:solidFill>
                  <a:srgbClr val="CC3300"/>
                </a:solidFill>
                <a:latin typeface="Times New Roman" pitchFamily="18" charset="0"/>
                <a:cs typeface="Times New Roman" pitchFamily="18" charset="0"/>
              </a:rPr>
              <a:t>e</a:t>
            </a:r>
            <a:r>
              <a:rPr lang="en-US" dirty="0" smtClean="0">
                <a:solidFill>
                  <a:srgbClr val="CC3300"/>
                </a:solidFill>
                <a:latin typeface="Times New Roman" pitchFamily="18" charset="0"/>
                <a:cs typeface="Times New Roman" pitchFamily="18" charset="0"/>
              </a:rPr>
              <a:t>w </a:t>
            </a:r>
            <a:r>
              <a:rPr lang="en-US" dirty="0">
                <a:solidFill>
                  <a:srgbClr val="CC3300"/>
                </a:solidFill>
                <a:latin typeface="Times New Roman" pitchFamily="18" charset="0"/>
                <a:cs typeface="Times New Roman" pitchFamily="18" charset="0"/>
              </a:rPr>
              <a:t>a beautiful </a:t>
            </a:r>
            <a:r>
              <a:rPr lang="en-US" dirty="0" smtClean="0">
                <a:solidFill>
                  <a:srgbClr val="CC3300"/>
                </a:solidFill>
                <a:latin typeface="Times New Roman" pitchFamily="18" charset="0"/>
                <a:cs typeface="Times New Roman" pitchFamily="18" charset="0"/>
              </a:rPr>
              <a:t>picture.</a:t>
            </a:r>
            <a:endParaRPr lang="cs-CZ" dirty="0" smtClean="0">
              <a:solidFill>
                <a:srgbClr val="CC3300"/>
              </a:solidFill>
              <a:latin typeface="Times New Roman" pitchFamily="18" charset="0"/>
              <a:cs typeface="Times New Roman" pitchFamily="18" charset="0"/>
            </a:endParaRPr>
          </a:p>
          <a:p>
            <a:r>
              <a:rPr lang="en-US" dirty="0" smtClean="0">
                <a:solidFill>
                  <a:srgbClr val="CC3300"/>
                </a:solidFill>
                <a:latin typeface="Times New Roman" pitchFamily="18" charset="0"/>
                <a:cs typeface="Times New Roman" pitchFamily="18" charset="0"/>
              </a:rPr>
              <a:t>Somebody </a:t>
            </a:r>
            <a:r>
              <a:rPr lang="cs-CZ" dirty="0" smtClean="0">
                <a:solidFill>
                  <a:srgbClr val="CC3300"/>
                </a:solidFill>
                <a:latin typeface="Times New Roman" pitchFamily="18" charset="0"/>
                <a:cs typeface="Times New Roman" pitchFamily="18" charset="0"/>
              </a:rPr>
              <a:t>stole </a:t>
            </a:r>
            <a:r>
              <a:rPr lang="en-US" dirty="0" smtClean="0">
                <a:solidFill>
                  <a:srgbClr val="CC3300"/>
                </a:solidFill>
                <a:latin typeface="Times New Roman" pitchFamily="18" charset="0"/>
                <a:cs typeface="Times New Roman" pitchFamily="18" charset="0"/>
              </a:rPr>
              <a:t>my </a:t>
            </a:r>
            <a:r>
              <a:rPr lang="cs-CZ" dirty="0" err="1" smtClean="0">
                <a:solidFill>
                  <a:srgbClr val="CC3300"/>
                </a:solidFill>
                <a:latin typeface="Times New Roman" pitchFamily="18" charset="0"/>
                <a:cs typeface="Times New Roman" pitchFamily="18" charset="0"/>
              </a:rPr>
              <a:t>wallet</a:t>
            </a:r>
            <a:r>
              <a:rPr lang="en-US" dirty="0" smtClean="0">
                <a:solidFill>
                  <a:srgbClr val="CC3300"/>
                </a:solidFill>
                <a:latin typeface="Times New Roman" pitchFamily="18" charset="0"/>
                <a:cs typeface="Times New Roman" pitchFamily="18" charset="0"/>
              </a:rPr>
              <a:t>.</a:t>
            </a:r>
            <a:endParaRPr lang="en-US" dirty="0">
              <a:solidFill>
                <a:srgbClr val="CC3300"/>
              </a:solidFill>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814" y="3833758"/>
            <a:ext cx="2607293" cy="195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38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8.6 </a:t>
            </a:r>
            <a:r>
              <a:rPr lang="cs-CZ" sz="2500" b="1" dirty="0" err="1" smtClean="0">
                <a:latin typeface="Times New Roman" pitchFamily="18" charset="0"/>
                <a:cs typeface="Times New Roman" pitchFamily="18" charset="0"/>
              </a:rPr>
              <a:t>Something</a:t>
            </a:r>
            <a:r>
              <a:rPr lang="cs-CZ" sz="2500" b="1" dirty="0" smtClean="0">
                <a:latin typeface="Times New Roman" pitchFamily="18" charset="0"/>
                <a:cs typeface="Times New Roman" pitchFamily="18" charset="0"/>
              </a:rPr>
              <a:t> more </a:t>
            </a:r>
            <a:r>
              <a:rPr lang="cs-CZ" sz="2500" b="1" dirty="0" err="1" smtClean="0">
                <a:latin typeface="Times New Roman" pitchFamily="18" charset="0"/>
                <a:cs typeface="Times New Roman" pitchFamily="18" charset="0"/>
              </a:rPr>
              <a:t>difficult</a:t>
            </a:r>
            <a:r>
              <a:rPr lang="cs-CZ" sz="2500" b="1" dirty="0" smtClean="0">
                <a:latin typeface="Times New Roman" pitchFamily="18" charset="0"/>
                <a:cs typeface="Times New Roman" pitchFamily="18" charset="0"/>
              </a:rPr>
              <a:t>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320961"/>
            <a:ext cx="3888432" cy="439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647564" y="1359109"/>
            <a:ext cx="2952328" cy="646331"/>
          </a:xfrm>
          <a:prstGeom prst="rect">
            <a:avLst/>
          </a:prstGeom>
          <a:solidFill>
            <a:schemeClr val="accent2">
              <a:lumMod val="40000"/>
              <a:lumOff val="60000"/>
            </a:schemeClr>
          </a:solidFill>
        </p:spPr>
        <p:txBody>
          <a:bodyPr wrap="square" rtlCol="0">
            <a:spAutoFit/>
          </a:bodyPr>
          <a:lstStyle/>
          <a:p>
            <a:r>
              <a:rPr lang="cs-CZ" dirty="0" smtClean="0">
                <a:latin typeface="Times New Roman" pitchFamily="18" charset="0"/>
                <a:cs typeface="Times New Roman" pitchFamily="18" charset="0"/>
              </a:rPr>
              <a:t>Study </a:t>
            </a:r>
            <a:r>
              <a:rPr lang="cs-CZ" dirty="0" err="1" smtClean="0">
                <a:latin typeface="Times New Roman" pitchFamily="18" charset="0"/>
                <a:cs typeface="Times New Roman" pitchFamily="18" charset="0"/>
              </a:rPr>
              <a:t>how</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passive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voice</a:t>
            </a:r>
            <a:r>
              <a:rPr lang="cs-CZ"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is</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used</a:t>
            </a:r>
            <a:r>
              <a:rPr lang="cs-CZ" b="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in </a:t>
            </a:r>
            <a:r>
              <a:rPr lang="cs-CZ" dirty="0" err="1" smtClean="0">
                <a:latin typeface="Times New Roman" pitchFamily="18" charset="0"/>
                <a:cs typeface="Times New Roman" pitchFamily="18" charset="0"/>
              </a:rPr>
              <a:t>other</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tenses</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p:txBody>
      </p:sp>
      <p:sp>
        <p:nvSpPr>
          <p:cNvPr id="6" name="TextovéPole 5"/>
          <p:cNvSpPr txBox="1"/>
          <p:nvPr/>
        </p:nvSpPr>
        <p:spPr>
          <a:xfrm>
            <a:off x="4283968" y="1375901"/>
            <a:ext cx="4680520" cy="5355312"/>
          </a:xfrm>
          <a:prstGeom prst="rect">
            <a:avLst/>
          </a:prstGeom>
          <a:solidFill>
            <a:schemeClr val="accent3">
              <a:lumMod val="40000"/>
              <a:lumOff val="60000"/>
            </a:schemeClr>
          </a:solidFill>
        </p:spPr>
        <p:txBody>
          <a:bodyPr wrap="square" rtlCol="0">
            <a:spAutoFit/>
          </a:bodyPr>
          <a:lstStyle/>
          <a:p>
            <a:r>
              <a:rPr lang="en-US" b="1" dirty="0">
                <a:latin typeface="Times New Roman" pitchFamily="18" charset="0"/>
                <a:cs typeface="Times New Roman" pitchFamily="18" charset="0"/>
              </a:rPr>
              <a:t>My Hometown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Many years ago, I was born in Seattle, Washington USA. Seattle is located in the Northwest corner of the USA. Recently, Seattle has become the focus of much international attention. Many films have been made there, probably the most famous of which is </a:t>
            </a:r>
            <a:r>
              <a:rPr lang="en-US" i="1" dirty="0">
                <a:latin typeface="Times New Roman" pitchFamily="18" charset="0"/>
                <a:cs typeface="Times New Roman" pitchFamily="18" charset="0"/>
              </a:rPr>
              <a:t>Sleepless in Seattle</a:t>
            </a:r>
            <a:r>
              <a:rPr lang="en-US" dirty="0">
                <a:latin typeface="Times New Roman" pitchFamily="18" charset="0"/>
                <a:cs typeface="Times New Roman" pitchFamily="18" charset="0"/>
              </a:rPr>
              <a:t> starring Meg Ryan and Tom Hanks. Seattle is also known as the birthplace of "Grunge" music; both Pearl Jam and Nirvana are from Seattle. For older people like me, it should be noted that </a:t>
            </a:r>
            <a:r>
              <a:rPr lang="en-US" dirty="0" smtClean="0">
                <a:latin typeface="Times New Roman" pitchFamily="18" charset="0"/>
                <a:cs typeface="Times New Roman" pitchFamily="18" charset="0"/>
              </a:rPr>
              <a:t>Jimi </a:t>
            </a:r>
            <a:r>
              <a:rPr lang="en-US" dirty="0">
                <a:latin typeface="Times New Roman" pitchFamily="18" charset="0"/>
                <a:cs typeface="Times New Roman" pitchFamily="18" charset="0"/>
              </a:rPr>
              <a:t>Hendrix was born in Seattle! NBA fans know Seattle for the "Seattle Supersonics", a team that has played basketball in Seattle for more than 30 years. Unfortunately, Seattle is also famous for its bad weather. I can remember weeks and weeks of grey, wet weather when I was growing up.</a:t>
            </a:r>
          </a:p>
          <a:p>
            <a:endParaRPr lang="cs-CZ" dirty="0">
              <a:latin typeface="Times New Roman" pitchFamily="18" charset="0"/>
              <a:cs typeface="Times New Roman" pitchFamily="18" charset="0"/>
            </a:endParaRPr>
          </a:p>
        </p:txBody>
      </p:sp>
      <p:sp>
        <p:nvSpPr>
          <p:cNvPr id="7" name="TextovéPole 6"/>
          <p:cNvSpPr txBox="1"/>
          <p:nvPr/>
        </p:nvSpPr>
        <p:spPr>
          <a:xfrm>
            <a:off x="4716016" y="692696"/>
            <a:ext cx="3672408" cy="369332"/>
          </a:xfrm>
          <a:prstGeom prst="rect">
            <a:avLst/>
          </a:prstGeom>
          <a:solidFill>
            <a:schemeClr val="accent2">
              <a:lumMod val="40000"/>
              <a:lumOff val="60000"/>
            </a:schemeClr>
          </a:solidFill>
        </p:spPr>
        <p:txBody>
          <a:bodyPr wrap="square" rtlCol="0">
            <a:spAutoFit/>
          </a:bodyPr>
          <a:lstStyle/>
          <a:p>
            <a:r>
              <a:rPr lang="cs-CZ" dirty="0" err="1" smtClean="0">
                <a:latin typeface="Times New Roman" pitchFamily="18" charset="0"/>
                <a:cs typeface="Times New Roman" pitchFamily="18" charset="0"/>
              </a:rPr>
              <a:t>Find</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passive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examples</a:t>
            </a:r>
            <a:r>
              <a:rPr lang="cs-CZ" dirty="0" smtClean="0">
                <a:latin typeface="Times New Roman" pitchFamily="18" charset="0"/>
                <a:cs typeface="Times New Roman" pitchFamily="18" charset="0"/>
              </a:rPr>
              <a:t> in </a:t>
            </a:r>
            <a:r>
              <a:rPr lang="cs-CZ" dirty="0" err="1" smtClean="0">
                <a:latin typeface="Times New Roman" pitchFamily="18" charset="0"/>
                <a:cs typeface="Times New Roman" pitchFamily="18" charset="0"/>
              </a:rPr>
              <a:t>this</a:t>
            </a:r>
            <a:r>
              <a:rPr lang="cs-CZ" dirty="0" smtClean="0">
                <a:latin typeface="Times New Roman" pitchFamily="18" charset="0"/>
                <a:cs typeface="Times New Roman" pitchFamily="18" charset="0"/>
              </a:rPr>
              <a:t> text.</a:t>
            </a:r>
            <a:endParaRPr lang="cs-CZ" dirty="0">
              <a:latin typeface="Times New Roman" pitchFamily="18" charset="0"/>
              <a:cs typeface="Times New Roman" pitchFamily="18" charset="0"/>
            </a:endParaRPr>
          </a:p>
        </p:txBody>
      </p:sp>
    </p:spTree>
    <p:extLst>
      <p:ext uri="{BB962C8B-B14F-4D97-AF65-F5344CB8AC3E}">
        <p14:creationId xmlns:p14="http://schemas.microsoft.com/office/powerpoint/2010/main" val="216748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38.7 CLIL</a:t>
            </a:r>
            <a:endParaRPr lang="cs-CZ" sz="2500" b="1" dirty="0">
              <a:latin typeface="Times New Roman" pitchFamily="18" charset="0"/>
              <a:cs typeface="Times New Roman" pitchFamily="18" charset="0"/>
            </a:endParaRPr>
          </a:p>
          <a:p>
            <a:pPr algn="l"/>
            <a:r>
              <a:rPr lang="cs-CZ" sz="2500" b="1" dirty="0" smtClean="0">
                <a:latin typeface="Times New Roman" pitchFamily="18" charset="0"/>
                <a:cs typeface="Times New Roman" pitchFamily="18" charset="0"/>
              </a:rPr>
              <a:t> </a:t>
            </a: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699881" y="1607136"/>
            <a:ext cx="1957979" cy="269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251520" y="4580508"/>
            <a:ext cx="8568952" cy="1200329"/>
          </a:xfrm>
          <a:prstGeom prst="rect">
            <a:avLst/>
          </a:prstGeom>
          <a:solidFill>
            <a:schemeClr val="accent4">
              <a:lumMod val="20000"/>
              <a:lumOff val="80000"/>
            </a:schemeClr>
          </a:solidFill>
          <a:ln>
            <a:noFill/>
          </a:ln>
        </p:spPr>
        <p:txBody>
          <a:bodyPr wrap="square" rtlCol="0">
            <a:spAutoFit/>
          </a:bodyPr>
          <a:lstStyle/>
          <a:p>
            <a:r>
              <a:rPr lang="cs-CZ" sz="2400" dirty="0" err="1" smtClean="0">
                <a:latin typeface="Times New Roman" pitchFamily="18" charset="0"/>
                <a:cs typeface="Times New Roman" pitchFamily="18" charset="0"/>
              </a:rPr>
              <a:t>Write</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similar</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passive</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sentences</a:t>
            </a:r>
            <a:r>
              <a:rPr lang="cs-CZ" sz="2400" dirty="0">
                <a:latin typeface="Times New Roman" pitchFamily="18" charset="0"/>
                <a:cs typeface="Times New Roman" pitchFamily="18" charset="0"/>
              </a:rPr>
              <a:t> </a:t>
            </a:r>
            <a:r>
              <a:rPr lang="cs-CZ" sz="2400" dirty="0" err="1" smtClean="0">
                <a:latin typeface="Times New Roman" pitchFamily="18" charset="0"/>
                <a:cs typeface="Times New Roman" pitchFamily="18" charset="0"/>
              </a:rPr>
              <a:t>for</a:t>
            </a:r>
            <a:r>
              <a:rPr lang="cs-CZ" sz="2400" dirty="0" smtClean="0">
                <a:latin typeface="Times New Roman" pitchFamily="18" charset="0"/>
                <a:cs typeface="Times New Roman" pitchFamily="18" charset="0"/>
              </a:rPr>
              <a:t> these </a:t>
            </a:r>
            <a:r>
              <a:rPr lang="cs-CZ" sz="2400" dirty="0" err="1" smtClean="0">
                <a:latin typeface="Times New Roman" pitchFamily="18" charset="0"/>
                <a:cs typeface="Times New Roman" pitchFamily="18" charset="0"/>
              </a:rPr>
              <a:t>subjects</a:t>
            </a:r>
            <a:r>
              <a:rPr lang="cs-CZ" sz="2400" dirty="0" smtClean="0">
                <a:latin typeface="Times New Roman" pitchFamily="18" charset="0"/>
                <a:cs typeface="Times New Roman" pitchFamily="18" charset="0"/>
              </a:rPr>
              <a:t>:</a:t>
            </a:r>
          </a:p>
          <a:p>
            <a:endParaRPr lang="cs-CZ" sz="2400" dirty="0" smtClean="0">
              <a:latin typeface="Times New Roman" pitchFamily="18" charset="0"/>
              <a:cs typeface="Times New Roman" pitchFamily="18" charset="0"/>
            </a:endParaRPr>
          </a:p>
          <a:p>
            <a:r>
              <a:rPr lang="cs-CZ" sz="2400" dirty="0" err="1" smtClean="0">
                <a:solidFill>
                  <a:schemeClr val="accent5">
                    <a:lumMod val="75000"/>
                  </a:schemeClr>
                </a:solidFill>
                <a:latin typeface="Times New Roman" pitchFamily="18" charset="0"/>
                <a:cs typeface="Times New Roman" pitchFamily="18" charset="0"/>
              </a:rPr>
              <a:t>Chemistry</a:t>
            </a:r>
            <a:r>
              <a:rPr lang="cs-CZ" sz="2400" dirty="0" smtClean="0">
                <a:solidFill>
                  <a:schemeClr val="accent5">
                    <a:lumMod val="75000"/>
                  </a:schemeClr>
                </a:solidFill>
                <a:latin typeface="Times New Roman" pitchFamily="18" charset="0"/>
                <a:cs typeface="Times New Roman" pitchFamily="18" charset="0"/>
              </a:rPr>
              <a:t>, </a:t>
            </a:r>
            <a:r>
              <a:rPr lang="cs-CZ" sz="2400" dirty="0" err="1" smtClean="0">
                <a:solidFill>
                  <a:schemeClr val="accent5">
                    <a:lumMod val="75000"/>
                  </a:schemeClr>
                </a:solidFill>
                <a:latin typeface="Times New Roman" pitchFamily="18" charset="0"/>
                <a:cs typeface="Times New Roman" pitchFamily="18" charset="0"/>
              </a:rPr>
              <a:t>English</a:t>
            </a:r>
            <a:r>
              <a:rPr lang="cs-CZ" sz="2400" dirty="0" smtClean="0">
                <a:solidFill>
                  <a:schemeClr val="accent5">
                    <a:lumMod val="75000"/>
                  </a:schemeClr>
                </a:solidFill>
                <a:latin typeface="Times New Roman" pitchFamily="18" charset="0"/>
                <a:cs typeface="Times New Roman" pitchFamily="18" charset="0"/>
              </a:rPr>
              <a:t>, </a:t>
            </a:r>
            <a:r>
              <a:rPr lang="cs-CZ" sz="2400" dirty="0" err="1" smtClean="0">
                <a:solidFill>
                  <a:schemeClr val="accent5">
                    <a:lumMod val="75000"/>
                  </a:schemeClr>
                </a:solidFill>
                <a:latin typeface="Times New Roman" pitchFamily="18" charset="0"/>
                <a:cs typeface="Times New Roman" pitchFamily="18" charset="0"/>
              </a:rPr>
              <a:t>Maths</a:t>
            </a:r>
            <a:r>
              <a:rPr lang="cs-CZ" sz="2400" dirty="0" smtClean="0">
                <a:solidFill>
                  <a:schemeClr val="accent5">
                    <a:lumMod val="75000"/>
                  </a:schemeClr>
                </a:solidFill>
                <a:latin typeface="Times New Roman" pitchFamily="18" charset="0"/>
                <a:cs typeface="Times New Roman" pitchFamily="18" charset="0"/>
              </a:rPr>
              <a:t>, </a:t>
            </a:r>
            <a:r>
              <a:rPr lang="cs-CZ" sz="2400" dirty="0" err="1" smtClean="0">
                <a:solidFill>
                  <a:schemeClr val="accent5">
                    <a:lumMod val="75000"/>
                  </a:schemeClr>
                </a:solidFill>
                <a:latin typeface="Times New Roman" pitchFamily="18" charset="0"/>
                <a:cs typeface="Times New Roman" pitchFamily="18" charset="0"/>
              </a:rPr>
              <a:t>Physical</a:t>
            </a:r>
            <a:r>
              <a:rPr lang="cs-CZ" sz="2400" dirty="0" smtClean="0">
                <a:solidFill>
                  <a:schemeClr val="accent5">
                    <a:lumMod val="75000"/>
                  </a:schemeClr>
                </a:solidFill>
                <a:latin typeface="Times New Roman" pitchFamily="18" charset="0"/>
                <a:cs typeface="Times New Roman" pitchFamily="18" charset="0"/>
              </a:rPr>
              <a:t> </a:t>
            </a:r>
            <a:r>
              <a:rPr lang="cs-CZ" sz="2400" dirty="0" err="1" smtClean="0">
                <a:solidFill>
                  <a:schemeClr val="accent5">
                    <a:lumMod val="75000"/>
                  </a:schemeClr>
                </a:solidFill>
                <a:latin typeface="Times New Roman" pitchFamily="18" charset="0"/>
                <a:cs typeface="Times New Roman" pitchFamily="18" charset="0"/>
              </a:rPr>
              <a:t>education</a:t>
            </a:r>
            <a:r>
              <a:rPr lang="cs-CZ" sz="2400" dirty="0" smtClean="0">
                <a:solidFill>
                  <a:schemeClr val="accent5">
                    <a:lumMod val="75000"/>
                  </a:schemeClr>
                </a:solidFill>
                <a:latin typeface="Times New Roman" pitchFamily="18" charset="0"/>
                <a:cs typeface="Times New Roman" pitchFamily="18" charset="0"/>
              </a:rPr>
              <a:t>, </a:t>
            </a:r>
            <a:r>
              <a:rPr lang="cs-CZ" sz="2400" dirty="0" err="1" smtClean="0">
                <a:solidFill>
                  <a:schemeClr val="accent5">
                    <a:lumMod val="75000"/>
                  </a:schemeClr>
                </a:solidFill>
                <a:latin typeface="Times New Roman" pitchFamily="18" charset="0"/>
                <a:cs typeface="Times New Roman" pitchFamily="18" charset="0"/>
              </a:rPr>
              <a:t>History</a:t>
            </a:r>
            <a:r>
              <a:rPr lang="cs-CZ" sz="2400" dirty="0" smtClean="0">
                <a:solidFill>
                  <a:schemeClr val="accent5">
                    <a:lumMod val="75000"/>
                  </a:schemeClr>
                </a:solidFill>
                <a:latin typeface="Times New Roman" pitchFamily="18" charset="0"/>
                <a:cs typeface="Times New Roman" pitchFamily="18" charset="0"/>
              </a:rPr>
              <a:t>, </a:t>
            </a:r>
            <a:r>
              <a:rPr lang="cs-CZ" sz="2400" dirty="0" err="1" smtClean="0">
                <a:solidFill>
                  <a:schemeClr val="accent5">
                    <a:lumMod val="75000"/>
                  </a:schemeClr>
                </a:solidFill>
                <a:latin typeface="Times New Roman" pitchFamily="18" charset="0"/>
                <a:cs typeface="Times New Roman" pitchFamily="18" charset="0"/>
              </a:rPr>
              <a:t>Geography</a:t>
            </a:r>
            <a:endParaRPr lang="cs-CZ" sz="2400" dirty="0">
              <a:solidFill>
                <a:schemeClr val="accent5">
                  <a:lumMod val="75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595056"/>
            <a:ext cx="1957978" cy="269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50000"/>
          <a:stretch/>
        </p:blipFill>
        <p:spPr bwMode="auto">
          <a:xfrm>
            <a:off x="2944939" y="1607136"/>
            <a:ext cx="1957978" cy="269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1907704" y="1051372"/>
            <a:ext cx="2376264" cy="400110"/>
          </a:xfrm>
          <a:prstGeom prst="rect">
            <a:avLst/>
          </a:prstGeom>
          <a:noFill/>
        </p:spPr>
        <p:txBody>
          <a:bodyPr wrap="square" rtlCol="0">
            <a:spAutoFit/>
          </a:bodyPr>
          <a:lstStyle/>
          <a:p>
            <a:r>
              <a:rPr lang="cs-CZ" sz="2000" b="1" dirty="0" smtClean="0">
                <a:solidFill>
                  <a:schemeClr val="accent2">
                    <a:lumMod val="75000"/>
                  </a:schemeClr>
                </a:solidFill>
                <a:latin typeface="Times New Roman" pitchFamily="18" charset="0"/>
                <a:cs typeface="Times New Roman" pitchFamily="18" charset="0"/>
              </a:rPr>
              <a:t>Czech </a:t>
            </a:r>
            <a:r>
              <a:rPr lang="cs-CZ" sz="2000" b="1" dirty="0" err="1" smtClean="0">
                <a:solidFill>
                  <a:schemeClr val="accent2">
                    <a:lumMod val="75000"/>
                  </a:schemeClr>
                </a:solidFill>
                <a:latin typeface="Times New Roman" pitchFamily="18" charset="0"/>
                <a:cs typeface="Times New Roman" pitchFamily="18" charset="0"/>
              </a:rPr>
              <a:t>language</a:t>
            </a:r>
            <a:endParaRPr lang="cs-CZ" sz="2000" b="1" dirty="0">
              <a:solidFill>
                <a:schemeClr val="accent2">
                  <a:lumMod val="75000"/>
                </a:schemeClr>
              </a:solidFill>
              <a:latin typeface="Times New Roman" pitchFamily="18" charset="0"/>
              <a:cs typeface="Times New Roman" pitchFamily="18" charset="0"/>
            </a:endParaRPr>
          </a:p>
        </p:txBody>
      </p:sp>
      <p:sp>
        <p:nvSpPr>
          <p:cNvPr id="7" name="TextovéPole 6"/>
          <p:cNvSpPr txBox="1"/>
          <p:nvPr/>
        </p:nvSpPr>
        <p:spPr>
          <a:xfrm>
            <a:off x="6876256" y="1111292"/>
            <a:ext cx="1152128" cy="400110"/>
          </a:xfrm>
          <a:prstGeom prst="rect">
            <a:avLst/>
          </a:prstGeom>
          <a:noFill/>
        </p:spPr>
        <p:txBody>
          <a:bodyPr wrap="square" rtlCol="0">
            <a:spAutoFit/>
          </a:bodyPr>
          <a:lstStyle/>
          <a:p>
            <a:r>
              <a:rPr lang="cs-CZ" sz="2000" b="1" dirty="0" smtClean="0">
                <a:solidFill>
                  <a:schemeClr val="accent2">
                    <a:lumMod val="75000"/>
                  </a:schemeClr>
                </a:solidFill>
                <a:latin typeface="Times New Roman" pitchFamily="18" charset="0"/>
                <a:cs typeface="Times New Roman" pitchFamily="18" charset="0"/>
              </a:rPr>
              <a:t>Art</a:t>
            </a:r>
            <a:endParaRPr lang="cs-CZ" sz="20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408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8.8 Test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251520" y="1262570"/>
            <a:ext cx="5400600" cy="2031325"/>
          </a:xfrm>
          <a:prstGeom prst="rect">
            <a:avLst/>
          </a:prstGeom>
          <a:noFill/>
        </p:spPr>
        <p:txBody>
          <a:bodyPr wrap="square" rtlCol="0">
            <a:spAutoFit/>
          </a:bodyPr>
          <a:lstStyle/>
          <a:p>
            <a:pPr marL="342900" indent="-342900">
              <a:buAutoNum type="arabicPeriod"/>
            </a:pPr>
            <a:r>
              <a:rPr lang="cs-CZ" b="1" dirty="0" err="1" smtClean="0">
                <a:solidFill>
                  <a:srgbClr val="FF0000"/>
                </a:solidFill>
                <a:latin typeface="Times New Roman" pitchFamily="18" charset="0"/>
                <a:cs typeface="Times New Roman" pitchFamily="18" charset="0"/>
              </a:rPr>
              <a:t>Write</a:t>
            </a:r>
            <a:r>
              <a:rPr lang="cs-CZ" b="1" dirty="0" smtClean="0">
                <a:solidFill>
                  <a:srgbClr val="FF0000"/>
                </a:solidFill>
                <a:latin typeface="Times New Roman" pitchFamily="18" charset="0"/>
                <a:cs typeface="Times New Roman" pitchFamily="18" charset="0"/>
              </a:rPr>
              <a:t> </a:t>
            </a:r>
            <a:r>
              <a:rPr lang="cs-CZ" b="1" dirty="0" err="1" smtClean="0">
                <a:solidFill>
                  <a:srgbClr val="FF0000"/>
                </a:solidFill>
                <a:latin typeface="Times New Roman" pitchFamily="18" charset="0"/>
                <a:cs typeface="Times New Roman" pitchFamily="18" charset="0"/>
              </a:rPr>
              <a:t>the</a:t>
            </a:r>
            <a:r>
              <a:rPr lang="cs-CZ" b="1" dirty="0" smtClean="0">
                <a:solidFill>
                  <a:srgbClr val="FF0000"/>
                </a:solidFill>
                <a:latin typeface="Times New Roman" pitchFamily="18" charset="0"/>
                <a:cs typeface="Times New Roman" pitchFamily="18" charset="0"/>
              </a:rPr>
              <a:t> </a:t>
            </a:r>
            <a:r>
              <a:rPr lang="cs-CZ" b="1" dirty="0" err="1" smtClean="0">
                <a:solidFill>
                  <a:srgbClr val="FF0000"/>
                </a:solidFill>
                <a:latin typeface="Times New Roman" pitchFamily="18" charset="0"/>
                <a:cs typeface="Times New Roman" pitchFamily="18" charset="0"/>
              </a:rPr>
              <a:t>passive</a:t>
            </a:r>
            <a:r>
              <a:rPr lang="cs-CZ" b="1" dirty="0" smtClean="0">
                <a:solidFill>
                  <a:srgbClr val="FF0000"/>
                </a:solidFill>
                <a:latin typeface="Times New Roman" pitchFamily="18" charset="0"/>
                <a:cs typeface="Times New Roman" pitchFamily="18" charset="0"/>
              </a:rPr>
              <a:t> sentence: </a:t>
            </a:r>
          </a:p>
          <a:p>
            <a:r>
              <a:rPr lang="cs-CZ" b="1" i="1" dirty="0">
                <a:solidFill>
                  <a:srgbClr val="FF0000"/>
                </a:solidFill>
                <a:latin typeface="Times New Roman" pitchFamily="18" charset="0"/>
                <a:cs typeface="Times New Roman" pitchFamily="18" charset="0"/>
              </a:rPr>
              <a:t> </a:t>
            </a:r>
            <a:r>
              <a:rPr lang="cs-CZ" b="1" i="1" dirty="0" smtClean="0">
                <a:solidFill>
                  <a:srgbClr val="FF0000"/>
                </a:solidFill>
                <a:latin typeface="Times New Roman" pitchFamily="18" charset="0"/>
                <a:cs typeface="Times New Roman" pitchFamily="18" charset="0"/>
              </a:rPr>
              <a:t>     I </a:t>
            </a:r>
            <a:r>
              <a:rPr lang="cs-CZ" b="1" i="1" dirty="0" err="1" smtClean="0">
                <a:solidFill>
                  <a:srgbClr val="FF0000"/>
                </a:solidFill>
                <a:latin typeface="Times New Roman" pitchFamily="18" charset="0"/>
                <a:cs typeface="Times New Roman" pitchFamily="18" charset="0"/>
              </a:rPr>
              <a:t>buy</a:t>
            </a:r>
            <a:r>
              <a:rPr lang="cs-CZ" b="1" i="1" dirty="0" smtClean="0">
                <a:solidFill>
                  <a:srgbClr val="FF0000"/>
                </a:solidFill>
                <a:latin typeface="Times New Roman" pitchFamily="18" charset="0"/>
                <a:cs typeface="Times New Roman" pitchFamily="18" charset="0"/>
              </a:rPr>
              <a:t> </a:t>
            </a:r>
            <a:r>
              <a:rPr lang="cs-CZ" b="1" i="1" dirty="0" err="1" smtClean="0">
                <a:solidFill>
                  <a:srgbClr val="FF0000"/>
                </a:solidFill>
                <a:latin typeface="Times New Roman" pitchFamily="18" charset="0"/>
                <a:cs typeface="Times New Roman" pitchFamily="18" charset="0"/>
              </a:rPr>
              <a:t>the</a:t>
            </a:r>
            <a:r>
              <a:rPr lang="cs-CZ" b="1" i="1" dirty="0" smtClean="0">
                <a:solidFill>
                  <a:srgbClr val="FF0000"/>
                </a:solidFill>
                <a:latin typeface="Times New Roman" pitchFamily="18" charset="0"/>
                <a:cs typeface="Times New Roman" pitchFamily="18" charset="0"/>
              </a:rPr>
              <a:t> car. </a:t>
            </a:r>
          </a:p>
          <a:p>
            <a:pPr marL="342900" indent="-342900">
              <a:buAutoNum type="alphaLcParenR"/>
            </a:pPr>
            <a:r>
              <a:rPr lang="cs-CZ" dirty="0" smtClean="0">
                <a:solidFill>
                  <a:srgbClr val="FF0000"/>
                </a:solidFill>
                <a:latin typeface="Times New Roman" pitchFamily="18" charset="0"/>
                <a:cs typeface="Times New Roman" pitchFamily="18" charset="0"/>
              </a:rPr>
              <a:t>I </a:t>
            </a:r>
            <a:r>
              <a:rPr lang="cs-CZ" dirty="0" err="1" smtClean="0">
                <a:solidFill>
                  <a:srgbClr val="FF0000"/>
                </a:solidFill>
                <a:latin typeface="Times New Roman" pitchFamily="18" charset="0"/>
                <a:cs typeface="Times New Roman" pitchFamily="18" charset="0"/>
              </a:rPr>
              <a:t>am</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bought</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the</a:t>
            </a:r>
            <a:r>
              <a:rPr lang="cs-CZ" dirty="0" smtClean="0">
                <a:solidFill>
                  <a:srgbClr val="FF0000"/>
                </a:solidFill>
                <a:latin typeface="Times New Roman" pitchFamily="18" charset="0"/>
                <a:cs typeface="Times New Roman" pitchFamily="18" charset="0"/>
              </a:rPr>
              <a:t> car.</a:t>
            </a:r>
          </a:p>
          <a:p>
            <a:pPr marL="342900" indent="-342900">
              <a:buAutoNum type="alphaLcParenR"/>
            </a:pPr>
            <a:r>
              <a:rPr lang="cs-CZ" dirty="0" err="1" smtClean="0">
                <a:solidFill>
                  <a:srgbClr val="FF0000"/>
                </a:solidFill>
                <a:latin typeface="Times New Roman" pitchFamily="18" charset="0"/>
                <a:cs typeface="Times New Roman" pitchFamily="18" charset="0"/>
              </a:rPr>
              <a:t>The</a:t>
            </a:r>
            <a:r>
              <a:rPr lang="cs-CZ" dirty="0" smtClean="0">
                <a:solidFill>
                  <a:srgbClr val="FF0000"/>
                </a:solidFill>
                <a:latin typeface="Times New Roman" pitchFamily="18" charset="0"/>
                <a:cs typeface="Times New Roman" pitchFamily="18" charset="0"/>
              </a:rPr>
              <a:t> car </a:t>
            </a:r>
            <a:r>
              <a:rPr lang="cs-CZ" dirty="0" err="1" smtClean="0">
                <a:solidFill>
                  <a:srgbClr val="FF0000"/>
                </a:solidFill>
                <a:latin typeface="Times New Roman" pitchFamily="18" charset="0"/>
                <a:cs typeface="Times New Roman" pitchFamily="18" charset="0"/>
              </a:rPr>
              <a:t>was</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bought</a:t>
            </a:r>
            <a:r>
              <a:rPr lang="cs-CZ" dirty="0" smtClean="0">
                <a:solidFill>
                  <a:srgbClr val="FF0000"/>
                </a:solidFill>
                <a:latin typeface="Times New Roman" pitchFamily="18" charset="0"/>
                <a:cs typeface="Times New Roman" pitchFamily="18" charset="0"/>
              </a:rPr>
              <a:t>.</a:t>
            </a:r>
          </a:p>
          <a:p>
            <a:pPr marL="342900" indent="-342900">
              <a:buAutoNum type="alphaLcParenR"/>
            </a:pPr>
            <a:r>
              <a:rPr lang="cs-CZ" dirty="0" err="1" smtClean="0">
                <a:solidFill>
                  <a:srgbClr val="FF0000"/>
                </a:solidFill>
                <a:latin typeface="Times New Roman" pitchFamily="18" charset="0"/>
                <a:cs typeface="Times New Roman" pitchFamily="18" charset="0"/>
              </a:rPr>
              <a:t>The</a:t>
            </a:r>
            <a:r>
              <a:rPr lang="cs-CZ" dirty="0" smtClean="0">
                <a:solidFill>
                  <a:srgbClr val="FF0000"/>
                </a:solidFill>
                <a:latin typeface="Times New Roman" pitchFamily="18" charset="0"/>
                <a:cs typeface="Times New Roman" pitchFamily="18" charset="0"/>
              </a:rPr>
              <a:t> car </a:t>
            </a:r>
            <a:r>
              <a:rPr lang="cs-CZ" dirty="0" err="1" smtClean="0">
                <a:solidFill>
                  <a:srgbClr val="FF0000"/>
                </a:solidFill>
                <a:latin typeface="Times New Roman" pitchFamily="18" charset="0"/>
                <a:cs typeface="Times New Roman" pitchFamily="18" charset="0"/>
              </a:rPr>
              <a:t>is</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bought</a:t>
            </a:r>
            <a:r>
              <a:rPr lang="cs-CZ" dirty="0">
                <a:solidFill>
                  <a:srgbClr val="FF0000"/>
                </a:solidFill>
                <a:latin typeface="Times New Roman" pitchFamily="18" charset="0"/>
                <a:cs typeface="Times New Roman" pitchFamily="18" charset="0"/>
              </a:rPr>
              <a:t>.</a:t>
            </a:r>
            <a:endParaRPr lang="cs-CZ" dirty="0" smtClean="0">
              <a:solidFill>
                <a:srgbClr val="FF0000"/>
              </a:solidFill>
              <a:latin typeface="Times New Roman" pitchFamily="18" charset="0"/>
              <a:cs typeface="Times New Roman" pitchFamily="18" charset="0"/>
            </a:endParaRPr>
          </a:p>
          <a:p>
            <a:pPr marL="342900" indent="-342900">
              <a:buAutoNum type="alphaLcParenR"/>
            </a:pPr>
            <a:r>
              <a:rPr lang="cs-CZ" dirty="0" smtClean="0">
                <a:solidFill>
                  <a:srgbClr val="FF0000"/>
                </a:solidFill>
                <a:latin typeface="Times New Roman" pitchFamily="18" charset="0"/>
                <a:cs typeface="Times New Roman" pitchFamily="18" charset="0"/>
              </a:rPr>
              <a:t>I </a:t>
            </a:r>
            <a:r>
              <a:rPr lang="cs-CZ" dirty="0" err="1" smtClean="0">
                <a:solidFill>
                  <a:srgbClr val="FF0000"/>
                </a:solidFill>
                <a:latin typeface="Times New Roman" pitchFamily="18" charset="0"/>
                <a:cs typeface="Times New Roman" pitchFamily="18" charset="0"/>
              </a:rPr>
              <a:t>was</a:t>
            </a:r>
            <a:r>
              <a:rPr lang="cs-CZ" dirty="0" smtClean="0">
                <a:solidFill>
                  <a:srgbClr val="FF0000"/>
                </a:solidFill>
                <a:latin typeface="Times New Roman" pitchFamily="18" charset="0"/>
                <a:cs typeface="Times New Roman" pitchFamily="18" charset="0"/>
              </a:rPr>
              <a:t> </a:t>
            </a:r>
            <a:r>
              <a:rPr lang="cs-CZ" dirty="0" err="1" smtClean="0">
                <a:solidFill>
                  <a:srgbClr val="FF0000"/>
                </a:solidFill>
                <a:latin typeface="Times New Roman" pitchFamily="18" charset="0"/>
                <a:cs typeface="Times New Roman" pitchFamily="18" charset="0"/>
              </a:rPr>
              <a:t>bought</a:t>
            </a:r>
            <a:r>
              <a:rPr lang="cs-CZ" dirty="0" smtClean="0">
                <a:solidFill>
                  <a:srgbClr val="FF0000"/>
                </a:solidFill>
                <a:latin typeface="Times New Roman" pitchFamily="18" charset="0"/>
                <a:cs typeface="Times New Roman" pitchFamily="18" charset="0"/>
              </a:rPr>
              <a:t> by </a:t>
            </a:r>
            <a:r>
              <a:rPr lang="cs-CZ" dirty="0" err="1" smtClean="0">
                <a:solidFill>
                  <a:srgbClr val="FF0000"/>
                </a:solidFill>
                <a:latin typeface="Times New Roman" pitchFamily="18" charset="0"/>
                <a:cs typeface="Times New Roman" pitchFamily="18" charset="0"/>
              </a:rPr>
              <a:t>the</a:t>
            </a:r>
            <a:r>
              <a:rPr lang="cs-CZ" dirty="0" smtClean="0">
                <a:solidFill>
                  <a:srgbClr val="FF0000"/>
                </a:solidFill>
                <a:latin typeface="Times New Roman" pitchFamily="18" charset="0"/>
                <a:cs typeface="Times New Roman" pitchFamily="18" charset="0"/>
              </a:rPr>
              <a:t> car.</a:t>
            </a:r>
          </a:p>
          <a:p>
            <a:pPr marL="342900" indent="-342900">
              <a:buAutoNum type="alphaLcParenR"/>
            </a:pPr>
            <a:endParaRPr lang="cs-CZ" dirty="0">
              <a:latin typeface="Times New Roman" pitchFamily="18" charset="0"/>
              <a:cs typeface="Times New Roman" pitchFamily="18" charset="0"/>
            </a:endParaRPr>
          </a:p>
        </p:txBody>
      </p:sp>
      <p:sp>
        <p:nvSpPr>
          <p:cNvPr id="6" name="TextovéPole 5"/>
          <p:cNvSpPr txBox="1"/>
          <p:nvPr/>
        </p:nvSpPr>
        <p:spPr>
          <a:xfrm>
            <a:off x="863588" y="3356992"/>
            <a:ext cx="5616624" cy="1477328"/>
          </a:xfrm>
          <a:prstGeom prst="rect">
            <a:avLst/>
          </a:prstGeom>
          <a:noFill/>
        </p:spPr>
        <p:txBody>
          <a:bodyPr wrap="square" rtlCol="0">
            <a:spAutoFit/>
          </a:bodyPr>
          <a:lstStyle/>
          <a:p>
            <a:r>
              <a:rPr lang="cs-CZ" b="1" dirty="0" smtClean="0">
                <a:solidFill>
                  <a:srgbClr val="0000FF"/>
                </a:solidFill>
                <a:latin typeface="Times New Roman" pitchFamily="18" charset="0"/>
                <a:cs typeface="Times New Roman" pitchFamily="18" charset="0"/>
              </a:rPr>
              <a:t>2. </a:t>
            </a:r>
            <a:r>
              <a:rPr lang="cs-CZ" b="1" dirty="0" err="1" smtClean="0">
                <a:solidFill>
                  <a:srgbClr val="0000FF"/>
                </a:solidFill>
                <a:latin typeface="Times New Roman" pitchFamily="18" charset="0"/>
                <a:cs typeface="Times New Roman" pitchFamily="18" charset="0"/>
              </a:rPr>
              <a:t>Which</a:t>
            </a:r>
            <a:r>
              <a:rPr lang="cs-CZ" b="1" dirty="0" smtClean="0">
                <a:solidFill>
                  <a:srgbClr val="0000FF"/>
                </a:solidFill>
                <a:latin typeface="Times New Roman" pitchFamily="18" charset="0"/>
                <a:cs typeface="Times New Roman" pitchFamily="18" charset="0"/>
              </a:rPr>
              <a:t> verb </a:t>
            </a:r>
            <a:r>
              <a:rPr lang="cs-CZ" b="1" dirty="0" err="1" smtClean="0">
                <a:solidFill>
                  <a:srgbClr val="0000FF"/>
                </a:solidFill>
                <a:latin typeface="Times New Roman" pitchFamily="18" charset="0"/>
                <a:cs typeface="Times New Roman" pitchFamily="18" charset="0"/>
              </a:rPr>
              <a:t>form</a:t>
            </a:r>
            <a:r>
              <a:rPr lang="cs-CZ" b="1" dirty="0" smtClean="0">
                <a:solidFill>
                  <a:srgbClr val="0000FF"/>
                </a:solidFill>
                <a:latin typeface="Times New Roman" pitchFamily="18" charset="0"/>
                <a:cs typeface="Times New Roman" pitchFamily="18" charset="0"/>
              </a:rPr>
              <a:t> </a:t>
            </a:r>
            <a:r>
              <a:rPr lang="cs-CZ" b="1" dirty="0" err="1" smtClean="0">
                <a:solidFill>
                  <a:srgbClr val="0000FF"/>
                </a:solidFill>
                <a:latin typeface="Times New Roman" pitchFamily="18" charset="0"/>
                <a:cs typeface="Times New Roman" pitchFamily="18" charset="0"/>
              </a:rPr>
              <a:t>can´t</a:t>
            </a:r>
            <a:r>
              <a:rPr lang="cs-CZ" b="1" dirty="0" smtClean="0">
                <a:solidFill>
                  <a:srgbClr val="0000FF"/>
                </a:solidFill>
                <a:latin typeface="Times New Roman" pitchFamily="18" charset="0"/>
                <a:cs typeface="Times New Roman" pitchFamily="18" charset="0"/>
              </a:rPr>
              <a:t> </a:t>
            </a:r>
            <a:r>
              <a:rPr lang="cs-CZ" b="1" dirty="0" err="1" smtClean="0">
                <a:solidFill>
                  <a:srgbClr val="0000FF"/>
                </a:solidFill>
                <a:latin typeface="Times New Roman" pitchFamily="18" charset="0"/>
                <a:cs typeface="Times New Roman" pitchFamily="18" charset="0"/>
              </a:rPr>
              <a:t>be</a:t>
            </a:r>
            <a:r>
              <a:rPr lang="cs-CZ" b="1" dirty="0" smtClean="0">
                <a:solidFill>
                  <a:srgbClr val="0000FF"/>
                </a:solidFill>
                <a:latin typeface="Times New Roman" pitchFamily="18" charset="0"/>
                <a:cs typeface="Times New Roman" pitchFamily="18" charset="0"/>
              </a:rPr>
              <a:t> a part </a:t>
            </a:r>
            <a:r>
              <a:rPr lang="cs-CZ" b="1" dirty="0" err="1" smtClean="0">
                <a:solidFill>
                  <a:srgbClr val="0000FF"/>
                </a:solidFill>
                <a:latin typeface="Times New Roman" pitchFamily="18" charset="0"/>
                <a:cs typeface="Times New Roman" pitchFamily="18" charset="0"/>
              </a:rPr>
              <a:t>of</a:t>
            </a:r>
            <a:r>
              <a:rPr lang="cs-CZ" b="1" dirty="0" smtClean="0">
                <a:solidFill>
                  <a:srgbClr val="0000FF"/>
                </a:solidFill>
                <a:latin typeface="Times New Roman" pitchFamily="18" charset="0"/>
                <a:cs typeface="Times New Roman" pitchFamily="18" charset="0"/>
              </a:rPr>
              <a:t> </a:t>
            </a:r>
            <a:r>
              <a:rPr lang="cs-CZ" b="1" dirty="0" err="1" smtClean="0">
                <a:solidFill>
                  <a:srgbClr val="0000FF"/>
                </a:solidFill>
                <a:latin typeface="Times New Roman" pitchFamily="18" charset="0"/>
                <a:cs typeface="Times New Roman" pitchFamily="18" charset="0"/>
              </a:rPr>
              <a:t>the</a:t>
            </a:r>
            <a:r>
              <a:rPr lang="cs-CZ" b="1" dirty="0" smtClean="0">
                <a:solidFill>
                  <a:srgbClr val="0000FF"/>
                </a:solidFill>
                <a:latin typeface="Times New Roman" pitchFamily="18" charset="0"/>
                <a:cs typeface="Times New Roman" pitchFamily="18" charset="0"/>
              </a:rPr>
              <a:t> </a:t>
            </a:r>
            <a:r>
              <a:rPr lang="cs-CZ" b="1" dirty="0" err="1" smtClean="0">
                <a:solidFill>
                  <a:srgbClr val="0000FF"/>
                </a:solidFill>
                <a:latin typeface="Times New Roman" pitchFamily="18" charset="0"/>
                <a:cs typeface="Times New Roman" pitchFamily="18" charset="0"/>
              </a:rPr>
              <a:t>passive</a:t>
            </a:r>
            <a:r>
              <a:rPr lang="cs-CZ" b="1" dirty="0" smtClean="0">
                <a:solidFill>
                  <a:srgbClr val="0000FF"/>
                </a:solidFill>
                <a:latin typeface="Times New Roman" pitchFamily="18" charset="0"/>
                <a:cs typeface="Times New Roman" pitchFamily="18" charset="0"/>
              </a:rPr>
              <a:t> </a:t>
            </a:r>
            <a:r>
              <a:rPr lang="cs-CZ" b="1" dirty="0" err="1" smtClean="0">
                <a:solidFill>
                  <a:srgbClr val="0000FF"/>
                </a:solidFill>
                <a:latin typeface="Times New Roman" pitchFamily="18" charset="0"/>
                <a:cs typeface="Times New Roman" pitchFamily="18" charset="0"/>
              </a:rPr>
              <a:t>voice</a:t>
            </a:r>
            <a:r>
              <a:rPr lang="cs-CZ" b="1" dirty="0" smtClean="0">
                <a:solidFill>
                  <a:srgbClr val="0000FF"/>
                </a:solidFill>
                <a:latin typeface="Times New Roman" pitchFamily="18" charset="0"/>
                <a:cs typeface="Times New Roman" pitchFamily="18" charset="0"/>
              </a:rPr>
              <a:t>?</a:t>
            </a:r>
            <a:endParaRPr lang="cs-CZ" b="1" i="1" dirty="0" smtClean="0">
              <a:solidFill>
                <a:srgbClr val="0000FF"/>
              </a:solidFill>
              <a:latin typeface="Times New Roman" pitchFamily="18" charset="0"/>
              <a:cs typeface="Times New Roman" pitchFamily="18" charset="0"/>
            </a:endParaRPr>
          </a:p>
          <a:p>
            <a:pPr marL="342900" indent="-342900">
              <a:buAutoNum type="alphaLcParenR"/>
            </a:pPr>
            <a:r>
              <a:rPr lang="cs-CZ" dirty="0" err="1" smtClean="0">
                <a:solidFill>
                  <a:srgbClr val="0000FF"/>
                </a:solidFill>
                <a:latin typeface="Times New Roman" pitchFamily="18" charset="0"/>
                <a:cs typeface="Times New Roman" pitchFamily="18" charset="0"/>
              </a:rPr>
              <a:t>did</a:t>
            </a:r>
            <a:endParaRPr lang="cs-CZ" dirty="0" smtClean="0">
              <a:solidFill>
                <a:srgbClr val="0000FF"/>
              </a:solidFill>
              <a:latin typeface="Times New Roman" pitchFamily="18" charset="0"/>
              <a:cs typeface="Times New Roman" pitchFamily="18" charset="0"/>
            </a:endParaRPr>
          </a:p>
          <a:p>
            <a:pPr marL="342900" indent="-342900">
              <a:buAutoNum type="alphaLcParenR"/>
            </a:pPr>
            <a:r>
              <a:rPr lang="cs-CZ" dirty="0" smtClean="0">
                <a:solidFill>
                  <a:srgbClr val="0000FF"/>
                </a:solidFill>
                <a:latin typeface="Times New Roman" pitchFamily="18" charset="0"/>
                <a:cs typeface="Times New Roman" pitchFamily="18" charset="0"/>
              </a:rPr>
              <a:t>done</a:t>
            </a:r>
          </a:p>
          <a:p>
            <a:pPr marL="342900" indent="-342900">
              <a:buAutoNum type="alphaLcParenR"/>
            </a:pPr>
            <a:r>
              <a:rPr lang="cs-CZ" dirty="0" err="1" smtClean="0">
                <a:solidFill>
                  <a:srgbClr val="0000FF"/>
                </a:solidFill>
                <a:latin typeface="Times New Roman" pitchFamily="18" charset="0"/>
                <a:cs typeface="Times New Roman" pitchFamily="18" charset="0"/>
              </a:rPr>
              <a:t>seen</a:t>
            </a:r>
            <a:endParaRPr lang="cs-CZ" dirty="0" smtClean="0">
              <a:solidFill>
                <a:srgbClr val="0000FF"/>
              </a:solidFill>
              <a:latin typeface="Times New Roman" pitchFamily="18" charset="0"/>
              <a:cs typeface="Times New Roman" pitchFamily="18" charset="0"/>
            </a:endParaRPr>
          </a:p>
          <a:p>
            <a:pPr marL="342900" indent="-342900">
              <a:buAutoNum type="alphaLcParenR"/>
            </a:pPr>
            <a:r>
              <a:rPr lang="cs-CZ" dirty="0" err="1" smtClean="0">
                <a:solidFill>
                  <a:srgbClr val="0000FF"/>
                </a:solidFill>
                <a:latin typeface="Times New Roman" pitchFamily="18" charset="0"/>
                <a:cs typeface="Times New Roman" pitchFamily="18" charset="0"/>
              </a:rPr>
              <a:t>invited</a:t>
            </a:r>
            <a:endParaRPr lang="cs-CZ" dirty="0">
              <a:solidFill>
                <a:srgbClr val="0000FF"/>
              </a:solidFill>
              <a:latin typeface="Times New Roman" pitchFamily="18" charset="0"/>
              <a:cs typeface="Times New Roman" pitchFamily="18" charset="0"/>
            </a:endParaRPr>
          </a:p>
        </p:txBody>
      </p:sp>
      <p:sp>
        <p:nvSpPr>
          <p:cNvPr id="7" name="TextovéPole 6"/>
          <p:cNvSpPr txBox="1"/>
          <p:nvPr/>
        </p:nvSpPr>
        <p:spPr>
          <a:xfrm>
            <a:off x="4103948" y="822524"/>
            <a:ext cx="4752528" cy="2308324"/>
          </a:xfrm>
          <a:prstGeom prst="rect">
            <a:avLst/>
          </a:prstGeom>
          <a:noFill/>
        </p:spPr>
        <p:txBody>
          <a:bodyPr wrap="square" rtlCol="0">
            <a:spAutoFit/>
          </a:bodyPr>
          <a:lstStyle/>
          <a:p>
            <a:r>
              <a:rPr lang="cs-CZ" b="1" dirty="0" smtClean="0">
                <a:solidFill>
                  <a:srgbClr val="756D43"/>
                </a:solidFill>
                <a:latin typeface="Times New Roman" pitchFamily="18" charset="0"/>
                <a:cs typeface="Times New Roman" pitchFamily="18" charset="0"/>
              </a:rPr>
              <a:t>3. </a:t>
            </a:r>
            <a:r>
              <a:rPr lang="cs-CZ" b="1" dirty="0" err="1" smtClean="0">
                <a:solidFill>
                  <a:srgbClr val="756D43"/>
                </a:solidFill>
                <a:latin typeface="Times New Roman" pitchFamily="18" charset="0"/>
                <a:cs typeface="Times New Roman" pitchFamily="18" charset="0"/>
              </a:rPr>
              <a:t>What</a:t>
            </a:r>
            <a:r>
              <a:rPr lang="cs-CZ" b="1" dirty="0" smtClean="0">
                <a:solidFill>
                  <a:srgbClr val="756D43"/>
                </a:solidFill>
                <a:latin typeface="Times New Roman" pitchFamily="18" charset="0"/>
                <a:cs typeface="Times New Roman" pitchFamily="18" charset="0"/>
              </a:rPr>
              <a:t> </a:t>
            </a:r>
            <a:r>
              <a:rPr lang="cs-CZ" b="1" dirty="0" err="1" smtClean="0">
                <a:solidFill>
                  <a:srgbClr val="756D43"/>
                </a:solidFill>
                <a:latin typeface="Times New Roman" pitchFamily="18" charset="0"/>
                <a:cs typeface="Times New Roman" pitchFamily="18" charset="0"/>
              </a:rPr>
              <a:t>is</a:t>
            </a:r>
            <a:r>
              <a:rPr lang="cs-CZ" b="1" dirty="0" smtClean="0">
                <a:solidFill>
                  <a:srgbClr val="756D43"/>
                </a:solidFill>
                <a:latin typeface="Times New Roman" pitchFamily="18" charset="0"/>
                <a:cs typeface="Times New Roman" pitchFamily="18" charset="0"/>
              </a:rPr>
              <a:t> </a:t>
            </a:r>
            <a:r>
              <a:rPr lang="cs-CZ" b="1" dirty="0" err="1" smtClean="0">
                <a:solidFill>
                  <a:srgbClr val="756D43"/>
                </a:solidFill>
                <a:latin typeface="Times New Roman" pitchFamily="18" charset="0"/>
                <a:cs typeface="Times New Roman" pitchFamily="18" charset="0"/>
              </a:rPr>
              <a:t>the</a:t>
            </a:r>
            <a:r>
              <a:rPr lang="cs-CZ" b="1" dirty="0" smtClean="0">
                <a:solidFill>
                  <a:srgbClr val="756D43"/>
                </a:solidFill>
                <a:latin typeface="Times New Roman" pitchFamily="18" charset="0"/>
                <a:cs typeface="Times New Roman" pitchFamily="18" charset="0"/>
              </a:rPr>
              <a:t> </a:t>
            </a:r>
            <a:r>
              <a:rPr lang="cs-CZ" b="1" dirty="0" err="1" smtClean="0">
                <a:solidFill>
                  <a:srgbClr val="756D43"/>
                </a:solidFill>
                <a:latin typeface="Times New Roman" pitchFamily="18" charset="0"/>
                <a:cs typeface="Times New Roman" pitchFamily="18" charset="0"/>
              </a:rPr>
              <a:t>active</a:t>
            </a:r>
            <a:r>
              <a:rPr lang="cs-CZ" b="1" dirty="0" smtClean="0">
                <a:solidFill>
                  <a:srgbClr val="756D43"/>
                </a:solidFill>
                <a:latin typeface="Times New Roman" pitchFamily="18" charset="0"/>
                <a:cs typeface="Times New Roman" pitchFamily="18" charset="0"/>
              </a:rPr>
              <a:t> sentence: </a:t>
            </a:r>
          </a:p>
          <a:p>
            <a:r>
              <a:rPr lang="cs-CZ" b="1" i="1" dirty="0">
                <a:solidFill>
                  <a:srgbClr val="756D43"/>
                </a:solidFill>
                <a:latin typeface="Times New Roman" pitchFamily="18" charset="0"/>
                <a:cs typeface="Times New Roman" pitchFamily="18" charset="0"/>
              </a:rPr>
              <a:t> </a:t>
            </a:r>
            <a:r>
              <a:rPr lang="cs-CZ" b="1" i="1" dirty="0" smtClean="0">
                <a:solidFill>
                  <a:srgbClr val="756D43"/>
                </a:solidFill>
                <a:latin typeface="Times New Roman" pitchFamily="18" charset="0"/>
                <a:cs typeface="Times New Roman" pitchFamily="18" charset="0"/>
              </a:rPr>
              <a:t>   </a:t>
            </a:r>
            <a:r>
              <a:rPr lang="cs-CZ" b="1" i="1" dirty="0" err="1" smtClean="0">
                <a:solidFill>
                  <a:srgbClr val="756D43"/>
                </a:solidFill>
                <a:latin typeface="Times New Roman" pitchFamily="18" charset="0"/>
                <a:cs typeface="Times New Roman" pitchFamily="18" charset="0"/>
              </a:rPr>
              <a:t>English</a:t>
            </a:r>
            <a:r>
              <a:rPr lang="cs-CZ" b="1" i="1" dirty="0" smtClean="0">
                <a:solidFill>
                  <a:srgbClr val="756D43"/>
                </a:solidFill>
                <a:latin typeface="Times New Roman" pitchFamily="18" charset="0"/>
                <a:cs typeface="Times New Roman" pitchFamily="18" charset="0"/>
              </a:rPr>
              <a:t> </a:t>
            </a:r>
            <a:r>
              <a:rPr lang="cs-CZ" b="1" i="1" dirty="0" err="1" smtClean="0">
                <a:solidFill>
                  <a:srgbClr val="756D43"/>
                </a:solidFill>
                <a:latin typeface="Times New Roman" pitchFamily="18" charset="0"/>
                <a:cs typeface="Times New Roman" pitchFamily="18" charset="0"/>
              </a:rPr>
              <a:t>is</a:t>
            </a:r>
            <a:r>
              <a:rPr lang="cs-CZ" b="1" i="1" dirty="0" smtClean="0">
                <a:solidFill>
                  <a:srgbClr val="756D43"/>
                </a:solidFill>
                <a:latin typeface="Times New Roman" pitchFamily="18" charset="0"/>
                <a:cs typeface="Times New Roman" pitchFamily="18" charset="0"/>
              </a:rPr>
              <a:t> </a:t>
            </a:r>
            <a:r>
              <a:rPr lang="cs-CZ" b="1" i="1" dirty="0" err="1" smtClean="0">
                <a:solidFill>
                  <a:srgbClr val="756D43"/>
                </a:solidFill>
                <a:latin typeface="Times New Roman" pitchFamily="18" charset="0"/>
                <a:cs typeface="Times New Roman" pitchFamily="18" charset="0"/>
              </a:rPr>
              <a:t>spoken</a:t>
            </a:r>
            <a:r>
              <a:rPr lang="cs-CZ" b="1" i="1" dirty="0" smtClean="0">
                <a:solidFill>
                  <a:srgbClr val="756D43"/>
                </a:solidFill>
                <a:latin typeface="Times New Roman" pitchFamily="18" charset="0"/>
                <a:cs typeface="Times New Roman" pitchFamily="18" charset="0"/>
              </a:rPr>
              <a:t> by many </a:t>
            </a:r>
            <a:r>
              <a:rPr lang="cs-CZ" b="1" i="1" dirty="0" err="1" smtClean="0">
                <a:solidFill>
                  <a:srgbClr val="756D43"/>
                </a:solidFill>
                <a:latin typeface="Times New Roman" pitchFamily="18" charset="0"/>
                <a:cs typeface="Times New Roman" pitchFamily="18" charset="0"/>
              </a:rPr>
              <a:t>people</a:t>
            </a:r>
            <a:r>
              <a:rPr lang="cs-CZ" b="1" i="1" dirty="0" smtClean="0">
                <a:solidFill>
                  <a:srgbClr val="756D43"/>
                </a:solidFill>
                <a:latin typeface="Times New Roman" pitchFamily="18" charset="0"/>
                <a:cs typeface="Times New Roman" pitchFamily="18" charset="0"/>
              </a:rPr>
              <a:t>.</a:t>
            </a:r>
          </a:p>
          <a:p>
            <a:pPr marL="342900" indent="-342900">
              <a:buAutoNum type="alphaLcParenR"/>
            </a:pPr>
            <a:r>
              <a:rPr lang="cs-CZ" dirty="0" err="1" smtClean="0">
                <a:solidFill>
                  <a:srgbClr val="756D43"/>
                </a:solidFill>
                <a:latin typeface="Times New Roman" pitchFamily="18" charset="0"/>
                <a:cs typeface="Times New Roman" pitchFamily="18" charset="0"/>
              </a:rPr>
              <a:t>All</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the</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people</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speak</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English</a:t>
            </a:r>
            <a:r>
              <a:rPr lang="cs-CZ" dirty="0" smtClean="0">
                <a:solidFill>
                  <a:srgbClr val="756D43"/>
                </a:solidFill>
                <a:latin typeface="Times New Roman" pitchFamily="18" charset="0"/>
                <a:cs typeface="Times New Roman" pitchFamily="18" charset="0"/>
              </a:rPr>
              <a:t>.</a:t>
            </a:r>
          </a:p>
          <a:p>
            <a:pPr marL="342900" indent="-342900">
              <a:buAutoNum type="alphaLcParenR"/>
            </a:pPr>
            <a:r>
              <a:rPr lang="cs-CZ" dirty="0" err="1" smtClean="0">
                <a:solidFill>
                  <a:srgbClr val="756D43"/>
                </a:solidFill>
                <a:latin typeface="Times New Roman" pitchFamily="18" charset="0"/>
                <a:cs typeface="Times New Roman" pitchFamily="18" charset="0"/>
              </a:rPr>
              <a:t>English</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was</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spoken</a:t>
            </a:r>
            <a:r>
              <a:rPr lang="cs-CZ" dirty="0" smtClean="0">
                <a:solidFill>
                  <a:srgbClr val="756D43"/>
                </a:solidFill>
                <a:latin typeface="Times New Roman" pitchFamily="18" charset="0"/>
                <a:cs typeface="Times New Roman" pitchFamily="18" charset="0"/>
              </a:rPr>
              <a:t> by </a:t>
            </a:r>
            <a:r>
              <a:rPr lang="cs-CZ" dirty="0" err="1" smtClean="0">
                <a:solidFill>
                  <a:srgbClr val="756D43"/>
                </a:solidFill>
                <a:latin typeface="Times New Roman" pitchFamily="18" charset="0"/>
                <a:cs typeface="Times New Roman" pitchFamily="18" charset="0"/>
              </a:rPr>
              <a:t>the</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people</a:t>
            </a:r>
            <a:r>
              <a:rPr lang="cs-CZ" dirty="0" smtClean="0">
                <a:solidFill>
                  <a:srgbClr val="756D43"/>
                </a:solidFill>
                <a:latin typeface="Times New Roman" pitchFamily="18" charset="0"/>
                <a:cs typeface="Times New Roman" pitchFamily="18" charset="0"/>
              </a:rPr>
              <a:t>.</a:t>
            </a:r>
          </a:p>
          <a:p>
            <a:pPr marL="342900" indent="-342900">
              <a:buAutoNum type="alphaLcParenR"/>
            </a:pPr>
            <a:r>
              <a:rPr lang="cs-CZ" dirty="0" err="1" smtClean="0">
                <a:solidFill>
                  <a:srgbClr val="756D43"/>
                </a:solidFill>
                <a:latin typeface="Times New Roman" pitchFamily="18" charset="0"/>
                <a:cs typeface="Times New Roman" pitchFamily="18" charset="0"/>
              </a:rPr>
              <a:t>People</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spoke</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English</a:t>
            </a:r>
            <a:r>
              <a:rPr lang="cs-CZ" dirty="0" smtClean="0">
                <a:solidFill>
                  <a:srgbClr val="756D43"/>
                </a:solidFill>
                <a:latin typeface="Times New Roman" pitchFamily="18" charset="0"/>
                <a:cs typeface="Times New Roman" pitchFamily="18" charset="0"/>
              </a:rPr>
              <a:t>.</a:t>
            </a:r>
          </a:p>
          <a:p>
            <a:pPr marL="342900" indent="-342900">
              <a:buAutoNum type="alphaLcParenR"/>
            </a:pPr>
            <a:r>
              <a:rPr lang="cs-CZ" dirty="0" smtClean="0">
                <a:solidFill>
                  <a:srgbClr val="756D43"/>
                </a:solidFill>
                <a:latin typeface="Times New Roman" pitchFamily="18" charset="0"/>
                <a:cs typeface="Times New Roman" pitchFamily="18" charset="0"/>
              </a:rPr>
              <a:t>Many </a:t>
            </a:r>
            <a:r>
              <a:rPr lang="cs-CZ" dirty="0" err="1" smtClean="0">
                <a:solidFill>
                  <a:srgbClr val="756D43"/>
                </a:solidFill>
                <a:latin typeface="Times New Roman" pitchFamily="18" charset="0"/>
                <a:cs typeface="Times New Roman" pitchFamily="18" charset="0"/>
              </a:rPr>
              <a:t>people</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speak</a:t>
            </a:r>
            <a:r>
              <a:rPr lang="cs-CZ" dirty="0" smtClean="0">
                <a:solidFill>
                  <a:srgbClr val="756D43"/>
                </a:solidFill>
                <a:latin typeface="Times New Roman" pitchFamily="18" charset="0"/>
                <a:cs typeface="Times New Roman" pitchFamily="18" charset="0"/>
              </a:rPr>
              <a:t> </a:t>
            </a:r>
            <a:r>
              <a:rPr lang="cs-CZ" dirty="0" err="1" smtClean="0">
                <a:solidFill>
                  <a:srgbClr val="756D43"/>
                </a:solidFill>
                <a:latin typeface="Times New Roman" pitchFamily="18" charset="0"/>
                <a:cs typeface="Times New Roman" pitchFamily="18" charset="0"/>
              </a:rPr>
              <a:t>English</a:t>
            </a:r>
            <a:r>
              <a:rPr lang="cs-CZ" dirty="0" smtClean="0">
                <a:solidFill>
                  <a:srgbClr val="756D43"/>
                </a:solidFill>
                <a:latin typeface="Times New Roman" pitchFamily="18" charset="0"/>
                <a:cs typeface="Times New Roman" pitchFamily="18" charset="0"/>
              </a:rPr>
              <a:t>.</a:t>
            </a:r>
          </a:p>
          <a:p>
            <a:pPr marL="342900" indent="-342900">
              <a:buAutoNum type="alphaLcParenR"/>
            </a:pPr>
            <a:endParaRPr lang="cs-CZ" dirty="0" smtClean="0">
              <a:solidFill>
                <a:srgbClr val="756D43"/>
              </a:solidFill>
              <a:latin typeface="Times New Roman" pitchFamily="18" charset="0"/>
              <a:cs typeface="Times New Roman" pitchFamily="18" charset="0"/>
            </a:endParaRPr>
          </a:p>
          <a:p>
            <a:pPr marL="342900" indent="-342900">
              <a:buAutoNum type="alphaLcParenR"/>
            </a:pPr>
            <a:endParaRPr lang="cs-CZ" dirty="0" smtClean="0">
              <a:solidFill>
                <a:srgbClr val="756D43"/>
              </a:solidFill>
              <a:latin typeface="Times New Roman" pitchFamily="18" charset="0"/>
              <a:cs typeface="Times New Roman" pitchFamily="18" charset="0"/>
            </a:endParaRPr>
          </a:p>
        </p:txBody>
      </p:sp>
      <p:sp>
        <p:nvSpPr>
          <p:cNvPr id="8" name="TextovéPole 7"/>
          <p:cNvSpPr txBox="1"/>
          <p:nvPr/>
        </p:nvSpPr>
        <p:spPr>
          <a:xfrm>
            <a:off x="4932040" y="3957157"/>
            <a:ext cx="3312368" cy="1477328"/>
          </a:xfrm>
          <a:prstGeom prst="rect">
            <a:avLst/>
          </a:prstGeom>
          <a:noFill/>
        </p:spPr>
        <p:txBody>
          <a:bodyPr wrap="square" rtlCol="0">
            <a:spAutoFit/>
          </a:bodyPr>
          <a:lstStyle/>
          <a:p>
            <a:r>
              <a:rPr lang="cs-CZ" b="1" dirty="0" smtClean="0">
                <a:solidFill>
                  <a:srgbClr val="FFFF00"/>
                </a:solidFill>
                <a:latin typeface="Times New Roman" pitchFamily="18" charset="0"/>
                <a:cs typeface="Times New Roman" pitchFamily="18" charset="0"/>
              </a:rPr>
              <a:t>4. </a:t>
            </a:r>
            <a:r>
              <a:rPr lang="cs-CZ" b="1" dirty="0" err="1" smtClean="0">
                <a:solidFill>
                  <a:srgbClr val="FFFF00"/>
                </a:solidFill>
                <a:latin typeface="Times New Roman" pitchFamily="18" charset="0"/>
                <a:cs typeface="Times New Roman" pitchFamily="18" charset="0"/>
              </a:rPr>
              <a:t>Find</a:t>
            </a:r>
            <a:r>
              <a:rPr lang="cs-CZ" b="1" dirty="0" smtClean="0">
                <a:solidFill>
                  <a:srgbClr val="FFFF00"/>
                </a:solidFill>
                <a:latin typeface="Times New Roman" pitchFamily="18" charset="0"/>
                <a:cs typeface="Times New Roman" pitchFamily="18" charset="0"/>
              </a:rPr>
              <a:t> </a:t>
            </a:r>
            <a:r>
              <a:rPr lang="cs-CZ" b="1" dirty="0" err="1" smtClean="0">
                <a:solidFill>
                  <a:srgbClr val="FFFF00"/>
                </a:solidFill>
                <a:latin typeface="Times New Roman" pitchFamily="18" charset="0"/>
                <a:cs typeface="Times New Roman" pitchFamily="18" charset="0"/>
              </a:rPr>
              <a:t>an</a:t>
            </a:r>
            <a:r>
              <a:rPr lang="cs-CZ" b="1" dirty="0" smtClean="0">
                <a:solidFill>
                  <a:srgbClr val="FFFF00"/>
                </a:solidFill>
                <a:latin typeface="Times New Roman" pitchFamily="18" charset="0"/>
                <a:cs typeface="Times New Roman" pitchFamily="18" charset="0"/>
              </a:rPr>
              <a:t> </a:t>
            </a:r>
            <a:r>
              <a:rPr lang="cs-CZ" b="1" dirty="0" err="1" smtClean="0">
                <a:solidFill>
                  <a:srgbClr val="FFFF00"/>
                </a:solidFill>
                <a:latin typeface="Times New Roman" pitchFamily="18" charset="0"/>
                <a:cs typeface="Times New Roman" pitchFamily="18" charset="0"/>
              </a:rPr>
              <a:t>incorrect</a:t>
            </a:r>
            <a:r>
              <a:rPr lang="cs-CZ" b="1" dirty="0" smtClean="0">
                <a:solidFill>
                  <a:srgbClr val="FFFF00"/>
                </a:solidFill>
                <a:latin typeface="Times New Roman" pitchFamily="18" charset="0"/>
                <a:cs typeface="Times New Roman" pitchFamily="18" charset="0"/>
              </a:rPr>
              <a:t> sentence:</a:t>
            </a:r>
            <a:endParaRPr lang="cs-CZ" b="1" i="1" dirty="0" smtClean="0">
              <a:solidFill>
                <a:srgbClr val="FFFF00"/>
              </a:solidFill>
              <a:latin typeface="Times New Roman" pitchFamily="18" charset="0"/>
              <a:cs typeface="Times New Roman" pitchFamily="18" charset="0"/>
            </a:endParaRPr>
          </a:p>
          <a:p>
            <a:pPr marL="342900" indent="-342900">
              <a:buAutoNum type="alphaLcParenR"/>
            </a:pPr>
            <a:r>
              <a:rPr lang="cs-CZ" dirty="0" smtClean="0">
                <a:solidFill>
                  <a:srgbClr val="FFFF00"/>
                </a:solidFill>
                <a:latin typeface="Times New Roman" pitchFamily="18" charset="0"/>
                <a:cs typeface="Times New Roman" pitchFamily="18" charset="0"/>
              </a:rPr>
              <a:t>A </a:t>
            </a:r>
            <a:r>
              <a:rPr lang="cs-CZ" dirty="0" err="1" smtClean="0">
                <a:solidFill>
                  <a:srgbClr val="FFFF00"/>
                </a:solidFill>
                <a:latin typeface="Times New Roman" pitchFamily="18" charset="0"/>
                <a:cs typeface="Times New Roman" pitchFamily="18" charset="0"/>
              </a:rPr>
              <a:t>new</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cinema</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was</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build</a:t>
            </a:r>
            <a:r>
              <a:rPr lang="cs-CZ" dirty="0" smtClean="0">
                <a:solidFill>
                  <a:srgbClr val="FFFF00"/>
                </a:solidFill>
                <a:latin typeface="Times New Roman" pitchFamily="18" charset="0"/>
                <a:cs typeface="Times New Roman" pitchFamily="18" charset="0"/>
              </a:rPr>
              <a:t>.</a:t>
            </a:r>
          </a:p>
          <a:p>
            <a:pPr marL="342900" indent="-342900">
              <a:buAutoNum type="alphaLcParenR"/>
            </a:pPr>
            <a:r>
              <a:rPr lang="cs-CZ" dirty="0" err="1" smtClean="0">
                <a:solidFill>
                  <a:srgbClr val="FFFF00"/>
                </a:solidFill>
                <a:latin typeface="Times New Roman" pitchFamily="18" charset="0"/>
                <a:cs typeface="Times New Roman" pitchFamily="18" charset="0"/>
              </a:rPr>
              <a:t>It</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was</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seen</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yesterday</a:t>
            </a:r>
            <a:r>
              <a:rPr lang="cs-CZ" dirty="0" smtClean="0">
                <a:solidFill>
                  <a:srgbClr val="FFFF00"/>
                </a:solidFill>
                <a:latin typeface="Times New Roman" pitchFamily="18" charset="0"/>
                <a:cs typeface="Times New Roman" pitchFamily="18" charset="0"/>
              </a:rPr>
              <a:t>.</a:t>
            </a:r>
          </a:p>
          <a:p>
            <a:pPr marL="342900" indent="-342900">
              <a:buAutoNum type="alphaLcParenR"/>
            </a:pPr>
            <a:r>
              <a:rPr lang="cs-CZ" dirty="0" err="1" smtClean="0">
                <a:solidFill>
                  <a:srgbClr val="FFFF00"/>
                </a:solidFill>
                <a:latin typeface="Times New Roman" pitchFamily="18" charset="0"/>
                <a:cs typeface="Times New Roman" pitchFamily="18" charset="0"/>
              </a:rPr>
              <a:t>The</a:t>
            </a:r>
            <a:r>
              <a:rPr lang="cs-CZ" dirty="0" smtClean="0">
                <a:solidFill>
                  <a:srgbClr val="FFFF00"/>
                </a:solidFill>
                <a:latin typeface="Times New Roman" pitchFamily="18" charset="0"/>
                <a:cs typeface="Times New Roman" pitchFamily="18" charset="0"/>
              </a:rPr>
              <a:t> plate </a:t>
            </a:r>
            <a:r>
              <a:rPr lang="cs-CZ" dirty="0" err="1" smtClean="0">
                <a:solidFill>
                  <a:srgbClr val="FFFF00"/>
                </a:solidFill>
                <a:latin typeface="Times New Roman" pitchFamily="18" charset="0"/>
                <a:cs typeface="Times New Roman" pitchFamily="18" charset="0"/>
              </a:rPr>
              <a:t>was</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broken</a:t>
            </a:r>
            <a:r>
              <a:rPr lang="cs-CZ" dirty="0" smtClean="0">
                <a:solidFill>
                  <a:srgbClr val="FFFF00"/>
                </a:solidFill>
                <a:latin typeface="Times New Roman" pitchFamily="18" charset="0"/>
                <a:cs typeface="Times New Roman" pitchFamily="18" charset="0"/>
              </a:rPr>
              <a:t>.</a:t>
            </a:r>
          </a:p>
          <a:p>
            <a:pPr marL="342900" indent="-342900">
              <a:buAutoNum type="alphaLcParenR"/>
            </a:pPr>
            <a:r>
              <a:rPr lang="cs-CZ" dirty="0" err="1" smtClean="0">
                <a:solidFill>
                  <a:srgbClr val="FFFF00"/>
                </a:solidFill>
                <a:latin typeface="Times New Roman" pitchFamily="18" charset="0"/>
                <a:cs typeface="Times New Roman" pitchFamily="18" charset="0"/>
              </a:rPr>
              <a:t>The</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flower</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is</a:t>
            </a:r>
            <a:r>
              <a:rPr lang="cs-CZ" dirty="0" smtClean="0">
                <a:solidFill>
                  <a:srgbClr val="FFFF00"/>
                </a:solidFill>
                <a:latin typeface="Times New Roman" pitchFamily="18" charset="0"/>
                <a:cs typeface="Times New Roman" pitchFamily="18" charset="0"/>
              </a:rPr>
              <a:t> </a:t>
            </a:r>
            <a:r>
              <a:rPr lang="cs-CZ" dirty="0" err="1" smtClean="0">
                <a:solidFill>
                  <a:srgbClr val="FFFF00"/>
                </a:solidFill>
                <a:latin typeface="Times New Roman" pitchFamily="18" charset="0"/>
                <a:cs typeface="Times New Roman" pitchFamily="18" charset="0"/>
              </a:rPr>
              <a:t>planted</a:t>
            </a:r>
            <a:r>
              <a:rPr lang="cs-CZ" dirty="0" smtClean="0">
                <a:solidFill>
                  <a:srgbClr val="FFFF00"/>
                </a:solidFill>
                <a:latin typeface="Times New Roman" pitchFamily="18" charset="0"/>
                <a:cs typeface="Times New Roman" pitchFamily="18" charset="0"/>
              </a:rPr>
              <a:t>.</a:t>
            </a:r>
            <a:endParaRPr lang="cs-CZ" dirty="0">
              <a:solidFill>
                <a:srgbClr val="FFFF00"/>
              </a:solidFill>
              <a:latin typeface="Times New Roman" pitchFamily="18" charset="0"/>
              <a:cs typeface="Times New Roman" pitchFamily="18" charset="0"/>
            </a:endParaRPr>
          </a:p>
        </p:txBody>
      </p:sp>
      <p:sp>
        <p:nvSpPr>
          <p:cNvPr id="9" name="TextovéPole 8"/>
          <p:cNvSpPr txBox="1"/>
          <p:nvPr/>
        </p:nvSpPr>
        <p:spPr>
          <a:xfrm>
            <a:off x="395536" y="5877272"/>
            <a:ext cx="3888432" cy="369332"/>
          </a:xfrm>
          <a:prstGeom prst="rect">
            <a:avLst/>
          </a:prstGeom>
          <a:noFill/>
        </p:spPr>
        <p:txBody>
          <a:bodyPr wrap="square" rtlCol="0">
            <a:spAutoFit/>
          </a:bodyPr>
          <a:lstStyle/>
          <a:p>
            <a:r>
              <a:rPr lang="cs-CZ" dirty="0" err="1" smtClean="0">
                <a:latin typeface="Times New Roman" pitchFamily="18" charset="0"/>
                <a:cs typeface="Times New Roman" pitchFamily="18" charset="0"/>
              </a:rPr>
              <a:t>Correct</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answers</a:t>
            </a:r>
            <a:r>
              <a:rPr lang="cs-CZ" dirty="0" smtClean="0">
                <a:latin typeface="Times New Roman" pitchFamily="18" charset="0"/>
                <a:cs typeface="Times New Roman" pitchFamily="18" charset="0"/>
              </a:rPr>
              <a:t>: 1c, 2a, 3d, 4a</a:t>
            </a:r>
            <a:endParaRPr lang="cs-CZ" dirty="0">
              <a:latin typeface="Times New Roman" pitchFamily="18" charset="0"/>
              <a:cs typeface="Times New Roman" pitchFamily="18" charset="0"/>
            </a:endParaRPr>
          </a:p>
        </p:txBody>
      </p:sp>
    </p:spTree>
    <p:extLst>
      <p:ext uri="{BB962C8B-B14F-4D97-AF65-F5344CB8AC3E}">
        <p14:creationId xmlns:p14="http://schemas.microsoft.com/office/powerpoint/2010/main" val="5770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636555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3</a:t>
            </a:r>
            <a:r>
              <a:rPr lang="cs-CZ" sz="2500" b="1" dirty="0" smtClean="0">
                <a:latin typeface="Times New Roman" pitchFamily="18" charset="0"/>
                <a:cs typeface="Times New Roman" pitchFamily="18" charset="0"/>
              </a:rPr>
              <a:t>8.9 Zdroje, citace </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335229" y="1700808"/>
            <a:ext cx="8064896"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dirty="0">
                <a:latin typeface="Times New Roman" pitchFamily="18" charset="0"/>
                <a:cs typeface="Times New Roman" pitchFamily="18" charset="0"/>
                <a:hlinkClick r:id="rId2"/>
              </a:rPr>
              <a:t>http://</a:t>
            </a:r>
            <a:r>
              <a:rPr lang="cs-CZ" dirty="0" smtClean="0">
                <a:latin typeface="Times New Roman" pitchFamily="18" charset="0"/>
                <a:cs typeface="Times New Roman" pitchFamily="18" charset="0"/>
                <a:hlinkClick r:id="rId2"/>
              </a:rPr>
              <a:t>storiesofthedrakon.blogspot.com/2011/04/word-was-passive-writing.html</a:t>
            </a:r>
            <a:r>
              <a:rPr lang="cs-CZ" dirty="0" smtClean="0">
                <a:latin typeface="Times New Roman" pitchFamily="18" charset="0"/>
                <a:cs typeface="Times New Roman" pitchFamily="18" charset="0"/>
              </a:rPr>
              <a:t> (1)</a:t>
            </a:r>
          </a:p>
          <a:p>
            <a:r>
              <a:rPr lang="cs-CZ" dirty="0">
                <a:latin typeface="Times New Roman" pitchFamily="18" charset="0"/>
                <a:cs typeface="Times New Roman" pitchFamily="18" charset="0"/>
                <a:hlinkClick r:id="rId3"/>
              </a:rPr>
              <a:t>http://</a:t>
            </a:r>
            <a:r>
              <a:rPr lang="cs-CZ" dirty="0" smtClean="0">
                <a:latin typeface="Times New Roman" pitchFamily="18" charset="0"/>
                <a:cs typeface="Times New Roman" pitchFamily="18" charset="0"/>
                <a:hlinkClick r:id="rId3"/>
              </a:rPr>
              <a:t>www.englisch-hilfen.de/en/exercises_list/passiv.htm</a:t>
            </a:r>
            <a:r>
              <a:rPr lang="cs-CZ" dirty="0" smtClean="0">
                <a:latin typeface="Times New Roman" pitchFamily="18" charset="0"/>
                <a:cs typeface="Times New Roman" pitchFamily="18" charset="0"/>
              </a:rPr>
              <a:t> (1)</a:t>
            </a:r>
          </a:p>
          <a:p>
            <a:r>
              <a:rPr lang="cs-CZ" dirty="0">
                <a:latin typeface="Times New Roman" pitchFamily="18" charset="0"/>
                <a:cs typeface="Times New Roman" pitchFamily="18" charset="0"/>
                <a:hlinkClick r:id="rId4"/>
              </a:rPr>
              <a:t>http://</a:t>
            </a:r>
            <a:r>
              <a:rPr lang="cs-CZ" dirty="0" smtClean="0">
                <a:latin typeface="Times New Roman" pitchFamily="18" charset="0"/>
                <a:cs typeface="Times New Roman" pitchFamily="18" charset="0"/>
                <a:hlinkClick r:id="rId4"/>
              </a:rPr>
              <a:t>perso.wanadoo.es/autoenglish/gr.pas.p.htm</a:t>
            </a:r>
            <a:r>
              <a:rPr lang="cs-CZ" dirty="0" smtClean="0">
                <a:latin typeface="Times New Roman" pitchFamily="18" charset="0"/>
                <a:cs typeface="Times New Roman" pitchFamily="18" charset="0"/>
              </a:rPr>
              <a:t> (5)</a:t>
            </a:r>
          </a:p>
          <a:p>
            <a:r>
              <a:rPr lang="cs-CZ" dirty="0">
                <a:latin typeface="Times New Roman" pitchFamily="18" charset="0"/>
                <a:cs typeface="Times New Roman" pitchFamily="18" charset="0"/>
                <a:hlinkClick r:id="rId5"/>
              </a:rPr>
              <a:t>http://</a:t>
            </a:r>
            <a:r>
              <a:rPr lang="cs-CZ" dirty="0" smtClean="0">
                <a:latin typeface="Times New Roman" pitchFamily="18" charset="0"/>
                <a:cs typeface="Times New Roman" pitchFamily="18" charset="0"/>
                <a:hlinkClick r:id="rId5"/>
              </a:rPr>
              <a:t>www.usaid.gov/stories/easttimor/fp_easttimor_coffee.html</a:t>
            </a:r>
            <a:r>
              <a:rPr lang="cs-CZ" dirty="0" smtClean="0">
                <a:latin typeface="Times New Roman" pitchFamily="18" charset="0"/>
                <a:cs typeface="Times New Roman" pitchFamily="18" charset="0"/>
              </a:rPr>
              <a:t> (5)</a:t>
            </a:r>
          </a:p>
          <a:p>
            <a:r>
              <a:rPr lang="cs-CZ" dirty="0">
                <a:latin typeface="Times New Roman" pitchFamily="18" charset="0"/>
                <a:cs typeface="Times New Roman" pitchFamily="18" charset="0"/>
                <a:hlinkClick r:id="rId6"/>
              </a:rPr>
              <a:t>http://</a:t>
            </a:r>
            <a:r>
              <a:rPr lang="cs-CZ" dirty="0" smtClean="0">
                <a:latin typeface="Times New Roman" pitchFamily="18" charset="0"/>
                <a:cs typeface="Times New Roman" pitchFamily="18" charset="0"/>
                <a:hlinkClick r:id="rId6"/>
              </a:rPr>
              <a:t>lurieunaward.com/photo_gallery/LondonTimes01.htm</a:t>
            </a:r>
            <a:r>
              <a:rPr lang="cs-CZ" dirty="0" smtClean="0">
                <a:latin typeface="Times New Roman" pitchFamily="18" charset="0"/>
                <a:cs typeface="Times New Roman" pitchFamily="18" charset="0"/>
              </a:rPr>
              <a:t> (5)</a:t>
            </a:r>
          </a:p>
          <a:p>
            <a:r>
              <a:rPr lang="cs-CZ" dirty="0">
                <a:latin typeface="Times New Roman" pitchFamily="18" charset="0"/>
                <a:cs typeface="Times New Roman" pitchFamily="18" charset="0"/>
                <a:hlinkClick r:id="rId7"/>
              </a:rPr>
              <a:t>http://</a:t>
            </a:r>
            <a:r>
              <a:rPr lang="cs-CZ" dirty="0" smtClean="0">
                <a:latin typeface="Times New Roman" pitchFamily="18" charset="0"/>
                <a:cs typeface="Times New Roman" pitchFamily="18" charset="0"/>
                <a:hlinkClick r:id="rId7"/>
              </a:rPr>
              <a:t>www.photosof.org/view/fresh_oranges-other.html</a:t>
            </a:r>
            <a:r>
              <a:rPr lang="cs-CZ" dirty="0" smtClean="0">
                <a:latin typeface="Times New Roman" pitchFamily="18" charset="0"/>
                <a:cs typeface="Times New Roman" pitchFamily="18" charset="0"/>
              </a:rPr>
              <a:t> (5)</a:t>
            </a:r>
          </a:p>
          <a:p>
            <a:r>
              <a:rPr lang="cs-CZ" dirty="0">
                <a:latin typeface="Times New Roman" pitchFamily="18" charset="0"/>
                <a:cs typeface="Times New Roman" pitchFamily="18" charset="0"/>
                <a:hlinkClick r:id="rId8"/>
              </a:rPr>
              <a:t>http://www.englishgrammar.org/passive-voice-exercise</a:t>
            </a:r>
            <a:r>
              <a:rPr lang="cs-CZ" dirty="0" smtClean="0">
                <a:latin typeface="Times New Roman" pitchFamily="18" charset="0"/>
                <a:cs typeface="Times New Roman" pitchFamily="18" charset="0"/>
                <a:hlinkClick r:id="rId8"/>
              </a:rPr>
              <a:t>/</a:t>
            </a:r>
            <a:r>
              <a:rPr lang="cs-CZ" dirty="0" smtClean="0">
                <a:latin typeface="Times New Roman" pitchFamily="18" charset="0"/>
                <a:cs typeface="Times New Roman" pitchFamily="18" charset="0"/>
              </a:rPr>
              <a:t> (5)</a:t>
            </a:r>
          </a:p>
          <a:p>
            <a:r>
              <a:rPr lang="cs-CZ" dirty="0">
                <a:latin typeface="Times New Roman" pitchFamily="18" charset="0"/>
                <a:cs typeface="Times New Roman" pitchFamily="18" charset="0"/>
                <a:hlinkClick r:id="rId9"/>
              </a:rPr>
              <a:t>http://publicrecordssearchonline.org/arrest-records-free</a:t>
            </a:r>
            <a:r>
              <a:rPr lang="cs-CZ" dirty="0" smtClean="0">
                <a:latin typeface="Times New Roman" pitchFamily="18" charset="0"/>
                <a:cs typeface="Times New Roman" pitchFamily="18" charset="0"/>
                <a:hlinkClick r:id="rId9"/>
              </a:rPr>
              <a:t>/</a:t>
            </a:r>
            <a:r>
              <a:rPr lang="cs-CZ" dirty="0" smtClean="0">
                <a:latin typeface="Times New Roman" pitchFamily="18" charset="0"/>
                <a:cs typeface="Times New Roman" pitchFamily="18" charset="0"/>
              </a:rPr>
              <a:t> (5)</a:t>
            </a:r>
          </a:p>
          <a:p>
            <a:r>
              <a:rPr lang="cs-CZ" dirty="0" smtClean="0">
                <a:latin typeface="Times New Roman" pitchFamily="18" charset="0"/>
                <a:cs typeface="Times New Roman" pitchFamily="18" charset="0"/>
              </a:rPr>
              <a:t> </a:t>
            </a:r>
            <a:r>
              <a:rPr lang="cs-CZ" dirty="0" smtClean="0">
                <a:latin typeface="Times New Roman" pitchFamily="18" charset="0"/>
                <a:cs typeface="Times New Roman" pitchFamily="18" charset="0"/>
                <a:hlinkClick r:id="rId10"/>
              </a:rPr>
              <a:t>http</a:t>
            </a:r>
            <a:r>
              <a:rPr lang="cs-CZ" dirty="0">
                <a:latin typeface="Times New Roman" pitchFamily="18" charset="0"/>
                <a:cs typeface="Times New Roman" pitchFamily="18" charset="0"/>
                <a:hlinkClick r:id="rId10"/>
              </a:rPr>
              <a:t>://teslden.com/passive-voice</a:t>
            </a:r>
            <a:r>
              <a:rPr lang="cs-CZ" dirty="0" smtClean="0">
                <a:latin typeface="Times New Roman" pitchFamily="18" charset="0"/>
                <a:cs typeface="Times New Roman" pitchFamily="18" charset="0"/>
                <a:hlinkClick r:id="rId10"/>
              </a:rPr>
              <a:t>/</a:t>
            </a:r>
            <a:r>
              <a:rPr lang="cs-CZ" dirty="0" smtClean="0">
                <a:latin typeface="Times New Roman" pitchFamily="18" charset="0"/>
                <a:cs typeface="Times New Roman" pitchFamily="18" charset="0"/>
              </a:rPr>
              <a:t> (6)</a:t>
            </a:r>
          </a:p>
          <a:p>
            <a:r>
              <a:rPr lang="cs-CZ" dirty="0">
                <a:latin typeface="Times New Roman" pitchFamily="18" charset="0"/>
                <a:cs typeface="Times New Roman" pitchFamily="18" charset="0"/>
                <a:hlinkClick r:id="rId11"/>
              </a:rPr>
              <a:t>http://</a:t>
            </a:r>
            <a:r>
              <a:rPr lang="cs-CZ" dirty="0" smtClean="0">
                <a:latin typeface="Times New Roman" pitchFamily="18" charset="0"/>
                <a:cs typeface="Times New Roman" pitchFamily="18" charset="0"/>
                <a:hlinkClick r:id="rId11"/>
              </a:rPr>
              <a:t>esl.about.com/od/teachinggrammar/a/Lesson-Plan-Integrating-Passive-Voice_2.htm</a:t>
            </a:r>
            <a:r>
              <a:rPr lang="cs-CZ" dirty="0" smtClean="0">
                <a:latin typeface="Times New Roman" pitchFamily="18" charset="0"/>
                <a:cs typeface="Times New Roman" pitchFamily="18" charset="0"/>
              </a:rPr>
              <a:t> (6)</a:t>
            </a:r>
          </a:p>
          <a:p>
            <a:r>
              <a:rPr lang="cs-CZ" dirty="0">
                <a:latin typeface="Times New Roman" pitchFamily="18" charset="0"/>
                <a:cs typeface="Times New Roman" pitchFamily="18" charset="0"/>
                <a:hlinkClick r:id="rId12"/>
              </a:rPr>
              <a:t>http://khandsuren.blog.gogo.mn/?</a:t>
            </a:r>
            <a:r>
              <a:rPr lang="cs-CZ" dirty="0" smtClean="0">
                <a:latin typeface="Times New Roman" pitchFamily="18" charset="0"/>
                <a:cs typeface="Times New Roman" pitchFamily="18" charset="0"/>
                <a:hlinkClick r:id="rId12"/>
              </a:rPr>
              <a:t>label=32455</a:t>
            </a:r>
            <a:r>
              <a:rPr lang="cs-CZ" dirty="0" smtClean="0">
                <a:latin typeface="Times New Roman" pitchFamily="18" charset="0"/>
                <a:cs typeface="Times New Roman" pitchFamily="18" charset="0"/>
              </a:rPr>
              <a:t> (7</a:t>
            </a:r>
            <a:r>
              <a:rPr lang="cs-CZ" dirty="0" smtClean="0">
                <a:latin typeface="Times New Roman" pitchFamily="18" charset="0"/>
                <a:cs typeface="Times New Roman" pitchFamily="18" charset="0"/>
              </a:rPr>
              <a:t>)</a:t>
            </a:r>
            <a:endParaRPr lang="cs-CZ"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66094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1114</Words>
  <Application>Microsoft Office PowerPoint</Application>
  <PresentationFormat>Předvádění na obrazovce (4:3)</PresentationFormat>
  <Paragraphs>166</Paragraphs>
  <Slides>10</Slides>
  <Notes>1</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Wernerova</dc:creator>
  <cp:lastModifiedBy>krivankova</cp:lastModifiedBy>
  <cp:revision>74</cp:revision>
  <dcterms:created xsi:type="dcterms:W3CDTF">2010-12-26T08:22:04Z</dcterms:created>
  <dcterms:modified xsi:type="dcterms:W3CDTF">2012-02-19T20:39:36Z</dcterms:modified>
</cp:coreProperties>
</file>