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98D7B"/>
    <a:srgbClr val="F2B0E1"/>
    <a:srgbClr val="FAF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go4u.com/en/cram-up/grammar/infinitive-gerun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cuesta.edu/acasupp/as/0GUIDES.HTM" TargetMode="External"/><Relationship Id="rId7" Type="http://schemas.openxmlformats.org/officeDocument/2006/relationships/hyperlink" Target="http://www.supercoloring.com/pages/sing-a-song-together/" TargetMode="External"/><Relationship Id="rId2" Type="http://schemas.openxmlformats.org/officeDocument/2006/relationships/hyperlink" Target="http://theback40k.blogspot.com/2011/09/mail-bag-professions-for-real-this-tim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ingdesigns.org/2010/02/25/infuse-color/" TargetMode="External"/><Relationship Id="rId5" Type="http://schemas.openxmlformats.org/officeDocument/2006/relationships/hyperlink" Target="http://www.in.cz/clanky/cestovatele/usmevem-se-nic-nezkazi-aneb-vitame-vas-na-palube-naseho-hhf.htm" TargetMode="External"/><Relationship Id="rId4" Type="http://schemas.openxmlformats.org/officeDocument/2006/relationships/hyperlink" Target="http://abeubpuby.blog.cz/1109/dvd-finding-nemo-onl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503655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36.1 VERBS - to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infinitives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jobs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4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Michaela Kaplanová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25" y="6242447"/>
            <a:ext cx="3316275" cy="60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85320"/>
            <a:ext cx="23050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3022843"/>
            <a:ext cx="3561581" cy="118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4" y="1370105"/>
            <a:ext cx="2492846" cy="224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32040" y="51520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study more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here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94793" y="293655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00528"/>
              </p:ext>
            </p:extLst>
          </p:nvPr>
        </p:nvGraphicFramePr>
        <p:xfrm>
          <a:off x="1043608" y="1919483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to infinitive,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gerunds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infinitive of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purpose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used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to,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jobs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zaměřená na užívání infinitivu s </a:t>
                      </a:r>
                      <a:r>
                        <a:rPr lang="cs-CZ" i="1" dirty="0" smtClean="0"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gerundia a na slovní zásobu povolání.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9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48478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past CONTINUOUS tense: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67744" y="2683703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verb LIKE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use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RIDING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bike.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books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63888" y="4108239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phrase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WOULD LIKE TO…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SEE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2363911" cy="183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0" y="3658053"/>
            <a:ext cx="1831354" cy="27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10826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erund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gerundium, -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tvar</a:t>
            </a:r>
            <a:endParaRPr lang="cs-CZ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76256" y="404455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ctor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actress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3968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hairdresser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07704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firefighter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16216" y="546375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oo-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keeper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87624" y="53732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photographer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034408" y="211764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olice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officer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516216" y="483179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nterpreter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translator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447764" y="385988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TV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presenter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9532" y="4882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dentist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95936" y="367522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scientist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411760" y="50038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journalist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34344" y="39957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architect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13284" y="17076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flight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attendant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835696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29308" y="260099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jockey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91326" y="331634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chef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067944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lifeguard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617894" y="451298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vet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525068" y="20483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nurse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9532" y="6165304"/>
            <a:ext cx="43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rofessional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sportsman/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sportswoman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770022" y="46801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ock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musician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004048" y="5956726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ourist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guide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777002"/>
            <a:ext cx="3018324" cy="301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2123728" y="1537286"/>
            <a:ext cx="37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sed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(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walk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…) – býval, chodíval</a:t>
            </a:r>
            <a:endParaRPr lang="cs-CZ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Gerunds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infinitives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95536" y="1412776"/>
            <a:ext cx="3384376" cy="17281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gerund</a:t>
            </a:r>
            <a:endParaRPr lang="cs-CZ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njoy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fancy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up,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forward to, (not) mind</a:t>
            </a:r>
          </a:p>
          <a:p>
            <a:pPr algn="ctr"/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enjoy</a:t>
            </a:r>
            <a:r>
              <a:rPr lang="cs-CZ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watching</a:t>
            </a:r>
            <a:r>
              <a:rPr lang="cs-CZ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TV.</a:t>
            </a:r>
          </a:p>
          <a:p>
            <a:pPr algn="ctr"/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up smoking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148064" y="4005064"/>
            <a:ext cx="3168352" cy="21602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to infinitive</a:t>
            </a:r>
          </a:p>
          <a:p>
            <a:pPr algn="ctr"/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expect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hope,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endParaRPr lang="cs-CZ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go </a:t>
            </a:r>
            <a:r>
              <a:rPr lang="cs-CZ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39552" y="3717032"/>
            <a:ext cx="3816424" cy="2736304"/>
          </a:xfrm>
          <a:prstGeom prst="roundRect">
            <a:avLst/>
          </a:prstGeom>
          <a:solidFill>
            <a:srgbClr val="FAFB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Adjectives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to infinitive</a:t>
            </a:r>
          </a:p>
          <a:p>
            <a:pPr algn="ctr"/>
            <a:r>
              <a:rPr lang="cs-CZ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hard,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boring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nice,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dangerous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exciting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safe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silly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impossible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boring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cs-CZ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study </a:t>
            </a:r>
            <a:r>
              <a:rPr lang="cs-CZ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cs-CZ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EXPRESSING OPINIONS</a:t>
            </a:r>
            <a:endParaRPr lang="cs-CZ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827584" y="6082210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355976" y="735360"/>
            <a:ext cx="4464496" cy="2765648"/>
          </a:xfrm>
          <a:prstGeom prst="roundRect">
            <a:avLst/>
          </a:prstGeom>
          <a:solidFill>
            <a:srgbClr val="F98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Infinitive </a:t>
            </a:r>
            <a:r>
              <a:rPr lang="cs-CZ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  <a:endParaRPr lang="cs-CZ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someone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went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party.</a:t>
            </a:r>
          </a:p>
          <a:p>
            <a:pPr algn="ctr"/>
            <a:r>
              <a:rPr lang="cs-CZ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studied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hard to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cs-CZ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go to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post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post </a:t>
            </a:r>
            <a:r>
              <a:rPr lang="cs-CZ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packet</a:t>
            </a:r>
            <a:r>
              <a:rPr lang="cs-CZ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1688" y="1668869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enjoy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expect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hope…</a:t>
            </a:r>
          </a:p>
          <a:p>
            <a:pPr marL="342900" indent="-342900">
              <a:buAutoNum type="arabicPeriod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7604" y="111826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cs-CZ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27276" y="224695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funny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boring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exciting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52120" y="1068705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I study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to…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I go to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to…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I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vegetables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to…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I do my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to… 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5536" y="374443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verb:</a:t>
            </a:r>
            <a:endParaRPr lang="cs-CZ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293096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so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his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workbook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finished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silly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copied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expected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just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fair __________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315408" y="374443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LEND, THINK, DO, WRITE, COPY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88" y="4437112"/>
            <a:ext cx="2765632" cy="182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6 Something more difficult – USED TO + infinitive</a:t>
            </a:r>
          </a:p>
          <a:p>
            <a:pPr algn="l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use USED TO + infinitive to talk about 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past habits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which don´t exist now.</a:t>
            </a:r>
          </a:p>
          <a:p>
            <a:pPr algn="l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5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used to ride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my bike every day, now I go by car.</a:t>
            </a:r>
          </a:p>
          <a:p>
            <a:pPr algn="l"/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25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used to study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in the Czech republic, now she studies in Australia.</a:t>
            </a:r>
          </a:p>
          <a:p>
            <a:pPr algn="l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en-US" sz="25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                             She </a:t>
            </a:r>
            <a:r>
              <a:rPr lang="en-US" sz="25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didn´t use to play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golf.</a:t>
            </a:r>
          </a:p>
          <a:p>
            <a:pPr algn="l"/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en-US" sz="2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5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she </a:t>
            </a:r>
            <a:r>
              <a:rPr lang="en-US" sz="25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 to work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here?</a:t>
            </a:r>
          </a:p>
          <a:p>
            <a:pPr algn="l"/>
            <a:endParaRPr lang="en-US" sz="25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Yes, she did.  </a:t>
            </a:r>
          </a:p>
          <a:p>
            <a:pPr algn="l"/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No, she didn´t. </a:t>
            </a:r>
            <a:endParaRPr lang="en-US" sz="2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323528" y="3284984"/>
            <a:ext cx="1728192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NEGATIVES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323528" y="4148214"/>
            <a:ext cx="1800200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07504" y="5085184"/>
            <a:ext cx="2664296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SHORT ANSWERS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879812" y="5120084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843808" y="5359151"/>
            <a:ext cx="504056" cy="158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16" y="2987236"/>
            <a:ext cx="1415802" cy="145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6928916" y="3068960"/>
            <a:ext cx="1756494" cy="16115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>
            <a:off x="7003926" y="2938456"/>
            <a:ext cx="1340792" cy="18725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94" y="4826263"/>
            <a:ext cx="2597076" cy="17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36.7 CLIL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subjects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verb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________ to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count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Czech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-  I study hard _________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I and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Y. (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Chemistry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– I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forward ___________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experiment. (do)</a:t>
            </a: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P.E.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– I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_________ fast to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football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player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 (run)</a:t>
            </a: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– I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enjoy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__________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draw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– I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___________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sing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68" y="418540"/>
            <a:ext cx="3473624" cy="17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78" y="1747044"/>
            <a:ext cx="1824410" cy="15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94" r="99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24" y="3480296"/>
            <a:ext cx="1358414" cy="16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9888" y1="38965" x2="98324" y2="38965"/>
                        <a14:foregroundMark x1="80726" y1="38965" x2="59777" y2="545"/>
                        <a14:foregroundMark x1="87709" y1="12534" x2="87709" y2="12534"/>
                        <a14:foregroundMark x1="91341" y1="7357" x2="99162" y2="17166"/>
                        <a14:foregroundMark x1="68994" y1="2725" x2="93855" y2="17166"/>
                        <a14:foregroundMark x1="67318" y1="9537" x2="89944" y2="28338"/>
                        <a14:foregroundMark x1="88268" y1="4905" x2="96089" y2="25341"/>
                        <a14:foregroundMark x1="72067" y1="31608" x2="87709" y2="34605"/>
                        <a14:backgroundMark x1="65084" y1="13351" x2="71229" y2="545"/>
                        <a14:backgroundMark x1="78212" y1="36785" x2="90782" y2="30790"/>
                        <a14:backgroundMark x1="76816" y1="32153" x2="90782" y2="34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75221"/>
            <a:ext cx="1637573" cy="167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44" y="5353962"/>
            <a:ext cx="1714159" cy="12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64" y="4989911"/>
            <a:ext cx="1528934" cy="169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36.8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19675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dangerous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sharks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sharks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sharks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sharks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216024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2936557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   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flight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attendant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someone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flies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plane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constructs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planes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passengers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plane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d)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airport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94793" y="2936557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I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mind…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party.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…to go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party.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party.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…go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party.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94793" y="4593208"/>
            <a:ext cx="3969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4. 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someone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shop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laboratory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a museum</a:t>
            </a:r>
          </a:p>
          <a:p>
            <a:pPr marL="342900" indent="-342900">
              <a:buAutoNum type="alphaLcParenR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centre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94793" y="6317674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1a, 2c, 3a, 4b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48698"/>
            <a:ext cx="2381251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9532" y="2276872"/>
            <a:ext cx="828092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theback40k.blogspot.com/2011/09/mail-bag-professions-for-real-this-time.html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academic.cuesta.edu/acasupp/as/0GUIDES.HTM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abeubpuby.blog.cz/1109/dvd-finding-nemo-online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www.in.cz/clanky/cestovatele/usmevem-se-nic-nezkazi-aneb-vitame-vas-na-palube-naseho-hhf.htm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6"/>
              </a:rPr>
              <a:t>http://inspiringdesigns.org/2010/02/25/infuse-color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7"/>
              </a:rPr>
              <a:t>http://www.supercoloring.com/pages/sing-a-song-together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1024</Words>
  <Application>Microsoft Office PowerPoint</Application>
  <PresentationFormat>Předvádění na obrazovce (4:3)</PresentationFormat>
  <Paragraphs>166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51</cp:revision>
  <dcterms:created xsi:type="dcterms:W3CDTF">2010-12-26T08:22:04Z</dcterms:created>
  <dcterms:modified xsi:type="dcterms:W3CDTF">2012-02-19T20:38:55Z</dcterms:modified>
</cp:coreProperties>
</file>