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FAB"/>
    <a:srgbClr val="FF9999"/>
    <a:srgbClr val="856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9772E-3460-4826-973F-A92842006BFE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5B35B-DCC2-4916-896A-C82B6B1EDA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70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5B35B-DCC2-4916-896A-C82B6B1EDA92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37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7.jpeg"/><Relationship Id="rId3" Type="http://schemas.openxmlformats.org/officeDocument/2006/relationships/image" Target="../media/image3.png"/><Relationship Id="rId21" Type="http://schemas.microsoft.com/office/2007/relationships/hdphoto" Target="../media/hdphoto10.wdp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20" Type="http://schemas.openxmlformats.org/officeDocument/2006/relationships/image" Target="../media/image12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24" Type="http://schemas.openxmlformats.org/officeDocument/2006/relationships/image" Target="../media/image15.jpe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microsoft.com/office/2007/relationships/hdphoto" Target="../media/hdphoto5.wdp"/><Relationship Id="rId19" Type="http://schemas.microsoft.com/office/2007/relationships/hdphoto" Target="../media/hdphoto9.wdp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microsoft.com/office/2007/relationships/hdphoto" Target="../media/hdphoto7.wdp"/><Relationship Id="rId22" Type="http://schemas.openxmlformats.org/officeDocument/2006/relationships/image" Target="../media/image13.png"/><Relationship Id="rId27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Tcu7MCtuTs" TargetMode="External"/><Relationship Id="rId2" Type="http://schemas.openxmlformats.org/officeDocument/2006/relationships/hyperlink" Target="http://www.youtube.com/watch?v=KDKva-s_khY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3QOOsALwLh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barrel.com/Media/A_Beautiful_Picture_Of_Ice_Cubes_That_Will_Destroy_Your_Teeth" TargetMode="External"/><Relationship Id="rId2" Type="http://schemas.openxmlformats.org/officeDocument/2006/relationships/hyperlink" Target="http://thecrazyteacher.altervista.org/if-clauses-or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ksinfo.com/nature/weather/sun/index.html" TargetMode="External"/><Relationship Id="rId4" Type="http://schemas.openxmlformats.org/officeDocument/2006/relationships/hyperlink" Target="http://atuleirus.weblog.com.pt/arquivo/2006/06/pic_ni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3540" y="764704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34.1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clauses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0+1,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 the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farm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(Podmínkové věty typu 0 a 1, Na farmě)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" y="2636912"/>
            <a:ext cx="2471843" cy="243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779912" y="263691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ice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becomes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cs-CZ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779912" y="400506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doesn´t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hurry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he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cs-CZ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Přímá spojnice se šipkou 9"/>
          <p:cNvCxnSpPr>
            <a:stCxn id="3" idx="3"/>
          </p:cNvCxnSpPr>
          <p:nvPr/>
        </p:nvCxnSpPr>
        <p:spPr>
          <a:xfrm flipV="1">
            <a:off x="3120928" y="3068960"/>
            <a:ext cx="658984" cy="783539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3" idx="3"/>
            <a:endCxn id="8" idx="1"/>
          </p:cNvCxnSpPr>
          <p:nvPr/>
        </p:nvCxnSpPr>
        <p:spPr>
          <a:xfrm>
            <a:off x="3120928" y="3852499"/>
            <a:ext cx="658984" cy="41417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4"/>
          <p:cNvSpPr txBox="1"/>
          <p:nvPr/>
        </p:nvSpPr>
        <p:spPr>
          <a:xfrm>
            <a:off x="0" y="62424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Michaela Kaplanová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77" y="6242447"/>
            <a:ext cx="336702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56476"/>
              </p:ext>
            </p:extLst>
          </p:nvPr>
        </p:nvGraphicFramePr>
        <p:xfrm>
          <a:off x="1043608" y="1700808"/>
          <a:ext cx="7272808" cy="43333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Michaela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Kaplanová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Clause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conditional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if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when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may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might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comma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tvoření a použití </a:t>
                      </a:r>
                      <a:r>
                        <a:rPr lang="cs-CZ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podmínkových vět typu 0 a 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748464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1.    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tense</a:t>
            </a:r>
          </a:p>
          <a:p>
            <a:pPr algn="l"/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 startAt="2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8063"/>
              </p:ext>
            </p:extLst>
          </p:nvPr>
        </p:nvGraphicFramePr>
        <p:xfrm>
          <a:off x="755576" y="1988840"/>
          <a:ext cx="7812868" cy="11125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35620"/>
                <a:gridCol w="1970814"/>
                <a:gridCol w="1953217"/>
                <a:gridCol w="1953217"/>
              </a:tblGrid>
              <a:tr h="37084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affirmative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question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3rd person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sg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He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works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He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doesn´t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Does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he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persons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solidFill>
                            <a:schemeClr val="tx1"/>
                          </a:solidFill>
                        </a:rPr>
                        <a:t>I work.</a:t>
                      </a:r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don´t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aseline="0" dirty="0" err="1" smtClean="0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Do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614986"/>
              </p:ext>
            </p:extLst>
          </p:nvPr>
        </p:nvGraphicFramePr>
        <p:xfrm>
          <a:off x="755576" y="4005064"/>
          <a:ext cx="597666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21"/>
                <a:gridCol w="2078287"/>
                <a:gridCol w="190615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affirmative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question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will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go.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will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not (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won´t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go.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Will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go?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34.3 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57494"/>
              </p:ext>
            </p:extLst>
          </p:nvPr>
        </p:nvGraphicFramePr>
        <p:xfrm>
          <a:off x="427163" y="980728"/>
          <a:ext cx="6480720" cy="2595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504056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clause</a:t>
                      </a:r>
                      <a:endParaRPr lang="cs-CZ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věta</a:t>
                      </a:r>
                      <a:endParaRPr lang="cs-CZ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conditional</a:t>
                      </a:r>
                      <a:endParaRPr lang="cs-CZ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podmiňovací</a:t>
                      </a:r>
                      <a:r>
                        <a:rPr lang="cs-CZ" baseline="0" dirty="0" smtClean="0"/>
                        <a:t> způsob</a:t>
                      </a:r>
                      <a:endParaRPr lang="cs-CZ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if</a:t>
                      </a:r>
                      <a:endParaRPr lang="cs-CZ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když, pokud, jestli</a:t>
                      </a:r>
                      <a:endParaRPr lang="cs-CZ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when</a:t>
                      </a:r>
                      <a:endParaRPr lang="cs-CZ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když, kdy</a:t>
                      </a:r>
                      <a:endParaRPr lang="cs-CZ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may</a:t>
                      </a:r>
                      <a:endParaRPr lang="cs-CZ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možná, snad, moci</a:t>
                      </a:r>
                      <a:r>
                        <a:rPr lang="cs-CZ" baseline="0" dirty="0" smtClean="0"/>
                        <a:t> (+ sloveso), vyjádření možnosti</a:t>
                      </a:r>
                      <a:endParaRPr lang="cs-CZ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might</a:t>
                      </a:r>
                      <a:endParaRPr lang="cs-CZ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mohl(a/o) by, podmíněná možnost</a:t>
                      </a:r>
                      <a:endParaRPr lang="cs-CZ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comma</a:t>
                      </a:r>
                      <a:endParaRPr lang="cs-CZ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čárka</a:t>
                      </a:r>
                      <a:r>
                        <a:rPr lang="cs-CZ" baseline="0" dirty="0" smtClean="0"/>
                        <a:t> (v souvětí)</a:t>
                      </a:r>
                      <a:endParaRPr lang="cs-CZ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07504" y="3675221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</a:t>
            </a:r>
            <a:r>
              <a:rPr lang="cs-CZ" dirty="0" err="1" smtClean="0"/>
              <a:t>ull</a:t>
            </a:r>
            <a:r>
              <a:rPr lang="cs-CZ" dirty="0" smtClean="0"/>
              <a:t>        </a:t>
            </a:r>
            <a:r>
              <a:rPr lang="cs-CZ" dirty="0" err="1" smtClean="0"/>
              <a:t>goat</a:t>
            </a:r>
            <a:r>
              <a:rPr lang="cs-CZ" dirty="0" smtClean="0"/>
              <a:t>        </a:t>
            </a:r>
            <a:r>
              <a:rPr lang="cs-CZ" dirty="0" err="1" smtClean="0"/>
              <a:t>rabbit</a:t>
            </a:r>
            <a:r>
              <a:rPr lang="cs-CZ" dirty="0" smtClean="0"/>
              <a:t>        </a:t>
            </a:r>
            <a:r>
              <a:rPr lang="cs-CZ" dirty="0" err="1" smtClean="0"/>
              <a:t>kitten</a:t>
            </a:r>
            <a:r>
              <a:rPr lang="cs-CZ" dirty="0" smtClean="0"/>
              <a:t>        fox        </a:t>
            </a:r>
            <a:r>
              <a:rPr lang="cs-CZ" dirty="0" err="1" smtClean="0"/>
              <a:t>goose</a:t>
            </a:r>
            <a:r>
              <a:rPr lang="cs-CZ" dirty="0" smtClean="0"/>
              <a:t>        </a:t>
            </a:r>
            <a:r>
              <a:rPr lang="cs-CZ" dirty="0" err="1" smtClean="0"/>
              <a:t>donkey</a:t>
            </a:r>
            <a:r>
              <a:rPr lang="cs-CZ" dirty="0" smtClean="0"/>
              <a:t>        hen        </a:t>
            </a:r>
            <a:r>
              <a:rPr lang="cs-CZ" dirty="0" err="1" smtClean="0"/>
              <a:t>puppy</a:t>
            </a:r>
            <a:r>
              <a:rPr lang="cs-CZ" dirty="0" smtClean="0"/>
              <a:t>        </a:t>
            </a:r>
            <a:r>
              <a:rPr lang="cs-CZ" dirty="0" err="1" smtClean="0"/>
              <a:t>duck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1634"/>
            <a:ext cx="967765" cy="92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629" l="1124" r="94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7" y="4017218"/>
            <a:ext cx="919733" cy="91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4553"/>
            <a:ext cx="1242643" cy="64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15" y="4044553"/>
            <a:ext cx="1068710" cy="84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4499992" y="4420923"/>
            <a:ext cx="432048" cy="138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4499992" y="4521743"/>
            <a:ext cx="432048" cy="138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4625752" y="4427859"/>
            <a:ext cx="432048" cy="138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532746" y="4466693"/>
            <a:ext cx="432048" cy="138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4618437" y="4521743"/>
            <a:ext cx="432048" cy="138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81" r="99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28" y="4033169"/>
            <a:ext cx="936848" cy="88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04317"/>
            <a:ext cx="7143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988" y="4142429"/>
            <a:ext cx="9525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 descr="http://www.clker.com/cliparts/2/d/5/f/11954407231266496009liftarn_Cat_silhouette.svg.hi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00" y="4017218"/>
            <a:ext cx="792414" cy="8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ny-image1.etsy.com/il_fullxfull.10923003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122" b="96563" l="3868" r="963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03" y="3808171"/>
            <a:ext cx="1395515" cy="122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://l.thumbs.canstockphoto.com/canstock1926999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83" y="4004317"/>
            <a:ext cx="1647119" cy="131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07504" y="5157192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</a:t>
            </a:r>
            <a:r>
              <a:rPr lang="cs-CZ" dirty="0" err="1" smtClean="0"/>
              <a:t>ield</a:t>
            </a:r>
            <a:r>
              <a:rPr lang="cs-CZ" dirty="0" smtClean="0"/>
              <a:t>             </a:t>
            </a:r>
            <a:r>
              <a:rPr lang="cs-CZ" dirty="0" err="1" smtClean="0"/>
              <a:t>cowshed</a:t>
            </a:r>
            <a:r>
              <a:rPr lang="cs-CZ" dirty="0" smtClean="0"/>
              <a:t>         </a:t>
            </a:r>
            <a:r>
              <a:rPr lang="cs-CZ" dirty="0" err="1" smtClean="0"/>
              <a:t>gate</a:t>
            </a:r>
            <a:r>
              <a:rPr lang="cs-CZ" dirty="0" smtClean="0"/>
              <a:t>                 barn                  </a:t>
            </a:r>
            <a:r>
              <a:rPr lang="cs-CZ" dirty="0" err="1" smtClean="0"/>
              <a:t>stable</a:t>
            </a:r>
            <a:r>
              <a:rPr lang="cs-CZ" dirty="0" smtClean="0"/>
              <a:t>         yard            fence          </a:t>
            </a:r>
            <a:r>
              <a:rPr lang="cs-CZ" dirty="0" err="1" smtClean="0"/>
              <a:t>pond</a:t>
            </a:r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235" y="5716770"/>
            <a:ext cx="1087578" cy="81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92" y="5569383"/>
            <a:ext cx="1011561" cy="97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74" y="5657394"/>
            <a:ext cx="1181353" cy="88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27" y="5696279"/>
            <a:ext cx="1114861" cy="83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75" y="5562608"/>
            <a:ext cx="1305401" cy="97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76" y="5629234"/>
            <a:ext cx="1253242" cy="91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18" y="5878946"/>
            <a:ext cx="1075440" cy="65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71" y="5760698"/>
            <a:ext cx="1172600" cy="78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34.5  </a:t>
            </a:r>
            <a:r>
              <a:rPr lang="cs-CZ" sz="36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conditional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(type 0)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l">
              <a:buAutoNum type="arabicPeriod"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not –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not –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rain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the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flowers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not –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grow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much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chocolate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fat</a:t>
            </a:r>
          </a:p>
          <a:p>
            <a:pPr marL="342900" indent="-342900" algn="l">
              <a:buAutoNum type="arabicPeriod"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boil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Finish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use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ideas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(type 1)</a:t>
            </a:r>
          </a:p>
          <a:p>
            <a:pPr marL="342900" indent="-342900" algn="l">
              <a:buAutoNum type="arabicPeriod"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his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_________________________ .</a:t>
            </a:r>
          </a:p>
          <a:p>
            <a:pPr marL="342900" indent="-342900" algn="l">
              <a:buFontTx/>
              <a:buAutoNum type="arabicPeriod"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sunny, _________________________ .</a:t>
            </a:r>
          </a:p>
          <a:p>
            <a:pPr marL="342900" indent="-342900" algn="l">
              <a:buFontTx/>
              <a:buAutoNum type="arabicPeriod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go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_________________________ .</a:t>
            </a:r>
          </a:p>
          <a:p>
            <a:pPr marL="342900" indent="-342900" algn="l">
              <a:buFontTx/>
              <a:buAutoNum type="arabicPeriod"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tell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news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_________________________ .</a:t>
            </a:r>
          </a:p>
          <a:p>
            <a:pPr marL="342900" indent="-342900" algn="l">
              <a:buFontTx/>
              <a:buAutoNum type="arabicPeriod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parents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angry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_________________________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>
              <a:buFontTx/>
              <a:buAutoNum type="arabicPeriod"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I go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_________________________ .</a:t>
            </a:r>
          </a:p>
          <a:p>
            <a:pPr algn="l"/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Fill in the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(type 1)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)______________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earring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I (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)__________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back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>
              <a:buAutoNum type="arabicPeriod"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Ïf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(study)___________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grammar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)___________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>
              <a:buAutoNum type="arabicPeriod"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)____________ a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cheap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ticket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I (go) ________________ to the concert. </a:t>
            </a:r>
          </a:p>
          <a:p>
            <a:pPr algn="l"/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60037"/>
            <a:ext cx="2350108" cy="234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34.4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If clauses 0+1</a:t>
            </a:r>
          </a:p>
          <a:p>
            <a:pPr algn="l"/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If clauses – type 0</a:t>
            </a:r>
          </a:p>
          <a:p>
            <a:pPr algn="l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We use type 0 to talk about - things which are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always true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If you </a:t>
            </a:r>
            <a:r>
              <a:rPr lang="en-US" sz="2200" i="1" u="sng" dirty="0" smtClean="0">
                <a:latin typeface="Times New Roman" pitchFamily="18" charset="0"/>
                <a:cs typeface="Times New Roman" pitchFamily="18" charset="0"/>
              </a:rPr>
              <a:t>put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water in the freezer, it </a:t>
            </a:r>
            <a:r>
              <a:rPr lang="en-US" sz="2200" i="1" u="sng" dirty="0" smtClean="0">
                <a:latin typeface="Times New Roman" pitchFamily="18" charset="0"/>
                <a:cs typeface="Times New Roman" pitchFamily="18" charset="0"/>
              </a:rPr>
              <a:t>becomes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ice.</a:t>
            </a:r>
          </a:p>
          <a:p>
            <a:pPr algn="l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-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logical consequences</a:t>
            </a:r>
          </a:p>
          <a:p>
            <a:pPr algn="l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If you </a:t>
            </a:r>
            <a:r>
              <a:rPr lang="en-US" sz="2200" i="1" u="sng" dirty="0" smtClean="0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the window, fresh air </a:t>
            </a:r>
            <a:r>
              <a:rPr lang="en-US" sz="2200" i="1" u="sng" dirty="0" smtClean="0">
                <a:latin typeface="Times New Roman" pitchFamily="18" charset="0"/>
                <a:cs typeface="Times New Roman" pitchFamily="18" charset="0"/>
              </a:rPr>
              <a:t>gets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in.</a:t>
            </a:r>
            <a:endParaRPr lang="cs-CZ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If clauses – type 1</a:t>
            </a:r>
          </a:p>
          <a:p>
            <a:pPr algn="l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We use type 1 for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possible situations in the future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If it </a:t>
            </a:r>
            <a:r>
              <a:rPr lang="en-US" sz="2200" i="1" u="sng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nice weather tomorrow, we</a:t>
            </a:r>
            <a:r>
              <a:rPr lang="en-US" sz="2200" i="1" u="sng" dirty="0" smtClean="0">
                <a:latin typeface="Times New Roman" pitchFamily="18" charset="0"/>
                <a:cs typeface="Times New Roman" pitchFamily="18" charset="0"/>
              </a:rPr>
              <a:t>´ll have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a picnic.</a:t>
            </a:r>
          </a:p>
          <a:p>
            <a:pPr algn="l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If you </a:t>
            </a:r>
            <a:r>
              <a:rPr lang="en-US" sz="2200" i="1" u="sng" dirty="0" smtClean="0">
                <a:latin typeface="Times New Roman" pitchFamily="18" charset="0"/>
                <a:cs typeface="Times New Roman" pitchFamily="18" charset="0"/>
              </a:rPr>
              <a:t>tell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him the secret, she </a:t>
            </a:r>
            <a:r>
              <a:rPr lang="en-US" sz="2200" i="1" u="sng" dirty="0" smtClean="0">
                <a:latin typeface="Times New Roman" pitchFamily="18" charset="0"/>
                <a:cs typeface="Times New Roman" pitchFamily="18" charset="0"/>
              </a:rPr>
              <a:t>will be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very angry.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!!!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put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IF and WILL in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clause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l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773306"/>
              </p:ext>
            </p:extLst>
          </p:nvPr>
        </p:nvGraphicFramePr>
        <p:xfrm>
          <a:off x="323528" y="5013176"/>
          <a:ext cx="6096000" cy="1483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TENSES</a:t>
                      </a:r>
                      <a:endParaRPr lang="cs-CZ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9BF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BF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BFA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9BF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Type 0</a:t>
                      </a:r>
                      <a:endParaRPr lang="cs-CZ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9BF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Type 1</a:t>
                      </a:r>
                      <a:endParaRPr lang="cs-CZ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9BFA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If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clause</a:t>
                      </a:r>
                      <a:endParaRPr lang="cs-CZ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9BF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simple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9BF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simple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9BFA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Main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clause</a:t>
                      </a:r>
                      <a:endParaRPr lang="cs-CZ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9BF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simple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9BF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Future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with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will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9BFAB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971" y="4077072"/>
            <a:ext cx="2009307" cy="168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85541"/>
            <a:ext cx="2384078" cy="15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r>
              <a:rPr lang="cs-CZ" sz="2400" b="1" u="sng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u="sng" dirty="0" err="1" smtClean="0">
                <a:latin typeface="Times New Roman" pitchFamily="18" charset="0"/>
                <a:cs typeface="Times New Roman" pitchFamily="18" charset="0"/>
              </a:rPr>
              <a:t>clause</a:t>
            </a:r>
            <a:r>
              <a:rPr lang="cs-CZ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u="sng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u="sng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cs-CZ" sz="2400" b="1" u="sng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400" b="1" u="sng" dirty="0" err="1" smtClean="0">
                <a:latin typeface="Times New Roman" pitchFamily="18" charset="0"/>
                <a:cs typeface="Times New Roman" pitchFamily="18" charset="0"/>
              </a:rPr>
              <a:t>might</a:t>
            </a:r>
            <a:endParaRPr lang="cs-CZ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conditional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might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instead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clause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but not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maybe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/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i="1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. =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sz="2000" b="1" i="1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 startAt="2"/>
            </a:pPr>
            <a:r>
              <a:rPr lang="cs-CZ" sz="2400" b="1" u="sng" dirty="0" err="1" smtClean="0">
                <a:latin typeface="Times New Roman" pitchFamily="18" charset="0"/>
                <a:cs typeface="Times New Roman" pitchFamily="18" charset="0"/>
              </a:rPr>
              <a:t>Commas</a:t>
            </a:r>
            <a:r>
              <a:rPr lang="cs-CZ" sz="2400" b="1" u="sng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2400" b="1" u="sng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u="sng" dirty="0" err="1" smtClean="0">
                <a:latin typeface="Times New Roman" pitchFamily="18" charset="0"/>
                <a:cs typeface="Times New Roman" pitchFamily="18" charset="0"/>
              </a:rPr>
              <a:t>clauses</a:t>
            </a:r>
            <a:endParaRPr lang="cs-CZ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conditional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clause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and the </a:t>
            </a:r>
          </a:p>
          <a:p>
            <a:pPr algn="l"/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clause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clause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separated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by 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comma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(,). </a:t>
            </a:r>
          </a:p>
          <a:p>
            <a:pPr algn="l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sunny     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I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sunny.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Krychle 4"/>
          <p:cNvSpPr/>
          <p:nvPr/>
        </p:nvSpPr>
        <p:spPr>
          <a:xfrm>
            <a:off x="539552" y="3904996"/>
            <a:ext cx="1872208" cy="664908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clause</a:t>
            </a:r>
            <a:endParaRPr lang="cs-CZ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Krychle 6"/>
          <p:cNvSpPr/>
          <p:nvPr/>
        </p:nvSpPr>
        <p:spPr>
          <a:xfrm>
            <a:off x="2987824" y="3930646"/>
            <a:ext cx="1836649" cy="639258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clause</a:t>
            </a:r>
            <a:endParaRPr lang="cs-CZ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Krychle 7"/>
          <p:cNvSpPr/>
          <p:nvPr/>
        </p:nvSpPr>
        <p:spPr>
          <a:xfrm>
            <a:off x="539552" y="5445224"/>
            <a:ext cx="1836649" cy="639258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ain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clause</a:t>
            </a:r>
            <a:endParaRPr lang="cs-CZ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Krychle 8"/>
          <p:cNvSpPr/>
          <p:nvPr/>
        </p:nvSpPr>
        <p:spPr>
          <a:xfrm>
            <a:off x="2987824" y="5419574"/>
            <a:ext cx="1872208" cy="664908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clause</a:t>
            </a:r>
            <a:endParaRPr lang="cs-CZ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06" l="0" r="99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95" y="3775691"/>
            <a:ext cx="760090" cy="94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06" l="0" r="99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95" y="5164216"/>
            <a:ext cx="760090" cy="94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6352195" y="5301208"/>
            <a:ext cx="884101" cy="7832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6352195" y="5301208"/>
            <a:ext cx="884101" cy="7832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34.7  CLIL -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Songs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are 3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songs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include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conditional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guess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2132856"/>
            <a:ext cx="28083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cs-CZ" b="1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If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We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Ever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Meet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Again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cs-CZ" b="1" dirty="0">
                <a:latin typeface="Times New Roman" pitchFamily="18" charset="0"/>
                <a:cs typeface="Times New Roman" pitchFamily="18" charset="0"/>
                <a:hlinkClick r:id="rId2"/>
              </a:rPr>
              <a:t>-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  <a:hlinkClick r:id="rId2"/>
              </a:rPr>
              <a:t>Timbaland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never be the same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if we ever meet again)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Wont let you get away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say if we ever meet again)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 so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ohh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kiss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 all night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Don't ever let me go.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Ill never be the same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if we ever meet again)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87824" y="2132856"/>
            <a:ext cx="2952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If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You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Don´t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Know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Me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By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Now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–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Simply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Red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you don't know me by now (If you don't know me)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will never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know me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(No you won't)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you don't know me by now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will never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know me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940152" y="2132856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endParaRPr lang="cs-CZ" b="1" dirty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If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  <a:hlinkClick r:id="rId4"/>
              </a:rPr>
              <a:t>Y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ou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  <a:hlinkClick r:id="rId4"/>
              </a:rPr>
              <a:t>L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eave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  <a:hlinkClick r:id="rId4"/>
              </a:rPr>
              <a:t>M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Now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 –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Chicago 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If you leave me now,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you'll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take away the biggest part of me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No baby please don't go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If you leave me now,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you'll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take away the very heart of me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No baby please don't go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937337" y="1772816"/>
            <a:ext cx="7617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endParaRPr lang="cs-CZ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822275" y="1818982"/>
            <a:ext cx="7793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2.</a:t>
            </a:r>
            <a:endParaRPr lang="cs-CZ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702595" y="1818982"/>
            <a:ext cx="7793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3.</a:t>
            </a:r>
            <a:endParaRPr lang="cs-CZ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34.8 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412776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Finish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the sentence: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put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ice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hot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melt.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melts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melt.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melt.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sentence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sunny,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might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picnic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sunny,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picnic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sunny,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picnic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sunny,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picnic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788024" y="1412776"/>
            <a:ext cx="41764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Finish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the sentence: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happy…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her the ring.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her the ring.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her the ring.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her the ring.</a:t>
            </a: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sentence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 drink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coffee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sleep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lphaLcParenR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I drink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coffee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sleep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lphaLcParenR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I drink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coffee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sleep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lphaLcParenR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I drink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coffee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slept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43" l="10000" r="93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79259"/>
            <a:ext cx="1690117" cy="159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29" l="3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06095"/>
            <a:ext cx="1583432" cy="158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4335825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34.9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2060848"/>
            <a:ext cx="8208912" cy="2376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u="sng" dirty="0">
                <a:latin typeface="Times New Roman" pitchFamily="18" charset="0"/>
                <a:cs typeface="Times New Roman" pitchFamily="18" charset="0"/>
                <a:hlinkClick r:id="rId2"/>
              </a:rPr>
              <a:t>://thecrazyteacher.altervista.org/if-clauses-or/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u="sng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www.infobarrel.com/Media/A_Beautiful_Picture_Of_Ice_Cubes_That_Will_Destroy_Your_Teeth</a:t>
            </a:r>
            <a:endParaRPr lang="cs-CZ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atuleirus.weblog.com.pt/arquivo/2006/06/pic_nic</a:t>
            </a:r>
            <a:endParaRPr lang="cs-CZ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u="sng" dirty="0">
                <a:latin typeface="Times New Roman" pitchFamily="18" charset="0"/>
                <a:cs typeface="Times New Roman" pitchFamily="18" charset="0"/>
                <a:hlinkClick r:id="rId5"/>
              </a:rPr>
              <a:t>://www.cksinfo.com/nature/weather/sun/index.html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776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1083</Words>
  <Application>Microsoft Office PowerPoint</Application>
  <PresentationFormat>Předvádění na obrazovce (4:3)</PresentationFormat>
  <Paragraphs>214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52</cp:revision>
  <dcterms:created xsi:type="dcterms:W3CDTF">2010-12-26T08:22:04Z</dcterms:created>
  <dcterms:modified xsi:type="dcterms:W3CDTF">2012-02-19T20:34:07Z</dcterms:modified>
</cp:coreProperties>
</file>