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6" r:id="rId10"/>
    <p:sldId id="267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FF"/>
    <a:srgbClr val="FFFFCC"/>
    <a:srgbClr val="EEE1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94671" autoAdjust="0"/>
  </p:normalViewPr>
  <p:slideViewPr>
    <p:cSldViewPr>
      <p:cViewPr varScale="1">
        <p:scale>
          <a:sx n="69" d="100"/>
          <a:sy n="69" d="100"/>
        </p:scale>
        <p:origin x="-141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953F1-3C67-4276-A44F-A3B6F45F0AB2}" type="datetimeFigureOut">
              <a:rPr lang="cs-CZ" smtClean="0"/>
              <a:t>26.4.2013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8722A-A736-4B8E-9B1B-EC8089DF5E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91148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953F1-3C67-4276-A44F-A3B6F45F0AB2}" type="datetimeFigureOut">
              <a:rPr lang="cs-CZ" smtClean="0"/>
              <a:t>26.4.2013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8722A-A736-4B8E-9B1B-EC8089DF5E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9384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953F1-3C67-4276-A44F-A3B6F45F0AB2}" type="datetimeFigureOut">
              <a:rPr lang="cs-CZ" smtClean="0"/>
              <a:t>26.4.2013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8722A-A736-4B8E-9B1B-EC8089DF5E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41783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953F1-3C67-4276-A44F-A3B6F45F0AB2}" type="datetimeFigureOut">
              <a:rPr lang="cs-CZ" smtClean="0"/>
              <a:t>26.4.2013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8722A-A736-4B8E-9B1B-EC8089DF5E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1987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953F1-3C67-4276-A44F-A3B6F45F0AB2}" type="datetimeFigureOut">
              <a:rPr lang="cs-CZ" smtClean="0"/>
              <a:t>26.4.2013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8722A-A736-4B8E-9B1B-EC8089DF5E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31213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953F1-3C67-4276-A44F-A3B6F45F0AB2}" type="datetimeFigureOut">
              <a:rPr lang="cs-CZ" smtClean="0"/>
              <a:t>26.4.2013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8722A-A736-4B8E-9B1B-EC8089DF5E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58258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953F1-3C67-4276-A44F-A3B6F45F0AB2}" type="datetimeFigureOut">
              <a:rPr lang="cs-CZ" smtClean="0"/>
              <a:t>26.4.2013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8722A-A736-4B8E-9B1B-EC8089DF5E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90910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953F1-3C67-4276-A44F-A3B6F45F0AB2}" type="datetimeFigureOut">
              <a:rPr lang="cs-CZ" smtClean="0"/>
              <a:t>26.4.2013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8722A-A736-4B8E-9B1B-EC8089DF5E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47324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953F1-3C67-4276-A44F-A3B6F45F0AB2}" type="datetimeFigureOut">
              <a:rPr lang="cs-CZ" smtClean="0"/>
              <a:t>26.4.2013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8722A-A736-4B8E-9B1B-EC8089DF5E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51602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953F1-3C67-4276-A44F-A3B6F45F0AB2}" type="datetimeFigureOut">
              <a:rPr lang="cs-CZ" smtClean="0"/>
              <a:t>26.4.2013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8722A-A736-4B8E-9B1B-EC8089DF5E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268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953F1-3C67-4276-A44F-A3B6F45F0AB2}" type="datetimeFigureOut">
              <a:rPr lang="cs-CZ" smtClean="0"/>
              <a:t>26.4.2013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8722A-A736-4B8E-9B1B-EC8089DF5E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61802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A9CEF"/>
            </a:gs>
            <a:gs pos="100000">
              <a:schemeClr val="bg1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0953F1-3C67-4276-A44F-A3B6F45F0AB2}" type="datetimeFigureOut">
              <a:rPr lang="cs-CZ" smtClean="0"/>
              <a:t>26.4.2013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D8722A-A736-4B8E-9B1B-EC8089DF5E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9752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helpforenglish.cz/article/2006030602-predpritomny-cas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hyperlink" Target="http://www.esltower.com/GRAMMARSHEETS/presentperfpast/present%20perfect%20ever%20never.pdf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emf"/><Relationship Id="rId3" Type="http://schemas.openxmlformats.org/officeDocument/2006/relationships/image" Target="../media/image6.png"/><Relationship Id="rId7" Type="http://schemas.openxmlformats.org/officeDocument/2006/relationships/image" Target="../media/image9.jpeg"/><Relationship Id="rId2" Type="http://schemas.openxmlformats.org/officeDocument/2006/relationships/hyperlink" Target="http://1.bp.blogspot.com/_m2V3ydflgL8/TTqqARPDJJI/AAAAAAAAABo/064Cb6POU6U/s1600/present+perfect+conti.png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google.cz/url?sa=i&amp;rct=j&amp;q=present+perfect+joke&amp;source=images&amp;cd=&amp;cad=rja&amp;docid=jUljxAO0R-Or2M&amp;tbnid=c4xKqC7xjwyZ2M:&amp;ved=0CAUQjRw&amp;url=http://members.chello.at/dan.funk/present_perfect.html&amp;ei=dIt3UcrUI835sgbNhYG4Dg&amp;psig=AFQjCNEI5gCrqY0Ztd_oqQCEuVv_DyARkg&amp;ust=1366875017183512" TargetMode="External"/><Relationship Id="rId5" Type="http://schemas.openxmlformats.org/officeDocument/2006/relationships/image" Target="../media/image8.png"/><Relationship Id="rId4" Type="http://schemas.openxmlformats.org/officeDocument/2006/relationships/image" Target="../media/image7.png"/><Relationship Id="rId9" Type="http://schemas.openxmlformats.org/officeDocument/2006/relationships/image" Target="../media/image11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z/url?sa=i&amp;rct=j&amp;q=sinead+o'connor&amp;source=images&amp;cd=&amp;cad=rja&amp;docid=Fi5HPq3k-18GqM&amp;tbnid=Tdj_yPmXxPSOcM:&amp;ved=0CAUQjRw&amp;url=http://www.the-beheld.com/2011/09/i-do-not-want-what-i-havent-got-sinead.html&amp;ei=YF9IUfW9N4jktQaq2oGYDg&amp;bvm=bv.43828540,d.Yms&amp;psig=AFQjCNETG8NPyBd_LlpcdMBoYqVvugRz7g&amp;ust=1363783854692994" TargetMode="External"/><Relationship Id="rId2" Type="http://schemas.openxmlformats.org/officeDocument/2006/relationships/hyperlink" Target="http://www.youtube.com/watch?v=dTOpQS982aM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singenglish.com/quizzes/228.html" TargetMode="External"/><Relationship Id="rId7" Type="http://schemas.openxmlformats.org/officeDocument/2006/relationships/hyperlink" Target="http://www.the-beheld.com/2011/09/i-do-not-want-what-i-havent-got-sinead.html" TargetMode="External"/><Relationship Id="rId2" Type="http://schemas.openxmlformats.org/officeDocument/2006/relationships/hyperlink" Target="http://tx.english-ch.com/teacher/jocelyn/level-b/present-perfect-or-past-simple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members.chello.at/dan.funk/present_perfect.html" TargetMode="External"/><Relationship Id="rId5" Type="http://schemas.openxmlformats.org/officeDocument/2006/relationships/hyperlink" Target="http://campus.belgrano.ort.edu.ar/ingles/ciclobasico/2012-1EFGH-Teens-4-B" TargetMode="External"/><Relationship Id="rId4" Type="http://schemas.openxmlformats.org/officeDocument/2006/relationships/hyperlink" Target="http://magdalena-englishforall.blogspot.cz/2011/01/past-simple-and-present-perfect_2411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0" y="492443"/>
            <a:ext cx="7772400" cy="1008112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33.1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Present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perfect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x past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simple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cs-CZ" sz="25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(předpřítomný x minulý prostý čas)</a:t>
            </a:r>
            <a:endParaRPr lang="cs-CZ" sz="25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Podnadpis 2"/>
          <p:cNvSpPr txBox="1">
            <a:spLocks/>
          </p:cNvSpPr>
          <p:nvPr/>
        </p:nvSpPr>
        <p:spPr>
          <a:xfrm>
            <a:off x="4499992" y="3501008"/>
            <a:ext cx="4464496" cy="2137792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	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Anglický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2861596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cs-CZ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Skupina 1"/>
          <p:cNvGrpSpPr/>
          <p:nvPr/>
        </p:nvGrpSpPr>
        <p:grpSpPr>
          <a:xfrm>
            <a:off x="2023" y="6242447"/>
            <a:ext cx="9144000" cy="615553"/>
            <a:chOff x="0" y="6242447"/>
            <a:chExt cx="9144000" cy="615553"/>
          </a:xfrm>
        </p:grpSpPr>
        <p:sp>
          <p:nvSpPr>
            <p:cNvPr id="8" name="TextovéPole 4"/>
            <p:cNvSpPr txBox="1"/>
            <p:nvPr/>
          </p:nvSpPr>
          <p:spPr>
            <a:xfrm>
              <a:off x="0" y="6242447"/>
              <a:ext cx="9144000" cy="615553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txBody>
            <a:bodyPr wrap="square" rtlCol="0">
              <a:spAutoFit/>
            </a:bodyPr>
            <a:lstStyle>
              <a:defPPr>
                <a:defRPr lang="cs-CZ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cs-CZ" sz="1200" dirty="0" smtClean="0">
                  <a:solidFill>
                    <a:schemeClr val="accent3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Autor: </a:t>
              </a:r>
              <a:r>
                <a:rPr lang="cs-CZ" sz="1200" b="1" dirty="0" smtClean="0">
                  <a:solidFill>
                    <a:schemeClr val="accent3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Mgr. Michaela Kaplanová</a:t>
              </a:r>
            </a:p>
            <a:p>
              <a:endParaRPr lang="cs-CZ" sz="1000" dirty="0">
                <a:latin typeface="Times New Roman" pitchFamily="18" charset="0"/>
                <a:cs typeface="Times New Roman" pitchFamily="18" charset="0"/>
              </a:endParaRPr>
            </a:p>
          </p:txBody>
        </p:sp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827725" y="6242447"/>
              <a:ext cx="3316275" cy="6062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7" name="TextovéPole 6"/>
          <p:cNvSpPr txBox="1"/>
          <p:nvPr/>
        </p:nvSpPr>
        <p:spPr>
          <a:xfrm rot="21213040">
            <a:off x="369724" y="1679151"/>
            <a:ext cx="1817988" cy="46166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cs-CZ" sz="2400" dirty="0" err="1" smtClean="0">
                <a:latin typeface="Times New Roman" pitchFamily="18" charset="0"/>
                <a:cs typeface="Times New Roman" pitchFamily="18" charset="0"/>
              </a:rPr>
              <a:t>yesterday</a:t>
            </a:r>
            <a:endParaRPr lang="cs-CZ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ovéPole 10"/>
          <p:cNvSpPr txBox="1"/>
          <p:nvPr/>
        </p:nvSpPr>
        <p:spPr>
          <a:xfrm rot="1274747">
            <a:off x="6880448" y="1988840"/>
            <a:ext cx="2151855" cy="46166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cs-CZ" sz="2400" dirty="0" err="1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cs-CZ" sz="2400" dirty="0" err="1" smtClean="0">
                <a:latin typeface="Times New Roman" pitchFamily="18" charset="0"/>
                <a:cs typeface="Times New Roman" pitchFamily="18" charset="0"/>
              </a:rPr>
              <a:t>ew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err="1" smtClean="0">
                <a:latin typeface="Times New Roman" pitchFamily="18" charset="0"/>
                <a:cs typeface="Times New Roman" pitchFamily="18" charset="0"/>
              </a:rPr>
              <a:t>days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ago</a:t>
            </a:r>
            <a:endParaRPr lang="cs-CZ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ovéPole 11"/>
          <p:cNvSpPr txBox="1"/>
          <p:nvPr/>
        </p:nvSpPr>
        <p:spPr>
          <a:xfrm rot="21130289">
            <a:off x="2687814" y="1979498"/>
            <a:ext cx="1817988" cy="461665"/>
          </a:xfrm>
          <a:prstGeom prst="rect">
            <a:avLst/>
          </a:prstGeom>
          <a:solidFill>
            <a:schemeClr val="bg1">
              <a:lumMod val="75000"/>
            </a:schemeClr>
          </a:solidFill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cs-CZ" sz="2400" dirty="0" err="1" smtClean="0">
                <a:latin typeface="Times New Roman" pitchFamily="18" charset="0"/>
                <a:cs typeface="Times New Roman" pitchFamily="18" charset="0"/>
              </a:rPr>
              <a:t>since</a:t>
            </a:r>
            <a:endParaRPr lang="cs-CZ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ovéPole 12"/>
          <p:cNvSpPr txBox="1"/>
          <p:nvPr/>
        </p:nvSpPr>
        <p:spPr>
          <a:xfrm rot="1092735">
            <a:off x="329245" y="3355999"/>
            <a:ext cx="1817988" cy="46166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ast </a:t>
            </a:r>
            <a:r>
              <a:rPr lang="cs-CZ" sz="2400" dirty="0" err="1" smtClean="0">
                <a:latin typeface="Times New Roman" pitchFamily="18" charset="0"/>
                <a:cs typeface="Times New Roman" pitchFamily="18" charset="0"/>
              </a:rPr>
              <a:t>summer</a:t>
            </a:r>
            <a:endParaRPr lang="cs-CZ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7956376" y="765666"/>
            <a:ext cx="752128" cy="46166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cs-CZ" sz="2400" dirty="0" err="1" smtClean="0">
                <a:latin typeface="Times New Roman" pitchFamily="18" charset="0"/>
                <a:cs typeface="Times New Roman" pitchFamily="18" charset="0"/>
              </a:rPr>
              <a:t>yet</a:t>
            </a:r>
            <a:endParaRPr lang="cs-CZ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ovéPole 14"/>
          <p:cNvSpPr txBox="1"/>
          <p:nvPr/>
        </p:nvSpPr>
        <p:spPr>
          <a:xfrm rot="21256015">
            <a:off x="6231178" y="4075331"/>
            <a:ext cx="1817988" cy="46166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n 1992</a:t>
            </a:r>
            <a:endParaRPr lang="cs-CZ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 rot="20695377">
            <a:off x="5926709" y="1072299"/>
            <a:ext cx="1062025" cy="461665"/>
          </a:xfrm>
          <a:prstGeom prst="rect">
            <a:avLst/>
          </a:prstGeom>
          <a:solidFill>
            <a:srgbClr val="EEE182"/>
          </a:solidFill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cs-CZ" sz="2400" dirty="0" err="1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cs-CZ" sz="2400" dirty="0" err="1" smtClean="0">
                <a:latin typeface="Times New Roman" pitchFamily="18" charset="0"/>
                <a:cs typeface="Times New Roman" pitchFamily="18" charset="0"/>
              </a:rPr>
              <a:t>ver</a:t>
            </a:r>
            <a:endParaRPr lang="cs-CZ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3172598" y="2921168"/>
            <a:ext cx="2712346" cy="1384995"/>
          </a:xfrm>
          <a:prstGeom prst="rect">
            <a:avLst/>
          </a:prstGeom>
          <a:solidFill>
            <a:schemeClr val="bg2">
              <a:lumMod val="50000"/>
            </a:schemeClr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 err="1" smtClean="0">
                <a:latin typeface="Times New Roman" pitchFamily="18" charset="0"/>
                <a:cs typeface="Times New Roman" pitchFamily="18" charset="0"/>
              </a:rPr>
              <a:t>How</a:t>
            </a: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 do </a:t>
            </a:r>
            <a:r>
              <a:rPr lang="cs-CZ" sz="2800" b="1" dirty="0" err="1" smtClean="0">
                <a:latin typeface="Times New Roman" pitchFamily="18" charset="0"/>
                <a:cs typeface="Times New Roman" pitchFamily="18" charset="0"/>
              </a:rPr>
              <a:t>we</a:t>
            </a: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 call these </a:t>
            </a:r>
            <a:r>
              <a:rPr lang="cs-CZ" sz="2800" b="1" dirty="0" err="1" smtClean="0">
                <a:latin typeface="Times New Roman" pitchFamily="18" charset="0"/>
                <a:cs typeface="Times New Roman" pitchFamily="18" charset="0"/>
              </a:rPr>
              <a:t>words</a:t>
            </a: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cs-CZ" sz="2800" b="1" dirty="0" err="1" smtClean="0">
                <a:latin typeface="Times New Roman" pitchFamily="18" charset="0"/>
                <a:cs typeface="Times New Roman" pitchFamily="18" charset="0"/>
              </a:rPr>
              <a:t>expressions</a:t>
            </a: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486631" y="5548988"/>
            <a:ext cx="792087" cy="461665"/>
          </a:xfrm>
          <a:prstGeom prst="rect">
            <a:avLst/>
          </a:prstGeom>
          <a:solidFill>
            <a:schemeClr val="bg2">
              <a:lumMod val="90000"/>
            </a:schemeClr>
          </a:solidFill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cs-CZ" sz="2400" dirty="0" err="1" smtClean="0">
                <a:latin typeface="Times New Roman" pitchFamily="18" charset="0"/>
                <a:cs typeface="Times New Roman" pitchFamily="18" charset="0"/>
              </a:rPr>
              <a:t>for</a:t>
            </a:r>
            <a:endParaRPr lang="cs-CZ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ovéPole 18"/>
          <p:cNvSpPr txBox="1"/>
          <p:nvPr/>
        </p:nvSpPr>
        <p:spPr>
          <a:xfrm>
            <a:off x="6212665" y="2751640"/>
            <a:ext cx="2128989" cy="46166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cs-CZ" sz="2400" dirty="0" err="1" smtClean="0">
                <a:latin typeface="Times New Roman" pitchFamily="18" charset="0"/>
                <a:cs typeface="Times New Roman" pitchFamily="18" charset="0"/>
              </a:rPr>
              <a:t>How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long…?</a:t>
            </a:r>
            <a:endParaRPr lang="cs-CZ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ovéPole 19"/>
          <p:cNvSpPr txBox="1"/>
          <p:nvPr/>
        </p:nvSpPr>
        <p:spPr>
          <a:xfrm rot="20695377">
            <a:off x="1850172" y="4677192"/>
            <a:ext cx="1062025" cy="461665"/>
          </a:xfrm>
          <a:prstGeom prst="rect">
            <a:avLst/>
          </a:prstGeom>
          <a:solidFill>
            <a:schemeClr val="accent4">
              <a:lumMod val="75000"/>
            </a:schemeClr>
          </a:solidFill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cs-CZ" sz="2400" dirty="0" err="1" smtClean="0">
                <a:latin typeface="Times New Roman" pitchFamily="18" charset="0"/>
                <a:cs typeface="Times New Roman" pitchFamily="18" charset="0"/>
              </a:rPr>
              <a:t>never</a:t>
            </a:r>
            <a:endParaRPr lang="cs-CZ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2605155" y="5407967"/>
            <a:ext cx="3027717" cy="46166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cs-CZ" sz="2400" dirty="0" err="1" smtClean="0">
                <a:latin typeface="Times New Roman" pitchFamily="18" charset="0"/>
                <a:cs typeface="Times New Roman" pitchFamily="18" charset="0"/>
              </a:rPr>
              <a:t>How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many </a:t>
            </a:r>
            <a:r>
              <a:rPr lang="cs-CZ" sz="2400" dirty="0" err="1" smtClean="0">
                <a:latin typeface="Times New Roman" pitchFamily="18" charset="0"/>
                <a:cs typeface="Times New Roman" pitchFamily="18" charset="0"/>
              </a:rPr>
              <a:t>times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?…?</a:t>
            </a:r>
            <a:endParaRPr lang="cs-CZ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ovéPole 21"/>
          <p:cNvSpPr txBox="1"/>
          <p:nvPr/>
        </p:nvSpPr>
        <p:spPr>
          <a:xfrm rot="1274747">
            <a:off x="6525655" y="5174794"/>
            <a:ext cx="2151855" cy="46166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n </a:t>
            </a:r>
            <a:r>
              <a:rPr lang="cs-CZ" sz="2400" dirty="0" err="1" smtClean="0">
                <a:latin typeface="Times New Roman" pitchFamily="18" charset="0"/>
                <a:cs typeface="Times New Roman" pitchFamily="18" charset="0"/>
              </a:rPr>
              <a:t>Tuesday</a:t>
            </a:r>
            <a:endParaRPr lang="cs-CZ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4829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0" y="492443"/>
            <a:ext cx="9144000" cy="6365557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33.10 Anotace </a:t>
            </a:r>
            <a:br>
              <a:rPr lang="cs-CZ" sz="2500" b="1" dirty="0" smtClean="0">
                <a:latin typeface="Times New Roman" pitchFamily="18" charset="0"/>
                <a:cs typeface="Times New Roman" pitchFamily="18" charset="0"/>
              </a:rPr>
            </a:br>
            <a:endParaRPr lang="cs-CZ" sz="25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Podnadpis 2"/>
          <p:cNvSpPr txBox="1">
            <a:spLocks/>
          </p:cNvSpPr>
          <p:nvPr/>
        </p:nvSpPr>
        <p:spPr>
          <a:xfrm>
            <a:off x="4499992" y="3501008"/>
            <a:ext cx="4464496" cy="2137792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	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Anglický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9659670"/>
              </p:ext>
            </p:extLst>
          </p:nvPr>
        </p:nvGraphicFramePr>
        <p:xfrm>
          <a:off x="935596" y="2348880"/>
          <a:ext cx="7272808" cy="316305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907305"/>
                <a:gridCol w="5365503"/>
              </a:tblGrid>
              <a:tr h="545574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Autor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Mgr.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Michaela Kaplanová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Období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01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cs-CZ" baseline="0" smtClean="0">
                          <a:latin typeface="Times New Roman" pitchFamily="18" charset="0"/>
                          <a:cs typeface="Times New Roman" pitchFamily="18" charset="0"/>
                        </a:rPr>
                        <a:t>– 06/2013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8.-9</a:t>
                      </a:r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. 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Klíčová slova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Past </a:t>
                      </a:r>
                      <a:r>
                        <a:rPr lang="cs-CZ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simple</a:t>
                      </a:r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cs-CZ" dirty="0" err="1" smtClean="0">
                          <a:latin typeface="Times New Roman" pitchFamily="18" charset="0"/>
                          <a:cs typeface="Times New Roman" pitchFamily="18" charset="0"/>
                        </a:rPr>
                        <a:t>present</a:t>
                      </a:r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cs-CZ" dirty="0" err="1" smtClean="0">
                          <a:latin typeface="Times New Roman" pitchFamily="18" charset="0"/>
                          <a:cs typeface="Times New Roman" pitchFamily="18" charset="0"/>
                        </a:rPr>
                        <a:t>perfect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58020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Anotace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Prezentace srovnávající užití dvou problémových časů v angličtině,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minulého prostého a předpřítomného času.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5879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1"/>
          <p:cNvSpPr txBox="1">
            <a:spLocks/>
          </p:cNvSpPr>
          <p:nvPr/>
        </p:nvSpPr>
        <p:spPr>
          <a:xfrm>
            <a:off x="0" y="492443"/>
            <a:ext cx="8458200" cy="6365557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33.2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What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do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we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already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know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? </a:t>
            </a:r>
            <a:br>
              <a:rPr lang="cs-CZ" sz="2500" b="1" dirty="0" smtClean="0">
                <a:latin typeface="Times New Roman" pitchFamily="18" charset="0"/>
                <a:cs typeface="Times New Roman" pitchFamily="18" charset="0"/>
              </a:rPr>
            </a:br>
            <a:endParaRPr lang="cs-CZ" sz="25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Podnadpis 2"/>
          <p:cNvSpPr txBox="1">
            <a:spLocks/>
          </p:cNvSpPr>
          <p:nvPr/>
        </p:nvSpPr>
        <p:spPr>
          <a:xfrm>
            <a:off x="4499992" y="3501008"/>
            <a:ext cx="4464496" cy="2137792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	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Anglický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1097181" y="1120168"/>
            <a:ext cx="3474819" cy="40011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000" b="1" dirty="0" err="1" smtClean="0">
                <a:latin typeface="Times New Roman" pitchFamily="18" charset="0"/>
                <a:cs typeface="Times New Roman" pitchFamily="18" charset="0"/>
              </a:rPr>
              <a:t>We</a:t>
            </a: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b="1" dirty="0" err="1" smtClean="0">
                <a:latin typeface="Times New Roman" pitchFamily="18" charset="0"/>
                <a:cs typeface="Times New Roman" pitchFamily="18" charset="0"/>
              </a:rPr>
              <a:t>know</a:t>
            </a: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b="1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 use and </a:t>
            </a:r>
            <a:r>
              <a:rPr lang="cs-CZ" sz="2000" b="1" dirty="0" err="1" smtClean="0">
                <a:latin typeface="Times New Roman" pitchFamily="18" charset="0"/>
                <a:cs typeface="Times New Roman" pitchFamily="18" charset="0"/>
              </a:rPr>
              <a:t>form</a:t>
            </a: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b="1" dirty="0" err="1" smtClean="0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cs-CZ" sz="2000" b="1" dirty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cxnSp>
        <p:nvCxnSpPr>
          <p:cNvPr id="7" name="Přímá spojnice se šipkou 6"/>
          <p:cNvCxnSpPr/>
          <p:nvPr/>
        </p:nvCxnSpPr>
        <p:spPr>
          <a:xfrm flipH="1">
            <a:off x="755576" y="1610249"/>
            <a:ext cx="1692189" cy="66662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se šipkou 7"/>
          <p:cNvCxnSpPr/>
          <p:nvPr/>
        </p:nvCxnSpPr>
        <p:spPr>
          <a:xfrm>
            <a:off x="2610367" y="1610249"/>
            <a:ext cx="1706250" cy="66662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ovéPole 9"/>
          <p:cNvSpPr txBox="1"/>
          <p:nvPr/>
        </p:nvSpPr>
        <p:spPr>
          <a:xfrm>
            <a:off x="197080" y="2427845"/>
            <a:ext cx="1998655" cy="40011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PAST SIMPLE</a:t>
            </a:r>
            <a:endParaRPr lang="cs-CZ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2610368" y="2427845"/>
            <a:ext cx="2683784" cy="40011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PRESENT PERFECT</a:t>
            </a:r>
            <a:endParaRPr lang="cs-CZ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647564" y="3369575"/>
            <a:ext cx="4104456" cy="132343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Revise :</a:t>
            </a:r>
          </a:p>
          <a:p>
            <a:pPr marL="285750" indent="-285750">
              <a:buFontTx/>
              <a:buChar char="-"/>
            </a:pP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Spelling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exceptions</a:t>
            </a:r>
            <a:endParaRPr lang="cs-CZ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Tx/>
              <a:buChar char="-"/>
            </a:pP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Irregular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verbs</a:t>
            </a:r>
            <a:endParaRPr lang="cs-CZ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Tx/>
              <a:buChar char="-"/>
            </a:pP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Signal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words</a:t>
            </a:r>
            <a:endParaRPr lang="cs-CZ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Kaplánci\AppData\Local\Microsoft\Windows\Temporary Internet Files\Low\Content.IE5\P1Q4NCSY\MC900433883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5721" y="3289017"/>
            <a:ext cx="1361443" cy="13614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http://tx.english-ch.com/teacher/jocelyn/pperfect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7177" y="833947"/>
            <a:ext cx="3193295" cy="5635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TextovéPole 14"/>
          <p:cNvSpPr txBox="1"/>
          <p:nvPr/>
        </p:nvSpPr>
        <p:spPr>
          <a:xfrm>
            <a:off x="804576" y="5229957"/>
            <a:ext cx="3755180" cy="40011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Still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not 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sure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? Study 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  <a:hlinkClick r:id="rId4"/>
              </a:rPr>
              <a:t>THIS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!</a:t>
            </a:r>
            <a:endParaRPr lang="cs-CZ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297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0" y="492443"/>
            <a:ext cx="9144000" cy="6365557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33.3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Irregular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verbs</a:t>
            </a:r>
            <a:endParaRPr lang="cs-CZ" sz="2500" b="1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500" b="1" dirty="0" smtClean="0">
                <a:latin typeface="Times New Roman" pitchFamily="18" charset="0"/>
                <a:cs typeface="Times New Roman" pitchFamily="18" charset="0"/>
              </a:rPr>
            </a:br>
            <a:endParaRPr lang="cs-CZ" sz="25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Podnadpis 2"/>
          <p:cNvSpPr txBox="1">
            <a:spLocks/>
          </p:cNvSpPr>
          <p:nvPr/>
        </p:nvSpPr>
        <p:spPr>
          <a:xfrm>
            <a:off x="4499992" y="3501008"/>
            <a:ext cx="4464496" cy="2137792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	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Anglický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323528" y="980728"/>
            <a:ext cx="8352928" cy="70788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Revise 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irregular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verbs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by 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deciding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what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past </a:t>
            </a:r>
            <a:r>
              <a:rPr lang="cs-CZ" sz="2000" b="1" dirty="0" err="1" smtClean="0">
                <a:latin typeface="Times New Roman" pitchFamily="18" charset="0"/>
                <a:cs typeface="Times New Roman" pitchFamily="18" charset="0"/>
              </a:rPr>
              <a:t>simple</a:t>
            </a: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b="1" dirty="0" err="1" smtClean="0">
                <a:latin typeface="Times New Roman" pitchFamily="18" charset="0"/>
                <a:cs typeface="Times New Roman" pitchFamily="18" charset="0"/>
              </a:rPr>
              <a:t>form</a:t>
            </a: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verb and 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what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past </a:t>
            </a:r>
            <a:r>
              <a:rPr lang="cs-CZ" sz="2000" b="1" dirty="0" err="1" smtClean="0">
                <a:latin typeface="Times New Roman" pitchFamily="18" charset="0"/>
                <a:cs typeface="Times New Roman" pitchFamily="18" charset="0"/>
              </a:rPr>
              <a:t>participle</a:t>
            </a: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b="1" dirty="0" err="1" smtClean="0">
                <a:latin typeface="Times New Roman" pitchFamily="18" charset="0"/>
                <a:cs typeface="Times New Roman" pitchFamily="18" charset="0"/>
              </a:rPr>
              <a:t>form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What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are 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other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forms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verbs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cs-CZ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179512" y="1844824"/>
            <a:ext cx="8640960" cy="646331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been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2.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saw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3.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told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4.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found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5.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come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6.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became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7.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knew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8.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put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9. had 10. done 11.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spoke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12.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forgot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13.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eaten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14.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went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15.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paid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16.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given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17.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swum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18.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got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19.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taken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20.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slept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6419206"/>
              </p:ext>
            </p:extLst>
          </p:nvPr>
        </p:nvGraphicFramePr>
        <p:xfrm>
          <a:off x="141302" y="2786824"/>
          <a:ext cx="4358690" cy="3566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4354"/>
                <a:gridCol w="1584176"/>
                <a:gridCol w="1440160"/>
              </a:tblGrid>
              <a:tr h="209917"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INFINITIVE</a:t>
                      </a:r>
                      <a:endParaRPr lang="cs-CZ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SIMPLE PAST</a:t>
                      </a:r>
                      <a:endParaRPr lang="cs-CZ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PAST PARTICIPLE</a:t>
                      </a:r>
                      <a:endParaRPr lang="cs-CZ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09917"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cs-CZ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09917"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cs-CZ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09917"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endParaRPr lang="cs-CZ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09917"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4.</a:t>
                      </a:r>
                      <a:endParaRPr lang="cs-CZ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09917"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5.</a:t>
                      </a:r>
                      <a:endParaRPr lang="cs-CZ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09917"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6.</a:t>
                      </a:r>
                      <a:endParaRPr lang="cs-CZ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09917"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7.</a:t>
                      </a:r>
                      <a:endParaRPr lang="cs-CZ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09917"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8.</a:t>
                      </a:r>
                      <a:endParaRPr lang="cs-CZ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09917"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9.</a:t>
                      </a:r>
                      <a:endParaRPr lang="cs-CZ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09917"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10.</a:t>
                      </a:r>
                      <a:endParaRPr lang="cs-CZ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ulk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3647006"/>
              </p:ext>
            </p:extLst>
          </p:nvPr>
        </p:nvGraphicFramePr>
        <p:xfrm>
          <a:off x="4591325" y="2786824"/>
          <a:ext cx="4392488" cy="3566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4354"/>
                <a:gridCol w="1584176"/>
                <a:gridCol w="1473958"/>
              </a:tblGrid>
              <a:tr h="209917"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INFINITIVE</a:t>
                      </a:r>
                      <a:endParaRPr lang="cs-CZ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SIMPLE PAST</a:t>
                      </a:r>
                      <a:endParaRPr lang="cs-CZ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PAST PARTICIPLE</a:t>
                      </a:r>
                      <a:endParaRPr lang="cs-CZ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09917"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11.</a:t>
                      </a:r>
                      <a:endParaRPr lang="cs-CZ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09917"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12.</a:t>
                      </a:r>
                      <a:endParaRPr lang="cs-CZ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09917"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13.</a:t>
                      </a:r>
                      <a:endParaRPr lang="cs-CZ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09917"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14.</a:t>
                      </a:r>
                      <a:endParaRPr lang="cs-CZ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09917"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15.</a:t>
                      </a:r>
                      <a:endParaRPr lang="cs-CZ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09917"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16.</a:t>
                      </a:r>
                      <a:endParaRPr lang="cs-CZ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09917"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17.</a:t>
                      </a:r>
                      <a:endParaRPr lang="cs-CZ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09917"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18.</a:t>
                      </a:r>
                      <a:endParaRPr lang="cs-CZ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09917"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19.</a:t>
                      </a:r>
                      <a:endParaRPr lang="cs-CZ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09917"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20.</a:t>
                      </a:r>
                      <a:endParaRPr lang="cs-CZ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30204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0" y="492443"/>
            <a:ext cx="9144000" cy="6365557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33.4 Past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simple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x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Present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perfect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– USE</a:t>
            </a:r>
          </a:p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cs-CZ" sz="2500" b="1" dirty="0" smtClean="0">
                <a:latin typeface="Times New Roman" pitchFamily="18" charset="0"/>
                <a:cs typeface="Times New Roman" pitchFamily="18" charset="0"/>
              </a:rPr>
            </a:br>
            <a:endParaRPr lang="cs-CZ" sz="25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Podnadpis 2"/>
          <p:cNvSpPr txBox="1">
            <a:spLocks/>
          </p:cNvSpPr>
          <p:nvPr/>
        </p:nvSpPr>
        <p:spPr>
          <a:xfrm>
            <a:off x="4499992" y="3501008"/>
            <a:ext cx="4464496" cy="2137792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	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Anglický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467544" y="1084094"/>
            <a:ext cx="2375202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Compare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following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467544" y="1772816"/>
            <a:ext cx="8136904" cy="424731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endParaRPr lang="cs-CZ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611560" y="1916832"/>
            <a:ext cx="3600400" cy="3970318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PAST SIMPLE</a:t>
            </a:r>
          </a:p>
          <a:p>
            <a:endParaRPr lang="cs-CZ" b="1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Tx/>
              <a:buChar char="-"/>
            </a:pP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Finished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actions</a:t>
            </a:r>
            <a:endParaRPr lang="cs-CZ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e.g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Shakespeare </a:t>
            </a:r>
            <a:r>
              <a:rPr lang="cs-CZ" i="1" dirty="0" err="1" smtClean="0">
                <a:latin typeface="Times New Roman" pitchFamily="18" charset="0"/>
                <a:cs typeface="Times New Roman" pitchFamily="18" charset="0"/>
              </a:rPr>
              <a:t>wrote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 many </a:t>
            </a:r>
            <a:r>
              <a:rPr lang="cs-CZ" i="1" dirty="0" err="1" smtClean="0">
                <a:latin typeface="Times New Roman" pitchFamily="18" charset="0"/>
                <a:cs typeface="Times New Roman" pitchFamily="18" charset="0"/>
              </a:rPr>
              <a:t>plays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285750" indent="-285750">
              <a:buFontTx/>
              <a:buChar char="-"/>
            </a:pP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Emphasis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on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action</a:t>
            </a:r>
            <a:endParaRPr lang="cs-CZ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e.g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cs-CZ" i="1" dirty="0" err="1" smtClean="0">
                <a:latin typeface="Times New Roman" pitchFamily="18" charset="0"/>
                <a:cs typeface="Times New Roman" pitchFamily="18" charset="0"/>
              </a:rPr>
              <a:t>wrote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cs-CZ" i="1" dirty="0" err="1" smtClean="0">
                <a:latin typeface="Times New Roman" pitchFamily="18" charset="0"/>
                <a:cs typeface="Times New Roman" pitchFamily="18" charset="0"/>
              </a:rPr>
              <a:t>letter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285750" indent="-285750">
              <a:buFontTx/>
              <a:buChar char="-"/>
            </a:pP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Finished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time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word</a:t>
            </a:r>
            <a:endParaRPr lang="cs-CZ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e.g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last </a:t>
            </a:r>
            <a:r>
              <a:rPr lang="cs-CZ" i="1" dirty="0" err="1" smtClean="0">
                <a:latin typeface="Times New Roman" pitchFamily="18" charset="0"/>
                <a:cs typeface="Times New Roman" pitchFamily="18" charset="0"/>
              </a:rPr>
              <a:t>week</a:t>
            </a:r>
            <a:endParaRPr lang="cs-CZ" i="1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Tx/>
              <a:buChar char="-"/>
            </a:pP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Specific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time</a:t>
            </a:r>
            <a:endParaRPr lang="cs-CZ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e.g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cs-CZ" i="1" dirty="0" err="1" smtClean="0">
                <a:latin typeface="Times New Roman" pitchFamily="18" charset="0"/>
                <a:cs typeface="Times New Roman" pitchFamily="18" charset="0"/>
              </a:rPr>
              <a:t>We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i="1" dirty="0" err="1" smtClean="0">
                <a:latin typeface="Times New Roman" pitchFamily="18" charset="0"/>
                <a:cs typeface="Times New Roman" pitchFamily="18" charset="0"/>
              </a:rPr>
              <a:t>travelled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i="1" dirty="0" err="1" smtClean="0">
                <a:latin typeface="Times New Roman" pitchFamily="18" charset="0"/>
                <a:cs typeface="Times New Roman" pitchFamily="18" charset="0"/>
              </a:rPr>
              <a:t>through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i="1" dirty="0" err="1" smtClean="0">
                <a:latin typeface="Times New Roman" pitchFamily="18" charset="0"/>
                <a:cs typeface="Times New Roman" pitchFamily="18" charset="0"/>
              </a:rPr>
              <a:t>Europe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 last </a:t>
            </a:r>
            <a:r>
              <a:rPr lang="cs-CZ" i="1" dirty="0" err="1" smtClean="0">
                <a:latin typeface="Times New Roman" pitchFamily="18" charset="0"/>
                <a:cs typeface="Times New Roman" pitchFamily="18" charset="0"/>
              </a:rPr>
              <a:t>year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cs-CZ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i="1" dirty="0">
              <a:latin typeface="Times New Roman" pitchFamily="18" charset="0"/>
              <a:cs typeface="Times New Roman" pitchFamily="18" charset="0"/>
            </a:endParaRPr>
          </a:p>
          <a:p>
            <a:endParaRPr lang="cs-CZ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4499992" y="1916832"/>
            <a:ext cx="3888432" cy="3970318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PRESENT PERFECT</a:t>
            </a:r>
          </a:p>
          <a:p>
            <a:endParaRPr lang="cs-CZ" b="1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Tx/>
              <a:buChar char="-"/>
            </a:pP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Unfinished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actions</a:t>
            </a:r>
            <a:endParaRPr lang="cs-CZ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e.g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cs-CZ" i="1" dirty="0" err="1" smtClean="0">
                <a:latin typeface="Times New Roman" pitchFamily="18" charset="0"/>
                <a:cs typeface="Times New Roman" pitchFamily="18" charset="0"/>
              </a:rPr>
              <a:t>have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i="1" dirty="0" err="1" smtClean="0">
                <a:latin typeface="Times New Roman" pitchFamily="18" charset="0"/>
                <a:cs typeface="Times New Roman" pitchFamily="18" charset="0"/>
              </a:rPr>
              <a:t>written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i="1" dirty="0" err="1" smtClean="0">
                <a:latin typeface="Times New Roman" pitchFamily="18" charset="0"/>
                <a:cs typeface="Times New Roman" pitchFamily="18" charset="0"/>
              </a:rPr>
              <a:t>two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i="1" dirty="0" err="1" smtClean="0">
                <a:latin typeface="Times New Roman" pitchFamily="18" charset="0"/>
                <a:cs typeface="Times New Roman" pitchFamily="18" charset="0"/>
              </a:rPr>
              <a:t>poems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285750" indent="-285750">
              <a:buFontTx/>
              <a:buChar char="-"/>
            </a:pP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Emphasis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on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result</a:t>
            </a:r>
            <a:endParaRPr lang="cs-CZ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e.g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cs-CZ" i="1" dirty="0" err="1" smtClean="0">
                <a:latin typeface="Times New Roman" pitchFamily="18" charset="0"/>
                <a:cs typeface="Times New Roman" pitchFamily="18" charset="0"/>
              </a:rPr>
              <a:t>have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i="1" dirty="0" err="1" smtClean="0">
                <a:latin typeface="Times New Roman" pitchFamily="18" charset="0"/>
                <a:cs typeface="Times New Roman" pitchFamily="18" charset="0"/>
              </a:rPr>
              <a:t>written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cs-CZ" i="1" dirty="0" err="1" smtClean="0">
                <a:latin typeface="Times New Roman" pitchFamily="18" charset="0"/>
                <a:cs typeface="Times New Roman" pitchFamily="18" charset="0"/>
              </a:rPr>
              <a:t>letter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285750" indent="-285750">
              <a:buFontTx/>
              <a:buChar char="-"/>
            </a:pP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Unfinished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time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word</a:t>
            </a:r>
            <a:endParaRPr lang="cs-CZ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e.g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cs-CZ" i="1" dirty="0" err="1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cs-CZ" i="1" dirty="0" err="1" smtClean="0">
                <a:latin typeface="Times New Roman" pitchFamily="18" charset="0"/>
                <a:cs typeface="Times New Roman" pitchFamily="18" charset="0"/>
              </a:rPr>
              <a:t>his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i="1" dirty="0" err="1" smtClean="0">
                <a:latin typeface="Times New Roman" pitchFamily="18" charset="0"/>
                <a:cs typeface="Times New Roman" pitchFamily="18" charset="0"/>
              </a:rPr>
              <a:t>week</a:t>
            </a:r>
            <a:endParaRPr lang="cs-CZ" i="1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Tx/>
              <a:buChar char="-"/>
            </a:pP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Time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not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specified</a:t>
            </a:r>
            <a:endParaRPr lang="cs-CZ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e.g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cs-CZ" i="1" dirty="0" err="1" smtClean="0">
                <a:latin typeface="Times New Roman" pitchFamily="18" charset="0"/>
                <a:cs typeface="Times New Roman" pitchFamily="18" charset="0"/>
              </a:rPr>
              <a:t>They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i="1" dirty="0" err="1" smtClean="0">
                <a:latin typeface="Times New Roman" pitchFamily="18" charset="0"/>
                <a:cs typeface="Times New Roman" pitchFamily="18" charset="0"/>
              </a:rPr>
              <a:t>have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i="1" dirty="0" err="1" smtClean="0">
                <a:latin typeface="Times New Roman" pitchFamily="18" charset="0"/>
                <a:cs typeface="Times New Roman" pitchFamily="18" charset="0"/>
              </a:rPr>
              <a:t>travelled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i="1" dirty="0" err="1" smtClean="0">
                <a:latin typeface="Times New Roman" pitchFamily="18" charset="0"/>
                <a:cs typeface="Times New Roman" pitchFamily="18" charset="0"/>
              </a:rPr>
              <a:t>through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i="1" dirty="0" err="1" smtClean="0">
                <a:latin typeface="Times New Roman" pitchFamily="18" charset="0"/>
                <a:cs typeface="Times New Roman" pitchFamily="18" charset="0"/>
              </a:rPr>
              <a:t>Europe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 a lot.</a:t>
            </a:r>
            <a:endParaRPr lang="cs-CZ" i="1" dirty="0">
              <a:latin typeface="Times New Roman" pitchFamily="18" charset="0"/>
              <a:cs typeface="Times New Roman" pitchFamily="18" charset="0"/>
            </a:endParaRPr>
          </a:p>
          <a:p>
            <a:endParaRPr lang="cs-CZ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i="1" dirty="0">
              <a:latin typeface="Times New Roman" pitchFamily="18" charset="0"/>
              <a:cs typeface="Times New Roman" pitchFamily="18" charset="0"/>
            </a:endParaRPr>
          </a:p>
          <a:p>
            <a:endParaRPr lang="cs-CZ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5508104" y="6205954"/>
            <a:ext cx="3096344" cy="369332"/>
          </a:xfrm>
          <a:prstGeom prst="rect">
            <a:avLst/>
          </a:prstGeom>
          <a:solidFill>
            <a:srgbClr val="FF66FF"/>
          </a:solidFill>
        </p:spPr>
        <p:txBody>
          <a:bodyPr wrap="square" rtlCol="0">
            <a:spAutoFit/>
          </a:bodyPr>
          <a:lstStyle/>
          <a:p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Print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and play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  <a:hlinkClick r:id="rId2"/>
              </a:rPr>
              <a:t>THIS GAME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 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4768" y="5115676"/>
            <a:ext cx="1432998" cy="1465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77072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0" y="492443"/>
            <a:ext cx="9144000" cy="6365557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sz="2500" b="1" dirty="0" smtClean="0">
                <a:latin typeface="Times New Roman" pitchFamily="18" charset="0"/>
                <a:cs typeface="Times New Roman" pitchFamily="18" charset="0"/>
              </a:rPr>
              <a:t>33.5 Exercises</a:t>
            </a:r>
            <a:br>
              <a:rPr lang="en-GB" sz="2500" b="1" dirty="0" smtClean="0">
                <a:latin typeface="Times New Roman" pitchFamily="18" charset="0"/>
                <a:cs typeface="Times New Roman" pitchFamily="18" charset="0"/>
              </a:rPr>
            </a:br>
            <a:endParaRPr lang="en-GB" sz="25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Podnadpis 2"/>
          <p:cNvSpPr txBox="1">
            <a:spLocks/>
          </p:cNvSpPr>
          <p:nvPr/>
        </p:nvSpPr>
        <p:spPr>
          <a:xfrm>
            <a:off x="4499992" y="3501008"/>
            <a:ext cx="4464496" cy="2137792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sz="1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12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</a:t>
            </a:r>
            <a:r>
              <a:rPr lang="en-GB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GB" sz="12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učebnice</a:t>
            </a:r>
            <a:r>
              <a:rPr lang="en-GB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- II. </a:t>
            </a:r>
            <a:r>
              <a:rPr lang="en-GB" sz="12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stupeň</a:t>
            </a:r>
            <a:r>
              <a:rPr lang="en-GB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</a:t>
            </a:r>
            <a:r>
              <a:rPr lang="en-GB" sz="10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</a:t>
            </a:r>
            <a:r>
              <a:rPr lang="en-GB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10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škola</a:t>
            </a:r>
            <a:r>
              <a:rPr lang="en-GB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10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Děčín</a:t>
            </a:r>
            <a:r>
              <a:rPr lang="en-GB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VI, Na </a:t>
            </a:r>
            <a:r>
              <a:rPr lang="en-GB" sz="10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Stráni</a:t>
            </a:r>
            <a:r>
              <a:rPr lang="en-GB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879/2  – </a:t>
            </a:r>
            <a:r>
              <a:rPr lang="en-GB" sz="10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příspěvková</a:t>
            </a:r>
            <a:r>
              <a:rPr lang="en-GB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10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organizace</a:t>
            </a:r>
            <a:r>
              <a:rPr lang="en-GB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	        </a:t>
            </a:r>
            <a:r>
              <a:rPr lang="en-GB" sz="16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Anglický</a:t>
            </a:r>
            <a:r>
              <a:rPr lang="en-GB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16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jazyk</a:t>
            </a:r>
            <a:endParaRPr lang="en-GB" sz="16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GB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2247594" y="671098"/>
            <a:ext cx="3888432" cy="369332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What is the correct form of the verb?</a:t>
            </a:r>
            <a:endParaRPr lang="en-GB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179512" y="1268760"/>
            <a:ext cx="4392488" cy="526297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1600" dirty="0" smtClean="0">
                <a:latin typeface="Times New Roman" pitchFamily="18" charset="0"/>
                <a:cs typeface="Times New Roman" pitchFamily="18" charset="0"/>
              </a:rPr>
              <a:t>1. He ..... there when he was a child. (live)</a:t>
            </a:r>
          </a:p>
          <a:p>
            <a:r>
              <a:rPr lang="en-GB" sz="1600" dirty="0" smtClean="0">
                <a:latin typeface="Times New Roman" pitchFamily="18" charset="0"/>
                <a:cs typeface="Times New Roman" pitchFamily="18" charset="0"/>
              </a:rPr>
              <a:t>2. I ........ her since last year. (not see)</a:t>
            </a:r>
            <a:br>
              <a:rPr lang="en-GB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GB" sz="1600" dirty="0" smtClean="0">
                <a:latin typeface="Times New Roman" pitchFamily="18" charset="0"/>
                <a:cs typeface="Times New Roman" pitchFamily="18" charset="0"/>
              </a:rPr>
              <a:t>3. They ......... a few minutes ago. (leave)</a:t>
            </a:r>
          </a:p>
          <a:p>
            <a:r>
              <a:rPr lang="en-GB" sz="1600" dirty="0" smtClean="0">
                <a:latin typeface="Times New Roman" pitchFamily="18" charset="0"/>
                <a:cs typeface="Times New Roman" pitchFamily="18" charset="0"/>
              </a:rPr>
              <a:t>4. She .......... unemployed since she left school. (not be)</a:t>
            </a:r>
          </a:p>
          <a:p>
            <a:r>
              <a:rPr lang="en-GB" sz="1600" dirty="0" smtClean="0">
                <a:latin typeface="Times New Roman" pitchFamily="18" charset="0"/>
                <a:cs typeface="Times New Roman" pitchFamily="18" charset="0"/>
              </a:rPr>
              <a:t>5. The film .......... Yet. (not start)</a:t>
            </a:r>
          </a:p>
          <a:p>
            <a:r>
              <a:rPr lang="en-GB" sz="1600" dirty="0" smtClean="0">
                <a:latin typeface="Times New Roman" pitchFamily="18" charset="0"/>
                <a:cs typeface="Times New Roman" pitchFamily="18" charset="0"/>
              </a:rPr>
              <a:t>6. She ........ ill since Thursday. (be)</a:t>
            </a:r>
          </a:p>
          <a:p>
            <a:r>
              <a:rPr lang="en-GB" sz="1600" dirty="0" smtClean="0">
                <a:latin typeface="Times New Roman" pitchFamily="18" charset="0"/>
                <a:cs typeface="Times New Roman" pitchFamily="18" charset="0"/>
              </a:rPr>
              <a:t>7. I ........ the project last night. (finish)</a:t>
            </a:r>
          </a:p>
          <a:p>
            <a:r>
              <a:rPr lang="en-GB" sz="1600" dirty="0" smtClean="0">
                <a:latin typeface="Times New Roman" pitchFamily="18" charset="0"/>
                <a:cs typeface="Times New Roman" pitchFamily="18" charset="0"/>
              </a:rPr>
              <a:t>8. Look- someone ....... their handbag in the room. (leave)</a:t>
            </a:r>
          </a:p>
          <a:p>
            <a:r>
              <a:rPr lang="en-GB" sz="1600" dirty="0" smtClean="0">
                <a:latin typeface="Times New Roman" pitchFamily="18" charset="0"/>
                <a:cs typeface="Times New Roman" pitchFamily="18" charset="0"/>
              </a:rPr>
              <a:t>9. I can't get into my house because I ........ my keys. (lose)</a:t>
            </a:r>
          </a:p>
          <a:p>
            <a:r>
              <a:rPr lang="en-GB" sz="1600" dirty="0" smtClean="0">
                <a:latin typeface="Times New Roman" pitchFamily="18" charset="0"/>
                <a:cs typeface="Times New Roman" pitchFamily="18" charset="0"/>
              </a:rPr>
              <a:t>10. Nobody ....... the phone when it rang. (answer)</a:t>
            </a:r>
          </a:p>
          <a:p>
            <a:r>
              <a:rPr lang="en-GB" sz="1600" dirty="0" smtClean="0">
                <a:latin typeface="Times New Roman" pitchFamily="18" charset="0"/>
                <a:cs typeface="Times New Roman" pitchFamily="18" charset="0"/>
              </a:rPr>
              <a:t>11. I ......... up smoking last year. (give up)</a:t>
            </a:r>
          </a:p>
          <a:p>
            <a:r>
              <a:rPr lang="en-GB" sz="1600" dirty="0" smtClean="0">
                <a:latin typeface="Times New Roman" pitchFamily="18" charset="0"/>
                <a:cs typeface="Times New Roman" pitchFamily="18" charset="0"/>
              </a:rPr>
              <a:t>12. You can't see her because she ......... home. (go)</a:t>
            </a:r>
          </a:p>
          <a:p>
            <a:r>
              <a:rPr lang="en-GB" sz="1600" dirty="0" smtClean="0">
                <a:latin typeface="Times New Roman" pitchFamily="18" charset="0"/>
                <a:cs typeface="Times New Roman" pitchFamily="18" charset="0"/>
              </a:rPr>
              <a:t>13. It's the first time I ........ caviar. (eat)</a:t>
            </a:r>
          </a:p>
          <a:p>
            <a:r>
              <a:rPr lang="en-GB" sz="1600" dirty="0" smtClean="0">
                <a:latin typeface="Times New Roman" pitchFamily="18" charset="0"/>
                <a:cs typeface="Times New Roman" pitchFamily="18" charset="0"/>
              </a:rPr>
              <a:t>14. The first time we ......... was just the other day. (speak)</a:t>
            </a:r>
          </a:p>
          <a:p>
            <a:r>
              <a:rPr lang="en-GB" sz="1600" dirty="0" smtClean="0">
                <a:latin typeface="Times New Roman" pitchFamily="18" charset="0"/>
                <a:cs typeface="Times New Roman" pitchFamily="18" charset="0"/>
              </a:rPr>
              <a:t>15. He's in hospital because he ............. leg. (break)</a:t>
            </a:r>
          </a:p>
          <a:p>
            <a:r>
              <a:rPr lang="en-GB" sz="1600" dirty="0" smtClean="0">
                <a:latin typeface="Times New Roman" pitchFamily="18" charset="0"/>
                <a:cs typeface="Times New Roman" pitchFamily="18" charset="0"/>
              </a:rPr>
              <a:t>16. I've known her since we ......... at school together. (be)</a:t>
            </a:r>
            <a:endParaRPr lang="en-GB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4716016" y="1268760"/>
            <a:ext cx="4032448" cy="526297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1600" dirty="0" smtClean="0">
                <a:latin typeface="Times New Roman" pitchFamily="18" charset="0"/>
                <a:cs typeface="Times New Roman" pitchFamily="18" charset="0"/>
              </a:rPr>
              <a:t>17. It's been ages since we ........ from Dave. (hear)</a:t>
            </a:r>
          </a:p>
          <a:p>
            <a:r>
              <a:rPr lang="en-GB" sz="1600" dirty="0" smtClean="0">
                <a:latin typeface="Times New Roman" pitchFamily="18" charset="0"/>
                <a:cs typeface="Times New Roman" pitchFamily="18" charset="0"/>
              </a:rPr>
              <a:t>18. I just ........ the time to go to the cinema recently. (have)</a:t>
            </a:r>
          </a:p>
          <a:p>
            <a:r>
              <a:rPr lang="en-GB" sz="1600" dirty="0" smtClean="0">
                <a:latin typeface="Times New Roman" pitchFamily="18" charset="0"/>
                <a:cs typeface="Times New Roman" pitchFamily="18" charset="0"/>
              </a:rPr>
              <a:t>19. I ........ just Meg and Brian at the party. (see)</a:t>
            </a:r>
          </a:p>
          <a:p>
            <a:r>
              <a:rPr lang="en-GB" sz="1600" dirty="0" smtClean="0">
                <a:latin typeface="Times New Roman" pitchFamily="18" charset="0"/>
                <a:cs typeface="Times New Roman" pitchFamily="18" charset="0"/>
              </a:rPr>
              <a:t>20. I ........ busy for the past fortnight. (be)</a:t>
            </a:r>
          </a:p>
          <a:p>
            <a:r>
              <a:rPr lang="en-GB" sz="1600" dirty="0" smtClean="0">
                <a:latin typeface="Times New Roman" pitchFamily="18" charset="0"/>
                <a:cs typeface="Times New Roman" pitchFamily="18" charset="0"/>
              </a:rPr>
              <a:t>21. She ......... away for the last two weeks. (be)</a:t>
            </a:r>
          </a:p>
          <a:p>
            <a:r>
              <a:rPr lang="en-GB" sz="1600" dirty="0" smtClean="0">
                <a:latin typeface="Times New Roman" pitchFamily="18" charset="0"/>
                <a:cs typeface="Times New Roman" pitchFamily="18" charset="0"/>
              </a:rPr>
              <a:t>22. ......... to the concert on Friday? (go)</a:t>
            </a:r>
          </a:p>
          <a:p>
            <a:r>
              <a:rPr lang="en-GB" sz="1600" dirty="0" smtClean="0">
                <a:latin typeface="Times New Roman" pitchFamily="18" charset="0"/>
                <a:cs typeface="Times New Roman" pitchFamily="18" charset="0"/>
              </a:rPr>
              <a:t>23. This is the first time I ........ here. (be)</a:t>
            </a:r>
          </a:p>
          <a:p>
            <a:r>
              <a:rPr lang="en-GB" sz="1600" dirty="0" smtClean="0">
                <a:latin typeface="Times New Roman" pitchFamily="18" charset="0"/>
                <a:cs typeface="Times New Roman" pitchFamily="18" charset="0"/>
              </a:rPr>
              <a:t>24. I ....... them since my schooldays. (know)</a:t>
            </a:r>
          </a:p>
          <a:p>
            <a:r>
              <a:rPr lang="en-GB" sz="1600" dirty="0" smtClean="0">
                <a:latin typeface="Times New Roman" pitchFamily="18" charset="0"/>
                <a:cs typeface="Times New Roman" pitchFamily="18" charset="0"/>
              </a:rPr>
              <a:t>25. He ......... yet. (not arrive)</a:t>
            </a:r>
          </a:p>
          <a:p>
            <a:r>
              <a:rPr lang="en-GB" sz="1600" dirty="0" smtClean="0">
                <a:latin typeface="Times New Roman" pitchFamily="18" charset="0"/>
                <a:cs typeface="Times New Roman" pitchFamily="18" charset="0"/>
              </a:rPr>
              <a:t>26. They ........... the contract yet. (not sign)</a:t>
            </a:r>
          </a:p>
          <a:p>
            <a:r>
              <a:rPr lang="en-GB" sz="1600" dirty="0" smtClean="0">
                <a:latin typeface="Times New Roman" pitchFamily="18" charset="0"/>
                <a:cs typeface="Times New Roman" pitchFamily="18" charset="0"/>
              </a:rPr>
              <a:t>27. He ...... during the war. (die)</a:t>
            </a:r>
          </a:p>
          <a:p>
            <a:r>
              <a:rPr lang="en-GB" sz="1600" dirty="0" smtClean="0">
                <a:latin typeface="Times New Roman" pitchFamily="18" charset="0"/>
                <a:cs typeface="Times New Roman" pitchFamily="18" charset="0"/>
              </a:rPr>
              <a:t>28. John's nervous because he .......... such a difficult test before. (never take)</a:t>
            </a:r>
            <a:br>
              <a:rPr lang="en-GB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GB" sz="1600" dirty="0" smtClean="0">
                <a:latin typeface="Times New Roman" pitchFamily="18" charset="0"/>
                <a:cs typeface="Times New Roman" pitchFamily="18" charset="0"/>
              </a:rPr>
              <a:t>29. I .......... a holiday for ages. (not have)</a:t>
            </a:r>
          </a:p>
          <a:p>
            <a:r>
              <a:rPr lang="en-GB" sz="1600" dirty="0" smtClean="0">
                <a:latin typeface="Times New Roman" pitchFamily="18" charset="0"/>
                <a:cs typeface="Times New Roman" pitchFamily="18" charset="0"/>
              </a:rPr>
              <a:t>30. We ....... out on Saturday night. (not go)</a:t>
            </a:r>
          </a:p>
          <a:p>
            <a:r>
              <a:rPr lang="en-GB" sz="1600" dirty="0" smtClean="0">
                <a:latin typeface="Times New Roman" pitchFamily="18" charset="0"/>
                <a:cs typeface="Times New Roman" pitchFamily="18" charset="0"/>
              </a:rPr>
              <a:t>31. I ....... it last week. (buy)</a:t>
            </a:r>
          </a:p>
          <a:p>
            <a:r>
              <a:rPr lang="en-GB" sz="1600" dirty="0" smtClean="0">
                <a:latin typeface="Times New Roman" pitchFamily="18" charset="0"/>
                <a:cs typeface="Times New Roman" pitchFamily="18" charset="0"/>
              </a:rPr>
              <a:t>32. I .......... to water-ski in 1993. (learn)</a:t>
            </a:r>
            <a:endParaRPr lang="en-GB" sz="1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3274" y="378123"/>
            <a:ext cx="1015660" cy="9552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753818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0" y="492443"/>
            <a:ext cx="9144000" cy="6365557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33.6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Something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more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difficult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cs-CZ" sz="2500" b="1" dirty="0" smtClean="0">
                <a:latin typeface="Times New Roman" pitchFamily="18" charset="0"/>
                <a:cs typeface="Times New Roman" pitchFamily="18" charset="0"/>
              </a:rPr>
            </a:br>
            <a:endParaRPr lang="cs-CZ" sz="25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Podnadpis 2"/>
          <p:cNvSpPr txBox="1">
            <a:spLocks/>
          </p:cNvSpPr>
          <p:nvPr/>
        </p:nvSpPr>
        <p:spPr>
          <a:xfrm>
            <a:off x="4499992" y="3501008"/>
            <a:ext cx="4464496" cy="2137792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	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Anglický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323528" y="1048192"/>
            <a:ext cx="3168352" cy="646331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Describe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pictures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Can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you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explain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jokes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English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 descr="http://1.bp.blogspot.com/_m2V3ydflgL8/TTqqARPDJJI/AAAAAAAAABo/064Cb6POU6U/s400/present%2Bperfect%2Bconti.pn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41173"/>
            <a:ext cx="3312368" cy="27327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1216" y="692696"/>
            <a:ext cx="4353272" cy="31617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1474" y="3933056"/>
            <a:ext cx="2664296" cy="278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8" name="Picture 6" descr="http://members.chello.at/dan.funk/images/joke9ppp2.jp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691" y="4797152"/>
            <a:ext cx="4947168" cy="17327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ovéPole 5"/>
          <p:cNvSpPr txBox="1"/>
          <p:nvPr/>
        </p:nvSpPr>
        <p:spPr>
          <a:xfrm>
            <a:off x="3751581" y="4017838"/>
            <a:ext cx="216024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What´s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MOTH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6450" y="3553082"/>
            <a:ext cx="803542" cy="7530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0" name="Picture 8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76858" y="4583003"/>
            <a:ext cx="1094597" cy="7108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ovéPole 6"/>
          <p:cNvSpPr txBox="1"/>
          <p:nvPr/>
        </p:nvSpPr>
        <p:spPr>
          <a:xfrm>
            <a:off x="5274539" y="3300953"/>
            <a:ext cx="2707509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2000" b="1" dirty="0" err="1" smtClean="0"/>
              <a:t>Have</a:t>
            </a:r>
            <a:r>
              <a:rPr lang="cs-CZ" sz="2000" b="1" dirty="0" smtClean="0"/>
              <a:t> </a:t>
            </a:r>
            <a:r>
              <a:rPr lang="cs-CZ" sz="2000" b="1" dirty="0" err="1" smtClean="0"/>
              <a:t>you</a:t>
            </a:r>
            <a:r>
              <a:rPr lang="cs-CZ" sz="2000" b="1" dirty="0" smtClean="0"/>
              <a:t> </a:t>
            </a:r>
            <a:r>
              <a:rPr lang="cs-CZ" sz="2000" b="1" dirty="0" err="1" smtClean="0"/>
              <a:t>seen</a:t>
            </a:r>
            <a:r>
              <a:rPr lang="cs-CZ" sz="2000" b="1" dirty="0" smtClean="0"/>
              <a:t> </a:t>
            </a:r>
            <a:r>
              <a:rPr lang="cs-CZ" sz="2000" b="1" dirty="0" err="1" smtClean="0"/>
              <a:t>the</a:t>
            </a:r>
            <a:r>
              <a:rPr lang="cs-CZ" sz="2000" b="1" dirty="0" smtClean="0"/>
              <a:t> </a:t>
            </a:r>
            <a:r>
              <a:rPr lang="cs-CZ" sz="2000" b="1" dirty="0" err="1" smtClean="0"/>
              <a:t>cat</a:t>
            </a:r>
            <a:r>
              <a:rPr lang="cs-CZ" sz="2000" b="1" dirty="0" smtClean="0"/>
              <a:t>?</a:t>
            </a:r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2167488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0" y="492443"/>
            <a:ext cx="9144000" cy="6365557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33.7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Nothing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compares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to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you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Sinead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O´Connor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cs-CZ" sz="25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Podnadpis 2"/>
          <p:cNvSpPr txBox="1">
            <a:spLocks/>
          </p:cNvSpPr>
          <p:nvPr/>
        </p:nvSpPr>
        <p:spPr>
          <a:xfrm>
            <a:off x="4499992" y="3501008"/>
            <a:ext cx="4464496" cy="2137792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	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Anglický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20937" y="1510385"/>
            <a:ext cx="4680520" cy="5078313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It's been seven hours and fifteen days</a:t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>Since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yo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took your love away</a:t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>I go out every night and sleep all day</a:t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>Since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yo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took your love away</a:t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>Since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you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been gone I can do whatever I want</a:t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>I can see whomever I choose</a:t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>I can eat my dinner in a fancy restaurant</a:t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>But nothing</a:t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>I said nothing can take away these blues</a:t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>`Cause nothing compares</a:t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>Nothing compares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you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>It's been so lonely without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yo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here</a:t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>Like a bird without a song</a:t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>Nothing can stop these lonely tears from falling</a:t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>Tell me baby where did I go wrong</a:t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>I could put my arms around every boy I see</a:t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>But they'd only remind me of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you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4704314" y="1512643"/>
            <a:ext cx="4439685" cy="5078313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I went to the doctor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n'guess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what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he told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me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Guess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what he told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me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said girl u better try to have fun</a:t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>No matter what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yo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do</a:t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>But he's a fool</a:t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>`Cause nothing compares</a:t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>Nothing compares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you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>All the flowers that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yo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planted, mama</a:t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>In the back yard</a:t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>All died when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yo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went away</a:t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>I know that living with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yo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baby was sometimes hard</a:t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>But I'm willing to give it another try</a:t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>Nothing compares</a:t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>Nothing compares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you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20937" y="884110"/>
            <a:ext cx="6279255" cy="64633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Find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examples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past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simple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present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perfect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this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song.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Can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you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name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find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name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any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other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tenses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5004048" y="6021288"/>
            <a:ext cx="3672408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Listen to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song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  <a:hlinkClick r:id="rId2"/>
              </a:rPr>
              <a:t>HERE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http://1.bp.blogspot.com/-LWDcX496dbM/Tl-aEbee0CI/AAAAAAAAA04/5PqHzM4a_7k/s1600/sinead+o%2527connor+beauty+standard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2363608"/>
            <a:ext cx="1124564" cy="13474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04084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0" y="492443"/>
            <a:ext cx="9144000" cy="6365557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33.8 Test </a:t>
            </a:r>
            <a:br>
              <a:rPr lang="cs-CZ" sz="2500" b="1" dirty="0" smtClean="0">
                <a:latin typeface="Times New Roman" pitchFamily="18" charset="0"/>
                <a:cs typeface="Times New Roman" pitchFamily="18" charset="0"/>
              </a:rPr>
            </a:br>
            <a:endParaRPr lang="cs-CZ" sz="25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Podnadpis 2"/>
          <p:cNvSpPr txBox="1">
            <a:spLocks/>
          </p:cNvSpPr>
          <p:nvPr/>
        </p:nvSpPr>
        <p:spPr>
          <a:xfrm>
            <a:off x="4499992" y="3501008"/>
            <a:ext cx="4464496" cy="2137792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	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Anglický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0" y="492443"/>
            <a:ext cx="9144000" cy="6365557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cs-CZ" sz="2500" b="1" dirty="0" smtClean="0">
                <a:latin typeface="Times New Roman" pitchFamily="18" charset="0"/>
                <a:cs typeface="Times New Roman" pitchFamily="18" charset="0"/>
              </a:rPr>
            </a:br>
            <a:endParaRPr lang="cs-CZ" sz="25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Podnadpis 2"/>
          <p:cNvSpPr txBox="1">
            <a:spLocks/>
          </p:cNvSpPr>
          <p:nvPr/>
        </p:nvSpPr>
        <p:spPr>
          <a:xfrm>
            <a:off x="4499992" y="3501008"/>
            <a:ext cx="4464496" cy="2137792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	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Anglický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467544" y="1196752"/>
            <a:ext cx="4176464" cy="1754326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6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6">
                  <a:lumMod val="20000"/>
                  <a:lumOff val="8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12700"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cs-CZ" b="1" dirty="0" err="1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Odd</a:t>
            </a:r>
            <a:r>
              <a:rPr lang="cs-CZ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one</a:t>
            </a:r>
            <a:r>
              <a:rPr lang="cs-CZ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out</a:t>
            </a:r>
            <a:endParaRPr lang="cs-CZ" b="1" dirty="0" smtClean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lphaLcParenR"/>
            </a:pPr>
            <a:r>
              <a:rPr lang="cs-CZ" b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w</a:t>
            </a:r>
            <a:r>
              <a:rPr lang="cs-CZ" b="1" dirty="0" err="1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ritten</a:t>
            </a:r>
            <a:r>
              <a:rPr lang="cs-CZ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done, </a:t>
            </a:r>
            <a:r>
              <a:rPr lang="cs-CZ" b="1" dirty="0" err="1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been</a:t>
            </a:r>
            <a:endParaRPr lang="cs-CZ" b="1" dirty="0" smtClean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lphaLcParenR"/>
            </a:pPr>
            <a:r>
              <a:rPr lang="cs-CZ" b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cs-CZ" b="1" dirty="0" err="1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ome</a:t>
            </a:r>
            <a:r>
              <a:rPr lang="cs-CZ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b="1" dirty="0" err="1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put</a:t>
            </a:r>
            <a:r>
              <a:rPr lang="cs-CZ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b="1" dirty="0" err="1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cut</a:t>
            </a:r>
            <a:endParaRPr lang="cs-CZ" b="1" dirty="0" smtClean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lphaLcParenR"/>
            </a:pPr>
            <a:r>
              <a:rPr lang="cs-CZ" b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cs-CZ" b="1" dirty="0" err="1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aw</a:t>
            </a:r>
            <a:r>
              <a:rPr lang="cs-CZ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b="1" dirty="0" err="1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did</a:t>
            </a:r>
            <a:r>
              <a:rPr lang="cs-CZ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b="1" dirty="0" err="1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was</a:t>
            </a:r>
            <a:endParaRPr lang="cs-CZ" b="1" dirty="0" smtClean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lphaLcParenR"/>
            </a:pPr>
            <a:r>
              <a:rPr lang="cs-CZ" b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cs-CZ" b="1" dirty="0" err="1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rought</a:t>
            </a:r>
            <a:r>
              <a:rPr lang="cs-CZ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b="1" dirty="0" err="1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drunk</a:t>
            </a:r>
            <a:r>
              <a:rPr lang="cs-CZ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b="1" dirty="0" err="1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driven</a:t>
            </a:r>
            <a:endParaRPr lang="cs-CZ" b="1" dirty="0" smtClean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lphaLcParenR"/>
            </a:pPr>
            <a:endParaRPr lang="cs-CZ" b="1" dirty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467544" y="3675221"/>
            <a:ext cx="4176464" cy="1754326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6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6">
                  <a:lumMod val="20000"/>
                  <a:lumOff val="8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7B7913"/>
                </a:solidFill>
                <a:latin typeface="Times New Roman" pitchFamily="18" charset="0"/>
                <a:cs typeface="Times New Roman" pitchFamily="18" charset="0"/>
              </a:rPr>
              <a:t>2. I </a:t>
            </a:r>
            <a:r>
              <a:rPr lang="cs-CZ" b="1" dirty="0" err="1" smtClean="0">
                <a:solidFill>
                  <a:srgbClr val="7B7913"/>
                </a:solidFill>
                <a:latin typeface="Times New Roman" pitchFamily="18" charset="0"/>
                <a:cs typeface="Times New Roman" pitchFamily="18" charset="0"/>
              </a:rPr>
              <a:t>think</a:t>
            </a:r>
            <a:r>
              <a:rPr lang="cs-CZ" b="1" dirty="0" smtClean="0">
                <a:solidFill>
                  <a:srgbClr val="7B7913"/>
                </a:solidFill>
                <a:latin typeface="Times New Roman" pitchFamily="18" charset="0"/>
                <a:cs typeface="Times New Roman" pitchFamily="18" charset="0"/>
              </a:rPr>
              <a:t> I ________ </a:t>
            </a:r>
            <a:r>
              <a:rPr lang="cs-CZ" b="1" dirty="0" err="1" smtClean="0">
                <a:solidFill>
                  <a:srgbClr val="7B7913"/>
                </a:solidFill>
                <a:latin typeface="Times New Roman" pitchFamily="18" charset="0"/>
                <a:cs typeface="Times New Roman" pitchFamily="18" charset="0"/>
              </a:rPr>
              <a:t>that</a:t>
            </a:r>
            <a:r>
              <a:rPr lang="cs-CZ" b="1" dirty="0" smtClean="0">
                <a:solidFill>
                  <a:srgbClr val="7B791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 smtClean="0">
                <a:solidFill>
                  <a:srgbClr val="7B7913"/>
                </a:solidFill>
                <a:latin typeface="Times New Roman" pitchFamily="18" charset="0"/>
                <a:cs typeface="Times New Roman" pitchFamily="18" charset="0"/>
              </a:rPr>
              <a:t>movie</a:t>
            </a:r>
            <a:r>
              <a:rPr lang="cs-CZ" b="1" dirty="0" smtClean="0">
                <a:solidFill>
                  <a:srgbClr val="7B791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 smtClean="0">
                <a:solidFill>
                  <a:srgbClr val="7B7913"/>
                </a:solidFill>
                <a:latin typeface="Times New Roman" pitchFamily="18" charset="0"/>
                <a:cs typeface="Times New Roman" pitchFamily="18" charset="0"/>
              </a:rPr>
              <a:t>before</a:t>
            </a:r>
            <a:r>
              <a:rPr lang="cs-CZ" b="1" dirty="0" smtClean="0">
                <a:solidFill>
                  <a:srgbClr val="7B7913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>
              <a:buAutoNum type="alphaLcParenR"/>
            </a:pPr>
            <a:r>
              <a:rPr lang="cs-CZ" b="1" dirty="0" err="1" smtClean="0">
                <a:solidFill>
                  <a:srgbClr val="7B7913"/>
                </a:solidFill>
                <a:latin typeface="Times New Roman" pitchFamily="18" charset="0"/>
                <a:cs typeface="Times New Roman" pitchFamily="18" charset="0"/>
              </a:rPr>
              <a:t>saw</a:t>
            </a:r>
            <a:endParaRPr lang="cs-CZ" b="1" dirty="0" smtClean="0">
              <a:solidFill>
                <a:srgbClr val="7B7913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lphaLcParenR"/>
            </a:pPr>
            <a:r>
              <a:rPr lang="cs-CZ" b="1" dirty="0" err="1">
                <a:solidFill>
                  <a:srgbClr val="7B7913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cs-CZ" b="1" dirty="0" err="1" smtClean="0">
                <a:solidFill>
                  <a:srgbClr val="7B7913"/>
                </a:solidFill>
                <a:latin typeface="Times New Roman" pitchFamily="18" charset="0"/>
                <a:cs typeface="Times New Roman" pitchFamily="18" charset="0"/>
              </a:rPr>
              <a:t>ave</a:t>
            </a:r>
            <a:r>
              <a:rPr lang="cs-CZ" b="1" dirty="0" smtClean="0">
                <a:solidFill>
                  <a:srgbClr val="7B791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 smtClean="0">
                <a:solidFill>
                  <a:srgbClr val="7B7913"/>
                </a:solidFill>
                <a:latin typeface="Times New Roman" pitchFamily="18" charset="0"/>
                <a:cs typeface="Times New Roman" pitchFamily="18" charset="0"/>
              </a:rPr>
              <a:t>seen</a:t>
            </a:r>
            <a:endParaRPr lang="cs-CZ" b="1" dirty="0" smtClean="0">
              <a:solidFill>
                <a:srgbClr val="7B7913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lphaLcParenR"/>
            </a:pPr>
            <a:r>
              <a:rPr lang="cs-CZ" b="1" dirty="0" err="1" smtClean="0">
                <a:solidFill>
                  <a:srgbClr val="7B7913"/>
                </a:solidFill>
                <a:latin typeface="Times New Roman" pitchFamily="18" charset="0"/>
                <a:cs typeface="Times New Roman" pitchFamily="18" charset="0"/>
              </a:rPr>
              <a:t>see</a:t>
            </a:r>
            <a:endParaRPr lang="cs-CZ" b="1" dirty="0" smtClean="0">
              <a:solidFill>
                <a:srgbClr val="7B7913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lphaLcParenR"/>
            </a:pPr>
            <a:r>
              <a:rPr lang="cs-CZ" b="1" dirty="0" err="1">
                <a:solidFill>
                  <a:srgbClr val="7B7913"/>
                </a:solidFill>
                <a:latin typeface="Times New Roman" pitchFamily="18" charset="0"/>
                <a:cs typeface="Times New Roman" pitchFamily="18" charset="0"/>
              </a:rPr>
              <a:t>w</a:t>
            </a:r>
            <a:r>
              <a:rPr lang="cs-CZ" b="1" dirty="0" err="1" smtClean="0">
                <a:solidFill>
                  <a:srgbClr val="7B7913"/>
                </a:solidFill>
                <a:latin typeface="Times New Roman" pitchFamily="18" charset="0"/>
                <a:cs typeface="Times New Roman" pitchFamily="18" charset="0"/>
              </a:rPr>
              <a:t>ill</a:t>
            </a:r>
            <a:r>
              <a:rPr lang="cs-CZ" b="1" dirty="0" smtClean="0">
                <a:solidFill>
                  <a:srgbClr val="7B791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 smtClean="0">
                <a:solidFill>
                  <a:srgbClr val="7B7913"/>
                </a:solidFill>
                <a:latin typeface="Times New Roman" pitchFamily="18" charset="0"/>
                <a:cs typeface="Times New Roman" pitchFamily="18" charset="0"/>
              </a:rPr>
              <a:t>see</a:t>
            </a:r>
            <a:r>
              <a:rPr lang="cs-CZ" b="1" dirty="0" smtClean="0">
                <a:solidFill>
                  <a:srgbClr val="7B7913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cs-CZ" b="1" dirty="0">
              <a:solidFill>
                <a:srgbClr val="7B791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4860032" y="1196752"/>
            <a:ext cx="3960440" cy="2308324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6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6">
                  <a:lumMod val="20000"/>
                  <a:lumOff val="8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3. My car _______ </a:t>
            </a:r>
            <a:r>
              <a:rPr lang="cs-CZ" b="1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down</a:t>
            </a:r>
            <a:r>
              <a:rPr lang="cs-CZ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three</a:t>
            </a:r>
            <a:r>
              <a:rPr lang="cs-CZ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times</a:t>
            </a:r>
            <a:r>
              <a:rPr lang="cs-CZ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this</a:t>
            </a:r>
            <a:r>
              <a:rPr lang="cs-CZ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week</a:t>
            </a:r>
            <a:r>
              <a:rPr lang="cs-CZ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>
              <a:buAutoNum type="alphaLcParenR"/>
            </a:pPr>
            <a:r>
              <a:rPr lang="cs-CZ" b="1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already</a:t>
            </a:r>
            <a:endParaRPr lang="cs-CZ" b="1" dirty="0" smtClean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lphaLcParenR"/>
            </a:pPr>
            <a:r>
              <a:rPr lang="cs-CZ" b="1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break</a:t>
            </a:r>
            <a:endParaRPr lang="cs-CZ" b="1" dirty="0" smtClean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lphaLcParenR"/>
            </a:pPr>
            <a:r>
              <a:rPr lang="cs-CZ" b="1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broke</a:t>
            </a:r>
            <a:endParaRPr lang="cs-CZ" b="1" dirty="0" smtClean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lphaLcParenR"/>
            </a:pPr>
            <a:r>
              <a:rPr lang="cs-CZ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cs-CZ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as </a:t>
            </a:r>
            <a:r>
              <a:rPr lang="cs-CZ" b="1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broken</a:t>
            </a:r>
            <a:endParaRPr lang="cs-CZ" b="1" dirty="0" smtClean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lphaLcParenR"/>
            </a:pPr>
            <a:endParaRPr lang="cs-CZ" b="1" dirty="0" smtClean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lphaLcParenR"/>
            </a:pPr>
            <a:endParaRPr lang="cs-CZ" b="1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4860032" y="4077072"/>
            <a:ext cx="3960440" cy="1477328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6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6">
                  <a:lumMod val="20000"/>
                  <a:lumOff val="8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CC9900"/>
                </a:solidFill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cs-CZ" b="1" dirty="0" err="1" smtClean="0">
                <a:solidFill>
                  <a:srgbClr val="CC9900"/>
                </a:solidFill>
                <a:latin typeface="Times New Roman" pitchFamily="18" charset="0"/>
                <a:cs typeface="Times New Roman" pitchFamily="18" charset="0"/>
              </a:rPr>
              <a:t>Odd</a:t>
            </a:r>
            <a:r>
              <a:rPr lang="cs-CZ" b="1" dirty="0" smtClean="0">
                <a:solidFill>
                  <a:srgbClr val="CC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 smtClean="0">
                <a:solidFill>
                  <a:srgbClr val="CC9900"/>
                </a:solidFill>
                <a:latin typeface="Times New Roman" pitchFamily="18" charset="0"/>
                <a:cs typeface="Times New Roman" pitchFamily="18" charset="0"/>
              </a:rPr>
              <a:t>one</a:t>
            </a:r>
            <a:r>
              <a:rPr lang="cs-CZ" b="1" dirty="0" smtClean="0">
                <a:solidFill>
                  <a:srgbClr val="CC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 smtClean="0">
                <a:solidFill>
                  <a:srgbClr val="CC9900"/>
                </a:solidFill>
                <a:latin typeface="Times New Roman" pitchFamily="18" charset="0"/>
                <a:cs typeface="Times New Roman" pitchFamily="18" charset="0"/>
              </a:rPr>
              <a:t>out</a:t>
            </a:r>
            <a:endParaRPr lang="cs-CZ" b="1" dirty="0" smtClean="0">
              <a:solidFill>
                <a:srgbClr val="CC99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lphaLcParenR"/>
            </a:pPr>
            <a:r>
              <a:rPr lang="cs-CZ" b="1" dirty="0">
                <a:solidFill>
                  <a:srgbClr val="CC9900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cs-CZ" b="1" dirty="0" smtClean="0">
                <a:solidFill>
                  <a:srgbClr val="CC9900"/>
                </a:solidFill>
                <a:latin typeface="Times New Roman" pitchFamily="18" charset="0"/>
                <a:cs typeface="Times New Roman" pitchFamily="18" charset="0"/>
              </a:rPr>
              <a:t>ast </a:t>
            </a:r>
            <a:r>
              <a:rPr lang="cs-CZ" b="1" dirty="0" err="1" smtClean="0">
                <a:solidFill>
                  <a:srgbClr val="CC9900"/>
                </a:solidFill>
                <a:latin typeface="Times New Roman" pitchFamily="18" charset="0"/>
                <a:cs typeface="Times New Roman" pitchFamily="18" charset="0"/>
              </a:rPr>
              <a:t>week</a:t>
            </a:r>
            <a:endParaRPr lang="cs-CZ" b="1" dirty="0">
              <a:solidFill>
                <a:srgbClr val="CC99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lphaLcParenR"/>
            </a:pPr>
            <a:r>
              <a:rPr lang="cs-CZ" b="1" dirty="0" err="1" smtClean="0">
                <a:solidFill>
                  <a:srgbClr val="CC9900"/>
                </a:solidFill>
                <a:latin typeface="Times New Roman" pitchFamily="18" charset="0"/>
                <a:cs typeface="Times New Roman" pitchFamily="18" charset="0"/>
              </a:rPr>
              <a:t>since</a:t>
            </a:r>
            <a:endParaRPr lang="cs-CZ" b="1" dirty="0" smtClean="0">
              <a:solidFill>
                <a:srgbClr val="CC99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lphaLcParenR"/>
            </a:pPr>
            <a:r>
              <a:rPr lang="cs-CZ" b="1" dirty="0" err="1" smtClean="0">
                <a:solidFill>
                  <a:srgbClr val="CC9900"/>
                </a:solidFill>
                <a:latin typeface="Times New Roman" pitchFamily="18" charset="0"/>
                <a:cs typeface="Times New Roman" pitchFamily="18" charset="0"/>
              </a:rPr>
              <a:t>yesterday</a:t>
            </a:r>
            <a:endParaRPr lang="cs-CZ" b="1" dirty="0" smtClean="0">
              <a:solidFill>
                <a:srgbClr val="CC99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lphaLcParenR"/>
            </a:pPr>
            <a:r>
              <a:rPr lang="cs-CZ" b="1" dirty="0">
                <a:solidFill>
                  <a:srgbClr val="CC99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cs-CZ" b="1" dirty="0" smtClean="0">
                <a:solidFill>
                  <a:srgbClr val="CC9900"/>
                </a:solidFill>
                <a:latin typeface="Times New Roman" pitchFamily="18" charset="0"/>
                <a:cs typeface="Times New Roman" pitchFamily="18" charset="0"/>
              </a:rPr>
              <a:t>n 1897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4860032" y="6021288"/>
            <a:ext cx="3960440" cy="369332"/>
          </a:xfrm>
          <a:prstGeom prst="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Correct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answers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: 1c, 2b</a:t>
            </a:r>
            <a:r>
              <a:rPr lang="cs-CZ" b="1" smtClean="0">
                <a:latin typeface="Times New Roman" pitchFamily="18" charset="0"/>
                <a:cs typeface="Times New Roman" pitchFamily="18" charset="0"/>
              </a:rPr>
              <a:t>, 3d, 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4b</a:t>
            </a:r>
            <a:endParaRPr lang="cs-CZ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70208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0" y="492443"/>
            <a:ext cx="9144000" cy="6365557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33.9 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Použité zdroje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, citace </a:t>
            </a:r>
            <a:br>
              <a:rPr lang="cs-CZ" sz="2500" b="1" dirty="0" smtClean="0">
                <a:latin typeface="Times New Roman" pitchFamily="18" charset="0"/>
                <a:cs typeface="Times New Roman" pitchFamily="18" charset="0"/>
              </a:rPr>
            </a:br>
            <a:endParaRPr lang="cs-CZ" sz="25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Podnadpis 2"/>
          <p:cNvSpPr txBox="1">
            <a:spLocks/>
          </p:cNvSpPr>
          <p:nvPr/>
        </p:nvSpPr>
        <p:spPr>
          <a:xfrm>
            <a:off x="4499992" y="3501008"/>
            <a:ext cx="4464496" cy="2137792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	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Anglický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251520" y="1340768"/>
            <a:ext cx="8640960" cy="258532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Obrázky z databáze klipart</a:t>
            </a:r>
          </a:p>
          <a:p>
            <a:r>
              <a:rPr lang="cs-CZ" dirty="0">
                <a:latin typeface="Times New Roman" pitchFamily="18" charset="0"/>
                <a:cs typeface="Times New Roman" pitchFamily="18" charset="0"/>
                <a:hlinkClick r:id="rId2"/>
              </a:rPr>
              <a:t>http://tx.english-ch.com/teacher/jocelyn/level-b/present-perfect-or-past-simple</a:t>
            </a:r>
            <a:r>
              <a:rPr lang="cs-CZ" dirty="0" smtClean="0">
                <a:latin typeface="Times New Roman" pitchFamily="18" charset="0"/>
                <a:cs typeface="Times New Roman" pitchFamily="18" charset="0"/>
                <a:hlinkClick r:id="rId2"/>
              </a:rPr>
              <a:t>/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2</a:t>
            </a:r>
          </a:p>
          <a:p>
            <a:r>
              <a:rPr lang="cs-CZ" dirty="0">
                <a:latin typeface="Times New Roman" pitchFamily="18" charset="0"/>
                <a:cs typeface="Times New Roman" pitchFamily="18" charset="0"/>
                <a:hlinkClick r:id="rId3"/>
              </a:rPr>
              <a:t>http://</a:t>
            </a:r>
            <a:r>
              <a:rPr lang="cs-CZ" dirty="0" smtClean="0">
                <a:latin typeface="Times New Roman" pitchFamily="18" charset="0"/>
                <a:cs typeface="Times New Roman" pitchFamily="18" charset="0"/>
                <a:hlinkClick r:id="rId3"/>
              </a:rPr>
              <a:t>www.usingenglish.com/quizzes/228.html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5</a:t>
            </a:r>
          </a:p>
          <a:p>
            <a:r>
              <a:rPr lang="cs-CZ" dirty="0">
                <a:latin typeface="Times New Roman" pitchFamily="18" charset="0"/>
                <a:cs typeface="Times New Roman" pitchFamily="18" charset="0"/>
                <a:hlinkClick r:id="rId4"/>
              </a:rPr>
              <a:t>http://</a:t>
            </a:r>
            <a:r>
              <a:rPr lang="cs-CZ" dirty="0" smtClean="0">
                <a:latin typeface="Times New Roman" pitchFamily="18" charset="0"/>
                <a:cs typeface="Times New Roman" pitchFamily="18" charset="0"/>
                <a:hlinkClick r:id="rId4"/>
              </a:rPr>
              <a:t>magdalena-englishforall.blogspot.cz/2011/01/past-simple-and-present-perfect_2411.html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6</a:t>
            </a:r>
          </a:p>
          <a:p>
            <a:r>
              <a:rPr lang="cs-CZ" dirty="0">
                <a:latin typeface="Times New Roman" pitchFamily="18" charset="0"/>
                <a:cs typeface="Times New Roman" pitchFamily="18" charset="0"/>
                <a:hlinkClick r:id="rId5"/>
              </a:rPr>
              <a:t>http://</a:t>
            </a:r>
            <a:r>
              <a:rPr lang="cs-CZ" dirty="0" smtClean="0">
                <a:latin typeface="Times New Roman" pitchFamily="18" charset="0"/>
                <a:cs typeface="Times New Roman" pitchFamily="18" charset="0"/>
                <a:hlinkClick r:id="rId5"/>
              </a:rPr>
              <a:t>campus.belgrano.ort.edu.ar/ingles/ciclobasico/2012-1EFGH-Teens-4-B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6</a:t>
            </a:r>
          </a:p>
          <a:p>
            <a:r>
              <a:rPr lang="cs-CZ" dirty="0">
                <a:latin typeface="Times New Roman" pitchFamily="18" charset="0"/>
                <a:cs typeface="Times New Roman" pitchFamily="18" charset="0"/>
                <a:hlinkClick r:id="rId6"/>
              </a:rPr>
              <a:t>http://</a:t>
            </a:r>
            <a:r>
              <a:rPr lang="cs-CZ" dirty="0" smtClean="0">
                <a:latin typeface="Times New Roman" pitchFamily="18" charset="0"/>
                <a:cs typeface="Times New Roman" pitchFamily="18" charset="0"/>
                <a:hlinkClick r:id="rId6"/>
              </a:rPr>
              <a:t>members.chello.at/dan.funk/present_perfect.html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6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dirty="0">
                <a:latin typeface="Times New Roman" pitchFamily="18" charset="0"/>
                <a:cs typeface="Times New Roman" pitchFamily="18" charset="0"/>
                <a:hlinkClick r:id="rId7"/>
              </a:rPr>
              <a:t>http://</a:t>
            </a:r>
            <a:r>
              <a:rPr lang="cs-CZ" dirty="0" smtClean="0">
                <a:latin typeface="Times New Roman" pitchFamily="18" charset="0"/>
                <a:cs typeface="Times New Roman" pitchFamily="18" charset="0"/>
                <a:hlinkClick r:id="rId7"/>
              </a:rPr>
              <a:t>www.the-beheld.com/2011/09/i-do-not-want-what-i-havent-got-sinead.html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7</a:t>
            </a:r>
          </a:p>
          <a:p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6094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345</TotalTime>
  <Words>954</Words>
  <Application>Microsoft Office PowerPoint</Application>
  <PresentationFormat>Předvádění na obrazovce (4:3)</PresentationFormat>
  <Paragraphs>189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systému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Wernerova</dc:creator>
  <cp:lastModifiedBy>krivankova</cp:lastModifiedBy>
  <cp:revision>58</cp:revision>
  <dcterms:created xsi:type="dcterms:W3CDTF">2010-12-26T08:22:04Z</dcterms:created>
  <dcterms:modified xsi:type="dcterms:W3CDTF">2013-04-26T18:52:47Z</dcterms:modified>
</cp:coreProperties>
</file>