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AAF4F4"/>
    <a:srgbClr val="FFFF00"/>
    <a:srgbClr val="7B7913"/>
    <a:srgbClr val="B6B21C"/>
    <a:srgbClr val="003399"/>
    <a:srgbClr val="993300"/>
    <a:srgbClr val="008000"/>
    <a:srgbClr val="77933C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>
        <p:scale>
          <a:sx n="70" d="100"/>
          <a:sy n="70" d="100"/>
        </p:scale>
        <p:origin x="-138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0D297-30A3-436E-A6D6-AEF730A650FE}" type="datetimeFigureOut">
              <a:rPr lang="cs-CZ" smtClean="0"/>
              <a:t>21.4.2012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2096E-8F90-428B-8248-D6310BCD08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16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096E-8F90-428B-8248-D6310BCD08C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29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21.4.2012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21.4.2012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21.4.2012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21.4.2012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21.4.2012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21.4.2012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21.4.2012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21.4.2012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21.4.2012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21.4.2012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21.4.2012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21.4.2012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image" Target="../media/image20.wmf"/><Relationship Id="rId3" Type="http://schemas.openxmlformats.org/officeDocument/2006/relationships/control" Target="../activeX/activeX2.xml"/><Relationship Id="rId21" Type="http://schemas.openxmlformats.org/officeDocument/2006/relationships/image" Target="../media/image23.wmf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image" Target="../media/image19.wmf"/><Relationship Id="rId2" Type="http://schemas.openxmlformats.org/officeDocument/2006/relationships/control" Target="../activeX/activeX1.xml"/><Relationship Id="rId16" Type="http://schemas.openxmlformats.org/officeDocument/2006/relationships/image" Target="../media/image18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image" Target="../media/image26.wmf"/><Relationship Id="rId5" Type="http://schemas.openxmlformats.org/officeDocument/2006/relationships/control" Target="../activeX/activeX4.xml"/><Relationship Id="rId15" Type="http://schemas.openxmlformats.org/officeDocument/2006/relationships/image" Target="../media/image17.png"/><Relationship Id="rId23" Type="http://schemas.openxmlformats.org/officeDocument/2006/relationships/image" Target="../media/image25.wmf"/><Relationship Id="rId10" Type="http://schemas.openxmlformats.org/officeDocument/2006/relationships/control" Target="../activeX/activeX9.xml"/><Relationship Id="rId19" Type="http://schemas.openxmlformats.org/officeDocument/2006/relationships/image" Target="../media/image21.wmf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sl.about.com/od/grammarstructures/ig/Tenses-Chart/presperf3.htm" TargetMode="External"/><Relationship Id="rId3" Type="http://schemas.openxmlformats.org/officeDocument/2006/relationships/hyperlink" Target="http://thegrammarblog.blogspot.com/2010/04/present-perfect.html" TargetMode="External"/><Relationship Id="rId7" Type="http://schemas.openxmlformats.org/officeDocument/2006/relationships/hyperlink" Target="http://ilex5-jahp.blogspot.com/2011/05/since-and-for.html" TargetMode="External"/><Relationship Id="rId2" Type="http://schemas.openxmlformats.org/officeDocument/2006/relationships/hyperlink" Target="http://englishincarballo.blogspot.com/2011/02/intermediate-1-present-perfect-vs-past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ddballfilms.blogspot.com/2012/02/conscious-clock-perspectives-on-time.html" TargetMode="External"/><Relationship Id="rId5" Type="http://schemas.openxmlformats.org/officeDocument/2006/relationships/hyperlink" Target="http://www.edupics.com/image-to-win-a-competition-i22236.html" TargetMode="External"/><Relationship Id="rId4" Type="http://schemas.openxmlformats.org/officeDocument/2006/relationships/hyperlink" Target="http://deg.zahodi-ka.ru/13_present_perfect_2.html" TargetMode="External"/><Relationship Id="rId9" Type="http://schemas.openxmlformats.org/officeDocument/2006/relationships/hyperlink" Target="http://www.tunesmate.com/blog/tag/u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492442"/>
            <a:ext cx="9144000" cy="228848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perfect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II –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signal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(just,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yet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ever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since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once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twice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many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(Předpřítomný čas – signální slova)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Mgr. Michaela Kaplanová</a:t>
              </a: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61" y="2204863"/>
            <a:ext cx="5210522" cy="323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31.10 Anotace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265164"/>
              </p:ext>
            </p:extLst>
          </p:nvPr>
        </p:nvGraphicFramePr>
        <p:xfrm>
          <a:off x="935596" y="1919483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Michaela Kaplanová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8.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Předpřítomný čas, signální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objasňující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správné užití předpřítomného času a uvádějící slova a slovní spojení nejčastěji s ním užívaná.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31.2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347" y="656692"/>
            <a:ext cx="322355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70" y="2780928"/>
            <a:ext cx="3468241" cy="199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1" y="1196752"/>
            <a:ext cx="56284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and use of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perfect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has done her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(-&gt; The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ready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difference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past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perfect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3"/>
            </a:pP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Signal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past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simple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3"/>
            </a:pP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ast </a:t>
            </a:r>
            <a:r>
              <a:rPr lang="cs-CZ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on </a:t>
            </a:r>
            <a:r>
              <a:rPr lang="cs-CZ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Friday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days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ago, in </a:t>
            </a:r>
            <a:r>
              <a:rPr lang="cs-CZ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January</a:t>
            </a:r>
            <a:endParaRPr lang="cs-CZ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31.3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1124744"/>
            <a:ext cx="43924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ust – právě, zrovna</a:t>
            </a:r>
          </a:p>
          <a:p>
            <a:r>
              <a:rPr lang="cs-CZ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lready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již</a:t>
            </a:r>
          </a:p>
          <a:p>
            <a:r>
              <a:rPr lang="cs-CZ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ještě ne, již (v otázkách)</a:t>
            </a:r>
          </a:p>
          <a:p>
            <a:endParaRPr lang="cs-CZ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ver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někdy (v otázkách)</a:t>
            </a:r>
          </a:p>
          <a:p>
            <a:r>
              <a:rPr lang="cs-CZ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nikdy</a:t>
            </a:r>
          </a:p>
          <a:p>
            <a:endParaRPr lang="cs-CZ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po dobu…</a:t>
            </a:r>
          </a:p>
          <a:p>
            <a:r>
              <a:rPr lang="cs-CZ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ince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od</a:t>
            </a:r>
          </a:p>
          <a:p>
            <a:endParaRPr lang="cs-CZ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once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jednou</a:t>
            </a:r>
          </a:p>
          <a:p>
            <a:r>
              <a:rPr lang="cs-CZ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wice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dvakrát</a:t>
            </a:r>
          </a:p>
          <a:p>
            <a:r>
              <a:rPr lang="cs-CZ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hree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třikrát</a:t>
            </a:r>
          </a:p>
          <a:p>
            <a:endParaRPr lang="cs-CZ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ow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long – jak dlouho</a:t>
            </a:r>
          </a:p>
          <a:p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many 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kolikrát</a:t>
            </a:r>
          </a:p>
          <a:p>
            <a:endParaRPr lang="cs-CZ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21" y="2348880"/>
            <a:ext cx="392832" cy="39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89" y="5364368"/>
            <a:ext cx="392832" cy="39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935" y="5733256"/>
            <a:ext cx="392832" cy="39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353" y="1774352"/>
            <a:ext cx="392832" cy="39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t="2537" r="2591" b="6386"/>
          <a:stretch/>
        </p:blipFill>
        <p:spPr bwMode="auto">
          <a:xfrm>
            <a:off x="4816629" y="1228175"/>
            <a:ext cx="3831221" cy="4894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31.4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perfect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signal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JUST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happened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ago</a:t>
            </a:r>
          </a:p>
          <a:p>
            <a:pPr algn="l"/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. I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want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coffee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. I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JUST had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happened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expected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She´s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has ALREADY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gone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YET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has not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happened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(in negative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sentences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        - to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ask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whether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happened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( in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l"/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. I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haven´t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done my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YET.</a:t>
            </a:r>
          </a:p>
          <a:p>
            <a:pPr algn="l"/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bought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ticket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YET?</a:t>
            </a:r>
          </a:p>
          <a:p>
            <a:pPr algn="l"/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questions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ever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won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competition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/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hasn´t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happened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yet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. I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seen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anything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i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469053" y="3200483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always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end of the sentence!!!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3873845" y="3341596"/>
            <a:ext cx="432048" cy="87107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72" y="4293096"/>
            <a:ext cx="3291030" cy="2330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7504" y="5458120"/>
            <a:ext cx="5763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!!! BEWARE OF THE POSITION IN THE SENTENCE !!!</a:t>
            </a:r>
          </a:p>
          <a:p>
            <a:endParaRPr lang="cs-CZ" sz="16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??? </a:t>
            </a:r>
            <a:r>
              <a:rPr lang="cs-CZ" sz="16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1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difference</a:t>
            </a:r>
            <a:r>
              <a:rPr lang="cs-CZ" sz="1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cs-CZ" sz="1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ALREADY and YET???</a:t>
            </a:r>
            <a:endParaRPr lang="cs-CZ" sz="16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31.5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0266" y="1312362"/>
            <a:ext cx="5454352" cy="2862322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1. I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haven't </a:t>
            </a:r>
            <a:r>
              <a:rPr lang="en-US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phoned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cs-CZ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______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Christmas. </a:t>
            </a:r>
          </a:p>
          <a:p>
            <a:r>
              <a:rPr lang="cs-CZ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We've </a:t>
            </a:r>
            <a:r>
              <a:rPr lang="en-US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been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cs-CZ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______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six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o'clock. </a:t>
            </a:r>
          </a:p>
          <a:p>
            <a:r>
              <a:rPr lang="cs-CZ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have worked for </a:t>
            </a:r>
            <a:r>
              <a:rPr lang="cs-CZ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company</a:t>
            </a:r>
            <a:r>
              <a:rPr lang="cs-CZ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______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than </a:t>
            </a:r>
            <a:endParaRPr lang="cs-CZ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eight </a:t>
            </a:r>
            <a:r>
              <a:rPr lang="en-US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years. </a:t>
            </a:r>
          </a:p>
          <a:p>
            <a:r>
              <a:rPr lang="cs-CZ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haven't visited my home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town</a:t>
            </a:r>
            <a:r>
              <a:rPr lang="cs-CZ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______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 left school. </a:t>
            </a:r>
          </a:p>
          <a:p>
            <a:r>
              <a:rPr lang="cs-CZ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haven't been to the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cinema</a:t>
            </a:r>
            <a:r>
              <a:rPr lang="cs-CZ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______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ages. </a:t>
            </a:r>
          </a:p>
          <a:p>
            <a:r>
              <a:rPr lang="cs-CZ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have studied non-stop </a:t>
            </a:r>
            <a:r>
              <a:rPr lang="cs-CZ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______ </a:t>
            </a:r>
            <a:r>
              <a:rPr lang="cs-CZ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9.15</a:t>
            </a:r>
            <a:r>
              <a:rPr lang="en-US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have had a driving </a:t>
            </a:r>
            <a:r>
              <a:rPr lang="en-US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licence</a:t>
            </a:r>
            <a:r>
              <a:rPr lang="cs-CZ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______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 was eighteen. </a:t>
            </a:r>
          </a:p>
          <a:p>
            <a:r>
              <a:rPr lang="cs-CZ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cs-CZ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has been in England </a:t>
            </a:r>
            <a:r>
              <a:rPr lang="cs-CZ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______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than two </a:t>
            </a:r>
            <a:endParaRPr lang="cs-CZ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weeks </a:t>
            </a:r>
            <a:r>
              <a:rPr lang="en-US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now.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97768" y="965227"/>
            <a:ext cx="235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cs-CZ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SINCE ?</a:t>
            </a:r>
            <a:endParaRPr lang="cs-CZ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69775" y="4365104"/>
            <a:ext cx="285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JUST, ALREADY, YET</a:t>
            </a:r>
            <a:endParaRPr lang="cs-CZ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0266" y="4734436"/>
            <a:ext cx="4518248" cy="2031325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 / meet / his friend. (just)</a:t>
            </a:r>
          </a:p>
          <a:p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you / not drink / your glass of Coke. (yet)</a:t>
            </a:r>
          </a:p>
          <a:p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/ make / my bed. (already)</a:t>
            </a:r>
          </a:p>
          <a:p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director / talk / to him. (already)</a:t>
            </a:r>
          </a:p>
          <a:p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/ write / the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e-mail.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(just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Paul / not pay / for the dinner. (yet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197314" y="4365104"/>
            <a:ext cx="3069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 and NEVER</a:t>
            </a:r>
            <a:endParaRPr lang="cs-CZ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788023" y="4734436"/>
            <a:ext cx="4176463" cy="2031325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ridden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horse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/a/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</a:t>
            </a:r>
            <a:endParaRPr lang="cs-CZ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won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/´ve/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competition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/a</a:t>
            </a:r>
          </a:p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´s/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ghost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/he/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seen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/a</a:t>
            </a:r>
          </a:p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/has/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/in/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flown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/plane/a</a:t>
            </a:r>
          </a:p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/done/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crazy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</a:t>
            </a:r>
            <a:endParaRPr lang="cs-CZ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place/I/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visited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/a</a:t>
            </a:r>
            <a:endParaRPr lang="cs-CZ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4" y="1168367"/>
            <a:ext cx="2808312" cy="2898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099" name="DefaultOcx" r:id="rId2" imgW="2209680" imgH="228600"/>
        </mc:Choice>
        <mc:Fallback>
          <p:control name="DefaultOcx" r:id="rId2" imgW="2209680" imgH="22860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17688" y="0"/>
                  <a:ext cx="2211387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00" name="HTMLText1" r:id="rId3" imgW="3276720" imgH="228600"/>
        </mc:Choice>
        <mc:Fallback>
          <p:control name="HTMLText1" r:id="rId3" imgW="3276720" imgH="228600">
            <p:pic>
              <p:nvPicPr>
                <p:cNvPr id="0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17688" y="0"/>
                  <a:ext cx="3275012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01" name="HTMLText2" r:id="rId4" imgW="2209680" imgH="228600"/>
        </mc:Choice>
        <mc:Fallback>
          <p:control name="HTMLText2" r:id="rId4" imgW="2209680" imgH="228600">
            <p:pic>
              <p:nvPicPr>
                <p:cNvPr id="0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17688" y="0"/>
                  <a:ext cx="2211387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02" name="HTMLText3" r:id="rId5" imgW="1905120" imgH="228600"/>
        </mc:Choice>
        <mc:Fallback>
          <p:control name="HTMLText3" r:id="rId5" imgW="1905120" imgH="228600">
            <p:pic>
              <p:nvPicPr>
                <p:cNvPr id="0" name="HTMLText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17688" y="0"/>
                  <a:ext cx="1903412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03" name="HTMLText4" r:id="rId6" imgW="2514600" imgH="228600"/>
        </mc:Choice>
        <mc:Fallback>
          <p:control name="HTMLText4" r:id="rId6" imgW="2514600" imgH="228600">
            <p:pic>
              <p:nvPicPr>
                <p:cNvPr id="0" name="HTMLText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17688" y="0"/>
                  <a:ext cx="25114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04" name="HTMLText5" r:id="rId7" imgW="3124080" imgH="228600"/>
        </mc:Choice>
        <mc:Fallback>
          <p:control name="HTMLText5" r:id="rId7" imgW="3124080" imgH="228600">
            <p:pic>
              <p:nvPicPr>
                <p:cNvPr id="0" name="HTMLText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17688" y="0"/>
                  <a:ext cx="3119437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05" name="HTMLText6" r:id="rId8" imgW="3505320" imgH="228600"/>
        </mc:Choice>
        <mc:Fallback>
          <p:control name="HTMLText6" r:id="rId8" imgW="3505320" imgH="228600">
            <p:pic>
              <p:nvPicPr>
                <p:cNvPr id="0" name="HTMLText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17688" y="0"/>
                  <a:ext cx="3505200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06" name="HTMLText7" r:id="rId9" imgW="2514600" imgH="228600"/>
        </mc:Choice>
        <mc:Fallback>
          <p:control name="HTMLText7" r:id="rId9" imgW="2514600" imgH="228600">
            <p:pic>
              <p:nvPicPr>
                <p:cNvPr id="0" name="HTMLText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17688" y="0"/>
                  <a:ext cx="25114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07" name="HTMLText8" r:id="rId10" imgW="2438280" imgH="228600"/>
        </mc:Choice>
        <mc:Fallback>
          <p:control name="HTMLText8" r:id="rId10" imgW="2438280" imgH="228600">
            <p:pic>
              <p:nvPicPr>
                <p:cNvPr id="0" name="HTMLText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17688" y="0"/>
                  <a:ext cx="2433637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08" name="HTMLText9" r:id="rId11" imgW="2286000" imgH="228600"/>
        </mc:Choice>
        <mc:Fallback>
          <p:control name="HTMLText9" r:id="rId11" imgW="2286000" imgH="228600">
            <p:pic>
              <p:nvPicPr>
                <p:cNvPr id="0" name="HTMLText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17688" y="0"/>
                  <a:ext cx="228917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09" name="HTMLText10" r:id="rId12" imgW="2514600" imgH="228600"/>
        </mc:Choice>
        <mc:Fallback>
          <p:control name="HTMLText10" r:id="rId12" imgW="2514600" imgH="228600">
            <p:pic>
              <p:nvPicPr>
                <p:cNvPr id="0" name="HTMLText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17688" y="0"/>
                  <a:ext cx="2511425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10" name="HTMLText11" r:id="rId13" imgW="2895480" imgH="228600"/>
        </mc:Choice>
        <mc:Fallback>
          <p:control name="HTMLText11" r:id="rId13" imgW="2895480" imgH="228600">
            <p:pic>
              <p:nvPicPr>
                <p:cNvPr id="0" name="HTMLText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17688" y="0"/>
                  <a:ext cx="2897187" cy="231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31.6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l"/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ther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expressions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perfect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484784"/>
            <a:ext cx="396044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LONG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known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355976" y="1484784"/>
            <a:ext cx="432048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MANY TIMES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has he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611560" y="1988840"/>
            <a:ext cx="162018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872666" y="1980380"/>
            <a:ext cx="162018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2231740" y="1988840"/>
            <a:ext cx="1476164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6492846" y="1988840"/>
            <a:ext cx="1476164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6492846" y="1988840"/>
            <a:ext cx="0" cy="6396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99992" y="2708920"/>
            <a:ext cx="92347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ONCE</a:t>
            </a:r>
          </a:p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1x</a:t>
            </a:r>
            <a:endParaRPr lang="cs-CZ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988790" y="2708920"/>
            <a:ext cx="1008112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TWICE</a:t>
            </a:r>
          </a:p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2x</a:t>
            </a:r>
            <a:endParaRPr lang="cs-CZ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230928" y="2708920"/>
            <a:ext cx="1805568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THREE TIMES</a:t>
            </a:r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3x</a:t>
            </a:r>
            <a:endParaRPr lang="cs-CZ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07504" y="2708920"/>
            <a:ext cx="198022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known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ages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231740" y="2708920"/>
            <a:ext cx="198022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known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SINCE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2002.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0" y="3506351"/>
            <a:ext cx="3619500" cy="3057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57" y="3506476"/>
            <a:ext cx="4076700" cy="3057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31.7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I Still Haven't Found What I'm Looking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– U2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484784"/>
            <a:ext cx="4248472" cy="526297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77933C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have </a:t>
            </a:r>
            <a:r>
              <a:rPr lang="cs-CZ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</a:t>
            </a:r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highest mountain</a:t>
            </a:r>
          </a:p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have run through the </a:t>
            </a:r>
            <a:r>
              <a:rPr lang="cs-CZ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 </a:t>
            </a:r>
            <a:endParaRPr lang="cs-CZ" sz="16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be with you</a:t>
            </a:r>
          </a:p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be with you</a:t>
            </a:r>
          </a:p>
          <a:p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have </a:t>
            </a:r>
            <a:r>
              <a:rPr lang="cs-CZ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</a:t>
            </a:r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have crawled</a:t>
            </a:r>
          </a:p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have scaled these city </a:t>
            </a:r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walls</a:t>
            </a:r>
            <a:endParaRPr lang="cs-CZ" sz="16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city walls</a:t>
            </a:r>
          </a:p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be with you</a:t>
            </a:r>
          </a:p>
          <a:p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I still haven't found what I'm looking for</a:t>
            </a:r>
          </a:p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still haven't found what I'm looking for</a:t>
            </a:r>
          </a:p>
          <a:p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have </a:t>
            </a:r>
            <a:r>
              <a:rPr lang="cs-CZ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</a:t>
            </a:r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honey lips</a:t>
            </a:r>
          </a:p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Felt 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healing in her fingertips</a:t>
            </a:r>
          </a:p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burned like fire</a:t>
            </a:r>
          </a:p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burning </a:t>
            </a:r>
            <a:r>
              <a:rPr lang="cs-CZ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 </a:t>
            </a:r>
            <a:endParaRPr lang="cs-CZ" sz="16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have spoke with the tongue of </a:t>
            </a:r>
            <a:r>
              <a:rPr lang="cs-CZ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</a:t>
            </a:r>
            <a:endParaRPr lang="en-US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have held the hand of a </a:t>
            </a:r>
            <a:r>
              <a:rPr lang="cs-CZ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 </a:t>
            </a:r>
            <a:endParaRPr lang="cs-CZ" sz="16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was warm in the night</a:t>
            </a:r>
          </a:p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was cold as a </a:t>
            </a:r>
            <a:r>
              <a:rPr lang="cs-CZ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</a:t>
            </a:r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cs-CZ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44008" y="1484785"/>
            <a:ext cx="4176464" cy="427809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77933C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still haven't found what I'm looking </a:t>
            </a:r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2x</a:t>
            </a:r>
            <a:endParaRPr lang="en-US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believe in the </a:t>
            </a:r>
            <a:r>
              <a:rPr lang="cs-CZ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</a:t>
            </a:r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come</a:t>
            </a:r>
          </a:p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the colors will bleed into one</a:t>
            </a:r>
          </a:p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Bleed 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into one</a:t>
            </a:r>
          </a:p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yes, I'm still running</a:t>
            </a:r>
          </a:p>
          <a:p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broke the bonds and you</a:t>
            </a:r>
          </a:p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Loosed 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cs-CZ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 </a:t>
            </a:r>
            <a:endParaRPr lang="cs-CZ" sz="16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Carried 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cross</a:t>
            </a:r>
            <a:endParaRPr lang="cs-CZ" sz="16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 shame</a:t>
            </a:r>
          </a:p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 shame</a:t>
            </a:r>
          </a:p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know I </a:t>
            </a:r>
            <a:r>
              <a:rPr lang="cs-CZ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</a:t>
            </a:r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</a:t>
            </a:r>
          </a:p>
          <a:p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I still haven't found what I'm looking for</a:t>
            </a:r>
          </a:p>
          <a:p>
            <a:endParaRPr lang="cs-CZ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980728"/>
            <a:ext cx="6048672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Fill in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missing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perfect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cs-CZ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07618" y="5934471"/>
            <a:ext cx="4212854" cy="73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climbed</a:t>
            </a:r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fields</a:t>
            </a:r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run, </a:t>
            </a:r>
            <a:r>
              <a:rPr lang="cs-CZ" sz="1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kissed</a:t>
            </a:r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cs-CZ" sz="14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1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ire</a:t>
            </a:r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desire</a:t>
            </a:r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angels</a:t>
            </a:r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devil</a:t>
            </a:r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stone, </a:t>
            </a:r>
            <a:r>
              <a:rPr lang="cs-CZ" sz="1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kingdom</a:t>
            </a:r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chains</a:t>
            </a:r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believed</a:t>
            </a:r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cs-CZ" sz="1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635" y="572577"/>
            <a:ext cx="1067837" cy="81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31.8 Test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1196752"/>
            <a:ext cx="4176464" cy="258532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sentence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sent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letter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yet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cooked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dinner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family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long has he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known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those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many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has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Paris?</a:t>
            </a:r>
          </a:p>
          <a:p>
            <a:pPr marL="342900" indent="-342900">
              <a:buAutoNum type="alphaLcParenR"/>
            </a:pPr>
            <a:endParaRPr lang="cs-CZ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4077072"/>
            <a:ext cx="4176464" cy="17543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seen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movie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b="1" dirty="0" smtClean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ust</a:t>
            </a:r>
          </a:p>
          <a:p>
            <a:pPr marL="342900" indent="-342900">
              <a:buAutoNum type="alphaLcParenR"/>
            </a:pPr>
            <a:r>
              <a:rPr lang="cs-CZ" b="1" dirty="0" err="1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lready</a:t>
            </a:r>
            <a:endParaRPr lang="cs-CZ" b="1" dirty="0" smtClean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yet</a:t>
            </a:r>
            <a:endParaRPr lang="cs-CZ" b="1" dirty="0" smtClean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ever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cs-CZ" b="1" dirty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860032" y="1196752"/>
            <a:ext cx="3960440" cy="258532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Do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anything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I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________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spoken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on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phone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ust</a:t>
            </a:r>
          </a:p>
          <a:p>
            <a:pPr marL="342900" indent="-342900">
              <a:buAutoNum type="alphaLcParenR"/>
            </a:pP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lready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yet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860032" y="4077072"/>
            <a:ext cx="3960440" cy="17543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can´t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perfect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err="1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ince</a:t>
            </a:r>
            <a:endParaRPr lang="cs-CZ" b="1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esterday</a:t>
            </a:r>
            <a:endParaRPr lang="cs-CZ" b="1" dirty="0" smtClean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ecently</a:t>
            </a:r>
            <a:endParaRPr lang="cs-CZ" b="1" dirty="0" smtClean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endParaRPr lang="cs-CZ" b="1" dirty="0" smtClean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860032" y="6021288"/>
            <a:ext cx="396044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 1b, 2c, 3a, 4b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31.9 Zdroje, citace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748" y="1196752"/>
            <a:ext cx="89644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http://www.oskole.sk/?id_cat=9&amp;clanok=4598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 1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englishincarballo.blogspot.com/2011/02/intermediate-1-present-perfect-vs-past.html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thegrammarblog.blogspot.com/2010/04/present-perfect.html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4"/>
              </a:rPr>
              <a:t>deg.zahodi-ka.ru/13_present_perfect_2.html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5"/>
              </a:rPr>
              <a:t>www.edupics.com/image-to-win-a-competition-i22236.html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6"/>
              </a:rPr>
              <a:t>oddballfilms.blogspot.com/2012/02/conscious-clock-perspectives-on-time.html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7"/>
              </a:rPr>
              <a:t>ilex5-jahp.blogspot.com/2011/05/since-and-for.html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8"/>
              </a:rPr>
              <a:t>esl.about.com/od/grammarstructures/ig/Tenses-Chart/presperf3.htm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9"/>
              </a:rPr>
              <a:t>http://www.tunesmate.com/blog/tag/u2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9"/>
              </a:rPr>
              <a:t>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7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1174</Words>
  <Application>Microsoft Office PowerPoint</Application>
  <PresentationFormat>Předvádění na obrazovce (4:3)</PresentationFormat>
  <Paragraphs>202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hercogova</cp:lastModifiedBy>
  <cp:revision>67</cp:revision>
  <dcterms:created xsi:type="dcterms:W3CDTF">2010-12-26T08:22:04Z</dcterms:created>
  <dcterms:modified xsi:type="dcterms:W3CDTF">2012-04-21T18:45:15Z</dcterms:modified>
</cp:coreProperties>
</file>