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80953F1-3C67-4276-A44F-A3B6F45F0AB2}" type="datetimeFigureOut">
              <a:rPr lang="cs-CZ" smtClean="0"/>
              <a:pPr/>
              <a:t>19.2.2012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pPr/>
              <a:t>‹#›</a:t>
            </a:fld>
            <a:endParaRPr lang="cs-CZ"/>
          </a:p>
        </p:txBody>
      </p:sp>
    </p:spTree>
    <p:extLst>
      <p:ext uri="{BB962C8B-B14F-4D97-AF65-F5344CB8AC3E}">
        <p14:creationId xmlns:p14="http://schemas.microsoft.com/office/powerpoint/2010/main" val="349911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80953F1-3C67-4276-A44F-A3B6F45F0AB2}" type="datetimeFigureOut">
              <a:rPr lang="cs-CZ" smtClean="0"/>
              <a:pPr/>
              <a:t>19.2.2012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pPr/>
              <a:t>‹#›</a:t>
            </a:fld>
            <a:endParaRPr lang="cs-CZ"/>
          </a:p>
        </p:txBody>
      </p:sp>
    </p:spTree>
    <p:extLst>
      <p:ext uri="{BB962C8B-B14F-4D97-AF65-F5344CB8AC3E}">
        <p14:creationId xmlns:p14="http://schemas.microsoft.com/office/powerpoint/2010/main" val="3939384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80953F1-3C67-4276-A44F-A3B6F45F0AB2}" type="datetimeFigureOut">
              <a:rPr lang="cs-CZ" smtClean="0"/>
              <a:pPr/>
              <a:t>19.2.2012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pPr/>
              <a:t>‹#›</a:t>
            </a:fld>
            <a:endParaRPr lang="cs-CZ"/>
          </a:p>
        </p:txBody>
      </p:sp>
    </p:spTree>
    <p:extLst>
      <p:ext uri="{BB962C8B-B14F-4D97-AF65-F5344CB8AC3E}">
        <p14:creationId xmlns:p14="http://schemas.microsoft.com/office/powerpoint/2010/main" val="2294178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80953F1-3C67-4276-A44F-A3B6F45F0AB2}" type="datetimeFigureOut">
              <a:rPr lang="cs-CZ" smtClean="0"/>
              <a:pPr/>
              <a:t>19.2.2012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pPr/>
              <a:t>‹#›</a:t>
            </a:fld>
            <a:endParaRPr lang="cs-CZ"/>
          </a:p>
        </p:txBody>
      </p:sp>
    </p:spTree>
    <p:extLst>
      <p:ext uri="{BB962C8B-B14F-4D97-AF65-F5344CB8AC3E}">
        <p14:creationId xmlns:p14="http://schemas.microsoft.com/office/powerpoint/2010/main" val="253198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80953F1-3C67-4276-A44F-A3B6F45F0AB2}" type="datetimeFigureOut">
              <a:rPr lang="cs-CZ" smtClean="0"/>
              <a:pPr/>
              <a:t>19.2.2012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pPr/>
              <a:t>‹#›</a:t>
            </a:fld>
            <a:endParaRPr lang="cs-CZ"/>
          </a:p>
        </p:txBody>
      </p:sp>
    </p:spTree>
    <p:extLst>
      <p:ext uri="{BB962C8B-B14F-4D97-AF65-F5344CB8AC3E}">
        <p14:creationId xmlns:p14="http://schemas.microsoft.com/office/powerpoint/2010/main" val="1933121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80953F1-3C67-4276-A44F-A3B6F45F0AB2}" type="datetimeFigureOut">
              <a:rPr lang="cs-CZ" smtClean="0"/>
              <a:pPr/>
              <a:t>19.2.2012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7D8722A-A736-4B8E-9B1B-EC8089DF5E6B}" type="slidenum">
              <a:rPr lang="cs-CZ" smtClean="0"/>
              <a:pPr/>
              <a:t>‹#›</a:t>
            </a:fld>
            <a:endParaRPr lang="cs-CZ"/>
          </a:p>
        </p:txBody>
      </p:sp>
    </p:spTree>
    <p:extLst>
      <p:ext uri="{BB962C8B-B14F-4D97-AF65-F5344CB8AC3E}">
        <p14:creationId xmlns:p14="http://schemas.microsoft.com/office/powerpoint/2010/main" val="1065825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80953F1-3C67-4276-A44F-A3B6F45F0AB2}" type="datetimeFigureOut">
              <a:rPr lang="cs-CZ" smtClean="0"/>
              <a:pPr/>
              <a:t>19.2.2012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7D8722A-A736-4B8E-9B1B-EC8089DF5E6B}" type="slidenum">
              <a:rPr lang="cs-CZ" smtClean="0"/>
              <a:pPr/>
              <a:t>‹#›</a:t>
            </a:fld>
            <a:endParaRPr lang="cs-CZ"/>
          </a:p>
        </p:txBody>
      </p:sp>
    </p:spTree>
    <p:extLst>
      <p:ext uri="{BB962C8B-B14F-4D97-AF65-F5344CB8AC3E}">
        <p14:creationId xmlns:p14="http://schemas.microsoft.com/office/powerpoint/2010/main" val="142909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80953F1-3C67-4276-A44F-A3B6F45F0AB2}" type="datetimeFigureOut">
              <a:rPr lang="cs-CZ" smtClean="0"/>
              <a:pPr/>
              <a:t>19.2.2012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7D8722A-A736-4B8E-9B1B-EC8089DF5E6B}" type="slidenum">
              <a:rPr lang="cs-CZ" smtClean="0"/>
              <a:pPr/>
              <a:t>‹#›</a:t>
            </a:fld>
            <a:endParaRPr lang="cs-CZ"/>
          </a:p>
        </p:txBody>
      </p:sp>
    </p:spTree>
    <p:extLst>
      <p:ext uri="{BB962C8B-B14F-4D97-AF65-F5344CB8AC3E}">
        <p14:creationId xmlns:p14="http://schemas.microsoft.com/office/powerpoint/2010/main" val="3104732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80953F1-3C67-4276-A44F-A3B6F45F0AB2}" type="datetimeFigureOut">
              <a:rPr lang="cs-CZ" smtClean="0"/>
              <a:pPr/>
              <a:t>19.2.2012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7D8722A-A736-4B8E-9B1B-EC8089DF5E6B}" type="slidenum">
              <a:rPr lang="cs-CZ" smtClean="0"/>
              <a:pPr/>
              <a:t>‹#›</a:t>
            </a:fld>
            <a:endParaRPr lang="cs-CZ"/>
          </a:p>
        </p:txBody>
      </p:sp>
    </p:spTree>
    <p:extLst>
      <p:ext uri="{BB962C8B-B14F-4D97-AF65-F5344CB8AC3E}">
        <p14:creationId xmlns:p14="http://schemas.microsoft.com/office/powerpoint/2010/main" val="1845160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80953F1-3C67-4276-A44F-A3B6F45F0AB2}" type="datetimeFigureOut">
              <a:rPr lang="cs-CZ" smtClean="0"/>
              <a:pPr/>
              <a:t>19.2.2012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7D8722A-A736-4B8E-9B1B-EC8089DF5E6B}" type="slidenum">
              <a:rPr lang="cs-CZ" smtClean="0"/>
              <a:pPr/>
              <a:t>‹#›</a:t>
            </a:fld>
            <a:endParaRPr lang="cs-CZ"/>
          </a:p>
        </p:txBody>
      </p:sp>
    </p:spTree>
    <p:extLst>
      <p:ext uri="{BB962C8B-B14F-4D97-AF65-F5344CB8AC3E}">
        <p14:creationId xmlns:p14="http://schemas.microsoft.com/office/powerpoint/2010/main" val="1752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80953F1-3C67-4276-A44F-A3B6F45F0AB2}" type="datetimeFigureOut">
              <a:rPr lang="cs-CZ" smtClean="0"/>
              <a:pPr/>
              <a:t>19.2.2012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7D8722A-A736-4B8E-9B1B-EC8089DF5E6B}" type="slidenum">
              <a:rPr lang="cs-CZ" smtClean="0"/>
              <a:pPr/>
              <a:t>‹#›</a:t>
            </a:fld>
            <a:endParaRPr lang="cs-CZ"/>
          </a:p>
        </p:txBody>
      </p:sp>
    </p:spTree>
    <p:extLst>
      <p:ext uri="{BB962C8B-B14F-4D97-AF65-F5344CB8AC3E}">
        <p14:creationId xmlns:p14="http://schemas.microsoft.com/office/powerpoint/2010/main" val="3996180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A9CEF"/>
            </a:gs>
            <a:gs pos="100000">
              <a:schemeClr val="bg1">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0953F1-3C67-4276-A44F-A3B6F45F0AB2}" type="datetimeFigureOut">
              <a:rPr lang="cs-CZ" smtClean="0"/>
              <a:pPr/>
              <a:t>19.2.2012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8722A-A736-4B8E-9B1B-EC8089DF5E6B}" type="slidenum">
              <a:rPr lang="cs-CZ" smtClean="0"/>
              <a:pPr/>
              <a:t>‹#›</a:t>
            </a:fld>
            <a:endParaRPr lang="cs-CZ"/>
          </a:p>
        </p:txBody>
      </p:sp>
    </p:spTree>
    <p:extLst>
      <p:ext uri="{BB962C8B-B14F-4D97-AF65-F5344CB8AC3E}">
        <p14:creationId xmlns:p14="http://schemas.microsoft.com/office/powerpoint/2010/main" val="4229752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ego4u.com/en/cram-up/grammar/present-perfect-simple" TargetMode="External"/><Relationship Id="rId2" Type="http://schemas.openxmlformats.org/officeDocument/2006/relationships/hyperlink" Target="http://www.englishpage.com/verbpage/presentperfect.html"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nglishpage.com/irregularverbs/irregularverbs.htm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ginnyp11.wordpress.com/page/10/" TargetMode="External"/><Relationship Id="rId2" Type="http://schemas.openxmlformats.org/officeDocument/2006/relationships/hyperlink" Target="http://www.langust.ru/unit_in/unit008i.shtml" TargetMode="External"/><Relationship Id="rId1" Type="http://schemas.openxmlformats.org/officeDocument/2006/relationships/slideLayout" Target="../slideLayouts/slideLayout7.xml"/><Relationship Id="rId4" Type="http://schemas.openxmlformats.org/officeDocument/2006/relationships/hyperlink" Target="http://thebingomaker.com/index.php/bingo-cards/grammar-bingo-cards/english-irregular-verbs-bingo-card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6648" y="620688"/>
            <a:ext cx="7772400" cy="100811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30.1  </a:t>
            </a:r>
            <a:r>
              <a:rPr lang="cs-CZ" sz="2500" b="1" dirty="0" err="1" smtClean="0">
                <a:latin typeface="Times New Roman" pitchFamily="18" charset="0"/>
                <a:cs typeface="Times New Roman" pitchFamily="18" charset="0"/>
              </a:rPr>
              <a:t>Present</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perfect</a:t>
            </a:r>
            <a:r>
              <a:rPr lang="cs-CZ" sz="2500" b="1" dirty="0" smtClean="0">
                <a:latin typeface="Times New Roman" pitchFamily="18" charset="0"/>
                <a:cs typeface="Times New Roman" pitchFamily="18" charset="0"/>
              </a:rPr>
              <a:t> I </a:t>
            </a:r>
            <a:br>
              <a:rPr lang="cs-CZ" sz="2500" b="1" dirty="0" smtClean="0">
                <a:latin typeface="Times New Roman" pitchFamily="18" charset="0"/>
                <a:cs typeface="Times New Roman" pitchFamily="18" charset="0"/>
              </a:rPr>
            </a:br>
            <a:r>
              <a:rPr lang="cs-CZ" sz="2500" b="1" dirty="0" smtClean="0">
                <a:latin typeface="Times New Roman" pitchFamily="18" charset="0"/>
                <a:cs typeface="Times New Roman" pitchFamily="18" charset="0"/>
              </a:rPr>
              <a:t>(Předpřítomný čas)</a:t>
            </a:r>
            <a:endParaRPr lang="cs-CZ" sz="2500" dirty="0">
              <a:latin typeface="Times New Roman" pitchFamily="18" charset="0"/>
              <a:cs typeface="Times New Roman" pitchFamily="18" charset="0"/>
            </a:endParaRPr>
          </a:p>
        </p:txBody>
      </p:sp>
      <p:sp>
        <p:nvSpPr>
          <p:cNvPr id="5" name="Podnadpis 2"/>
          <p:cNvSpPr txBox="1">
            <a:spLocks/>
          </p:cNvSpPr>
          <p:nvPr/>
        </p:nvSpPr>
        <p:spPr>
          <a:xfrm>
            <a:off x="4499992" y="3957564"/>
            <a:ext cx="4464496" cy="141771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cs-CZ" sz="1800" dirty="0">
                <a:latin typeface="Times New Roman" pitchFamily="18" charset="0"/>
                <a:cs typeface="Times New Roman" pitchFamily="18" charset="0"/>
                <a:hlinkClick r:id="rId2"/>
              </a:rPr>
              <a:t>http://</a:t>
            </a:r>
            <a:r>
              <a:rPr lang="cs-CZ" sz="1800" dirty="0" smtClean="0">
                <a:latin typeface="Times New Roman" pitchFamily="18" charset="0"/>
                <a:cs typeface="Times New Roman" pitchFamily="18" charset="0"/>
                <a:hlinkClick r:id="rId2"/>
              </a:rPr>
              <a:t>www.englishpage.com/verbpage/presentperfect.html</a:t>
            </a:r>
            <a:endParaRPr lang="cs-CZ" sz="1800" dirty="0" smtClean="0">
              <a:latin typeface="Times New Roman" pitchFamily="18" charset="0"/>
              <a:cs typeface="Times New Roman" pitchFamily="18" charset="0"/>
            </a:endParaRPr>
          </a:p>
          <a:p>
            <a:r>
              <a:rPr lang="cs-CZ" sz="1800" dirty="0">
                <a:latin typeface="Times New Roman" pitchFamily="18" charset="0"/>
                <a:cs typeface="Times New Roman" pitchFamily="18" charset="0"/>
                <a:hlinkClick r:id="rId3"/>
              </a:rPr>
              <a:t>http://</a:t>
            </a:r>
            <a:r>
              <a:rPr lang="cs-CZ" sz="1800" dirty="0" smtClean="0">
                <a:latin typeface="Times New Roman" pitchFamily="18" charset="0"/>
                <a:cs typeface="Times New Roman" pitchFamily="18" charset="0"/>
                <a:hlinkClick r:id="rId3"/>
              </a:rPr>
              <a:t>www.ego4u.com/en/cram-up/grammar/present-perfect-simple</a:t>
            </a:r>
            <a:endParaRPr lang="cs-CZ" sz="1800" dirty="0" smtClean="0">
              <a:latin typeface="Times New Roman" pitchFamily="18" charset="0"/>
              <a:cs typeface="Times New Roman" pitchFamily="18" charset="0"/>
            </a:endParaRPr>
          </a:p>
          <a:p>
            <a:pPr marL="0" indent="0">
              <a:buNone/>
            </a:pPr>
            <a:endParaRPr lang="cs-CZ" sz="1800" dirty="0" smtClean="0">
              <a:latin typeface="Times New Roman" pitchFamily="18" charset="0"/>
              <a:cs typeface="Times New Roman" pitchFamily="18" charset="0"/>
            </a:endParaRPr>
          </a:p>
          <a:p>
            <a:endParaRPr lang="cs-CZ" sz="1800" dirty="0">
              <a:latin typeface="Times New Roman" pitchFamily="18" charset="0"/>
              <a:cs typeface="Times New Roman" pitchFamily="18" charset="0"/>
            </a:endParaRPr>
          </a:p>
        </p:txBody>
      </p:sp>
      <p:sp>
        <p:nvSpPr>
          <p:cNvPr id="6" name="TextovéPole 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Anglický jazyk</a:t>
            </a:r>
          </a:p>
          <a:p>
            <a:endParaRPr lang="cs-CZ" sz="1000" dirty="0">
              <a:latin typeface="Times New Roman" pitchFamily="18" charset="0"/>
              <a:cs typeface="Times New Roman" pitchFamily="18" charset="0"/>
            </a:endParaRPr>
          </a:p>
        </p:txBody>
      </p:sp>
      <p:pic>
        <p:nvPicPr>
          <p:cNvPr id="1026" name="Picture 2" descr="http://escuelatic.com/aurora/wp-content/uploads/2008/06/presentperfect.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2420888"/>
            <a:ext cx="3340650" cy="29543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4"/>
          <p:cNvSpPr txBox="1"/>
          <p:nvPr/>
        </p:nvSpPr>
        <p:spPr>
          <a:xfrm>
            <a:off x="0" y="6242447"/>
            <a:ext cx="9144000" cy="61555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cs-CZ" sz="1200" dirty="0" smtClean="0">
              <a:solidFill>
                <a:schemeClr val="accent3">
                  <a:lumMod val="50000"/>
                </a:schemeClr>
              </a:solidFill>
              <a:latin typeface="Times New Roman" pitchFamily="18" charset="0"/>
              <a:cs typeface="Times New Roman" pitchFamily="18" charset="0"/>
            </a:endParaRPr>
          </a:p>
          <a:p>
            <a:r>
              <a:rPr lang="cs-CZ" sz="1200" dirty="0" smtClean="0">
                <a:solidFill>
                  <a:schemeClr val="accent3">
                    <a:lumMod val="50000"/>
                  </a:schemeClr>
                </a:solidFill>
                <a:latin typeface="Times New Roman" pitchFamily="18" charset="0"/>
                <a:cs typeface="Times New Roman" pitchFamily="18" charset="0"/>
              </a:rPr>
              <a:t>Autor: </a:t>
            </a:r>
            <a:r>
              <a:rPr lang="cs-CZ" sz="1200" b="1" dirty="0" smtClean="0">
                <a:solidFill>
                  <a:schemeClr val="accent3">
                    <a:lumMod val="50000"/>
                  </a:schemeClr>
                </a:solidFill>
                <a:latin typeface="Times New Roman" pitchFamily="18" charset="0"/>
                <a:cs typeface="Times New Roman" pitchFamily="18" charset="0"/>
              </a:rPr>
              <a:t>Mgr. Michaela Kaplanová</a:t>
            </a:r>
          </a:p>
          <a:p>
            <a:endParaRPr lang="cs-CZ" sz="1000" dirty="0">
              <a:latin typeface="Times New Roman" pitchFamily="18" charset="0"/>
              <a:cs typeface="Times New Roman" pitchFamily="18" charset="0"/>
            </a:endParaRPr>
          </a:p>
        </p:txBody>
      </p:sp>
      <p:pic>
        <p:nvPicPr>
          <p:cNvPr id="7" name="obrázek 5" descr="Image"/>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82030" y="6230620"/>
            <a:ext cx="3061970" cy="627380"/>
          </a:xfrm>
          <a:prstGeom prst="rect">
            <a:avLst/>
          </a:prstGeom>
          <a:noFill/>
          <a:ln>
            <a:noFill/>
          </a:ln>
        </p:spPr>
      </p:pic>
    </p:spTree>
    <p:extLst>
      <p:ext uri="{BB962C8B-B14F-4D97-AF65-F5344CB8AC3E}">
        <p14:creationId xmlns:p14="http://schemas.microsoft.com/office/powerpoint/2010/main" val="2394829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0" y="1"/>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Anglický jazyk</a:t>
            </a:r>
          </a:p>
          <a:p>
            <a:endParaRPr lang="cs-CZ" sz="1000" dirty="0">
              <a:latin typeface="Times New Roman" pitchFamily="18" charset="0"/>
              <a:cs typeface="Times New Roman" pitchFamily="18"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1097797963"/>
              </p:ext>
            </p:extLst>
          </p:nvPr>
        </p:nvGraphicFramePr>
        <p:xfrm>
          <a:off x="1043608" y="1700808"/>
          <a:ext cx="7272808" cy="4333304"/>
        </p:xfrm>
        <a:graphic>
          <a:graphicData uri="http://schemas.openxmlformats.org/drawingml/2006/table">
            <a:tbl>
              <a:tblPr firstRow="1" bandRow="1">
                <a:tableStyleId>{10A1B5D5-9B99-4C35-A422-299274C87663}</a:tableStyleId>
              </a:tblPr>
              <a:tblGrid>
                <a:gridCol w="1907305"/>
                <a:gridCol w="5365503"/>
              </a:tblGrid>
              <a:tr h="727432">
                <a:tc>
                  <a:txBody>
                    <a:bodyPr/>
                    <a:lstStyle/>
                    <a:p>
                      <a:r>
                        <a:rPr lang="cs-CZ" sz="2400" dirty="0" smtClean="0">
                          <a:latin typeface="Times New Roman" pitchFamily="18" charset="0"/>
                          <a:cs typeface="Times New Roman" pitchFamily="18" charset="0"/>
                        </a:rPr>
                        <a:t>Autor</a:t>
                      </a:r>
                      <a:endParaRPr lang="cs-CZ" sz="2400" dirty="0">
                        <a:latin typeface="Times New Roman" pitchFamily="18" charset="0"/>
                        <a:cs typeface="Times New Roman" pitchFamily="18" charset="0"/>
                      </a:endParaRPr>
                    </a:p>
                  </a:txBody>
                  <a:tcPr marT="60960" marB="60960"/>
                </a:tc>
                <a:tc>
                  <a:txBody>
                    <a:bodyPr/>
                    <a:lstStyle/>
                    <a:p>
                      <a:r>
                        <a:rPr lang="cs-CZ" sz="2400" dirty="0" smtClean="0">
                          <a:latin typeface="Times New Roman" pitchFamily="18" charset="0"/>
                          <a:cs typeface="Times New Roman" pitchFamily="18" charset="0"/>
                        </a:rPr>
                        <a:t>Mgr. Michaela</a:t>
                      </a:r>
                      <a:r>
                        <a:rPr lang="cs-CZ" sz="2400" baseline="0" dirty="0" smtClean="0">
                          <a:latin typeface="Times New Roman" pitchFamily="18" charset="0"/>
                          <a:cs typeface="Times New Roman" pitchFamily="18" charset="0"/>
                        </a:rPr>
                        <a:t> Kaplanová</a:t>
                      </a:r>
                      <a:endParaRPr lang="cs-CZ" sz="2400" dirty="0">
                        <a:latin typeface="Times New Roman" pitchFamily="18" charset="0"/>
                        <a:cs typeface="Times New Roman" pitchFamily="18" charset="0"/>
                      </a:endParaRPr>
                    </a:p>
                  </a:txBody>
                  <a:tcPr marT="60960" marB="60960"/>
                </a:tc>
              </a:tr>
              <a:tr h="737536">
                <a:tc>
                  <a:txBody>
                    <a:bodyPr/>
                    <a:lstStyle/>
                    <a:p>
                      <a:r>
                        <a:rPr lang="cs-CZ" sz="2400" dirty="0" smtClean="0">
                          <a:latin typeface="Times New Roman" pitchFamily="18" charset="0"/>
                          <a:cs typeface="Times New Roman" pitchFamily="18" charset="0"/>
                        </a:rPr>
                        <a:t>Období</a:t>
                      </a:r>
                      <a:endParaRPr lang="cs-CZ" sz="2400" dirty="0">
                        <a:latin typeface="Times New Roman" pitchFamily="18" charset="0"/>
                        <a:cs typeface="Times New Roman" pitchFamily="18" charset="0"/>
                      </a:endParaRPr>
                    </a:p>
                  </a:txBody>
                  <a:tcPr marT="60960" marB="60960"/>
                </a:tc>
                <a:tc>
                  <a:txBody>
                    <a:bodyPr/>
                    <a:lstStyle/>
                    <a:p>
                      <a:r>
                        <a:rPr lang="cs-CZ" sz="2400" dirty="0" smtClean="0">
                          <a:latin typeface="Times New Roman" pitchFamily="18" charset="0"/>
                          <a:cs typeface="Times New Roman" pitchFamily="18" charset="0"/>
                        </a:rPr>
                        <a:t>07</a:t>
                      </a:r>
                      <a:r>
                        <a:rPr lang="cs-CZ" sz="2400" baseline="0" dirty="0" smtClean="0">
                          <a:latin typeface="Times New Roman" pitchFamily="18" charset="0"/>
                          <a:cs typeface="Times New Roman" pitchFamily="18" charset="0"/>
                        </a:rPr>
                        <a:t> – 12/2011</a:t>
                      </a:r>
                      <a:endParaRPr lang="cs-CZ" sz="2400" dirty="0">
                        <a:latin typeface="Times New Roman" pitchFamily="18" charset="0"/>
                        <a:cs typeface="Times New Roman" pitchFamily="18" charset="0"/>
                      </a:endParaRPr>
                    </a:p>
                  </a:txBody>
                  <a:tcPr marT="60960" marB="60960"/>
                </a:tc>
              </a:tr>
              <a:tr h="737536">
                <a:tc>
                  <a:txBody>
                    <a:bodyPr/>
                    <a:lstStyle/>
                    <a:p>
                      <a:r>
                        <a:rPr lang="cs-CZ" sz="2400" dirty="0" smtClean="0">
                          <a:latin typeface="Times New Roman" pitchFamily="18" charset="0"/>
                          <a:cs typeface="Times New Roman" pitchFamily="18" charset="0"/>
                        </a:rPr>
                        <a:t>Ročník</a:t>
                      </a:r>
                      <a:endParaRPr lang="cs-CZ" sz="2400" dirty="0">
                        <a:latin typeface="Times New Roman" pitchFamily="18" charset="0"/>
                        <a:cs typeface="Times New Roman" pitchFamily="18" charset="0"/>
                      </a:endParaRPr>
                    </a:p>
                  </a:txBody>
                  <a:tcPr marT="60960" marB="60960"/>
                </a:tc>
                <a:tc>
                  <a:txBody>
                    <a:bodyPr/>
                    <a:lstStyle/>
                    <a:p>
                      <a:r>
                        <a:rPr lang="cs-CZ" sz="2400" dirty="0" smtClean="0">
                          <a:latin typeface="Times New Roman" pitchFamily="18" charset="0"/>
                          <a:cs typeface="Times New Roman" pitchFamily="18" charset="0"/>
                        </a:rPr>
                        <a:t>8. ročník</a:t>
                      </a:r>
                      <a:endParaRPr lang="cs-CZ" sz="2400" dirty="0">
                        <a:latin typeface="Times New Roman" pitchFamily="18" charset="0"/>
                        <a:cs typeface="Times New Roman" pitchFamily="18" charset="0"/>
                      </a:endParaRPr>
                    </a:p>
                  </a:txBody>
                  <a:tcPr marT="60960" marB="60960"/>
                </a:tc>
              </a:tr>
              <a:tr h="737536">
                <a:tc>
                  <a:txBody>
                    <a:bodyPr/>
                    <a:lstStyle/>
                    <a:p>
                      <a:r>
                        <a:rPr lang="cs-CZ" sz="2400" dirty="0" smtClean="0">
                          <a:latin typeface="Times New Roman" pitchFamily="18" charset="0"/>
                          <a:cs typeface="Times New Roman" pitchFamily="18" charset="0"/>
                        </a:rPr>
                        <a:t>Klíčová slova</a:t>
                      </a:r>
                      <a:endParaRPr lang="cs-CZ" sz="2400" dirty="0">
                        <a:latin typeface="Times New Roman" pitchFamily="18" charset="0"/>
                        <a:cs typeface="Times New Roman" pitchFamily="18" charset="0"/>
                      </a:endParaRPr>
                    </a:p>
                  </a:txBody>
                  <a:tcPr marT="60960" marB="60960"/>
                </a:tc>
                <a:tc>
                  <a:txBody>
                    <a:bodyPr/>
                    <a:lstStyle/>
                    <a:p>
                      <a:r>
                        <a:rPr lang="cs-CZ" sz="2400" dirty="0" err="1" smtClean="0">
                          <a:latin typeface="Times New Roman" pitchFamily="18" charset="0"/>
                          <a:cs typeface="Times New Roman" pitchFamily="18" charset="0"/>
                        </a:rPr>
                        <a:t>Present</a:t>
                      </a:r>
                      <a:r>
                        <a:rPr lang="cs-CZ" sz="2400" dirty="0" smtClean="0">
                          <a:latin typeface="Times New Roman" pitchFamily="18" charset="0"/>
                          <a:cs typeface="Times New Roman" pitchFamily="18" charset="0"/>
                        </a:rPr>
                        <a:t> </a:t>
                      </a:r>
                      <a:r>
                        <a:rPr lang="cs-CZ" sz="2400" smtClean="0">
                          <a:latin typeface="Times New Roman" pitchFamily="18" charset="0"/>
                          <a:cs typeface="Times New Roman" pitchFamily="18" charset="0"/>
                        </a:rPr>
                        <a:t>perfect</a:t>
                      </a:r>
                      <a:r>
                        <a:rPr lang="cs-CZ" sz="2400" dirty="0" smtClean="0">
                          <a:latin typeface="Times New Roman" pitchFamily="18" charset="0"/>
                          <a:cs typeface="Times New Roman" pitchFamily="18" charset="0"/>
                        </a:rPr>
                        <a:t>, past </a:t>
                      </a:r>
                      <a:r>
                        <a:rPr lang="cs-CZ" sz="2400" dirty="0" err="1" smtClean="0">
                          <a:latin typeface="Times New Roman" pitchFamily="18" charset="0"/>
                          <a:cs typeface="Times New Roman" pitchFamily="18" charset="0"/>
                        </a:rPr>
                        <a:t>participle</a:t>
                      </a:r>
                      <a:r>
                        <a:rPr lang="cs-CZ"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result</a:t>
                      </a:r>
                      <a:r>
                        <a:rPr lang="cs-CZ"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recently</a:t>
                      </a:r>
                      <a:endParaRPr lang="cs-CZ" sz="2400" dirty="0">
                        <a:latin typeface="Times New Roman" pitchFamily="18" charset="0"/>
                        <a:cs typeface="Times New Roman" pitchFamily="18" charset="0"/>
                      </a:endParaRPr>
                    </a:p>
                  </a:txBody>
                  <a:tcPr marT="60960" marB="60960"/>
                </a:tc>
              </a:tr>
              <a:tr h="1277360">
                <a:tc>
                  <a:txBody>
                    <a:bodyPr/>
                    <a:lstStyle/>
                    <a:p>
                      <a:r>
                        <a:rPr lang="cs-CZ" sz="2400" dirty="0" smtClean="0">
                          <a:latin typeface="Times New Roman" pitchFamily="18" charset="0"/>
                          <a:cs typeface="Times New Roman" pitchFamily="18" charset="0"/>
                        </a:rPr>
                        <a:t>Anotace</a:t>
                      </a:r>
                      <a:endParaRPr lang="cs-CZ" sz="2400" dirty="0">
                        <a:latin typeface="Times New Roman" pitchFamily="18" charset="0"/>
                        <a:cs typeface="Times New Roman" pitchFamily="18" charset="0"/>
                      </a:endParaRPr>
                    </a:p>
                  </a:txBody>
                  <a:tcPr marT="60960" marB="60960"/>
                </a:tc>
                <a:tc>
                  <a:txBody>
                    <a:bodyPr/>
                    <a:lstStyle/>
                    <a:p>
                      <a:r>
                        <a:rPr lang="cs-CZ" sz="2400" dirty="0" smtClean="0">
                          <a:latin typeface="Times New Roman" pitchFamily="18" charset="0"/>
                          <a:cs typeface="Times New Roman" pitchFamily="18" charset="0"/>
                        </a:rPr>
                        <a:t>Prezentace popisující</a:t>
                      </a:r>
                      <a:r>
                        <a:rPr lang="cs-CZ" sz="2400" baseline="0" dirty="0" smtClean="0">
                          <a:latin typeface="Times New Roman" pitchFamily="18" charset="0"/>
                          <a:cs typeface="Times New Roman" pitchFamily="18" charset="0"/>
                        </a:rPr>
                        <a:t> tvoření a použití </a:t>
                      </a:r>
                      <a:r>
                        <a:rPr lang="cs-CZ" sz="2400" baseline="0" smtClean="0">
                          <a:latin typeface="Times New Roman" pitchFamily="18" charset="0"/>
                          <a:cs typeface="Times New Roman" pitchFamily="18" charset="0"/>
                        </a:rPr>
                        <a:t>předpřítomného času</a:t>
                      </a:r>
                      <a:endParaRPr lang="cs-CZ" sz="2400" dirty="0">
                        <a:latin typeface="Times New Roman" pitchFamily="18" charset="0"/>
                        <a:cs typeface="Times New Roman" pitchFamily="18" charset="0"/>
                      </a:endParaRPr>
                    </a:p>
                  </a:txBody>
                  <a:tcPr marT="60960" marB="60960"/>
                </a:tc>
              </a:tr>
            </a:tbl>
          </a:graphicData>
        </a:graphic>
      </p:graphicFrame>
      <p:sp>
        <p:nvSpPr>
          <p:cNvPr id="5" name="Nadpis 1"/>
          <p:cNvSpPr txBox="1">
            <a:spLocks/>
          </p:cNvSpPr>
          <p:nvPr/>
        </p:nvSpPr>
        <p:spPr>
          <a:xfrm>
            <a:off x="20151" y="664804"/>
            <a:ext cx="2916832" cy="792088"/>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30.10   </a:t>
            </a:r>
            <a:r>
              <a:rPr lang="cs-CZ" sz="2500" b="1" dirty="0" smtClean="0">
                <a:latin typeface="Times New Roman" pitchFamily="18" charset="0"/>
                <a:cs typeface="Times New Roman" pitchFamily="18" charset="0"/>
              </a:rPr>
              <a:t>Anotace</a:t>
            </a:r>
            <a:endParaRPr lang="cs-CZ" sz="2500" b="1" dirty="0">
              <a:latin typeface="Times New Roman" pitchFamily="18" charset="0"/>
              <a:cs typeface="Times New Roman" pitchFamily="18" charset="0"/>
            </a:endParaRPr>
          </a:p>
        </p:txBody>
      </p:sp>
    </p:spTree>
    <p:extLst>
      <p:ext uri="{BB962C8B-B14F-4D97-AF65-F5344CB8AC3E}">
        <p14:creationId xmlns:p14="http://schemas.microsoft.com/office/powerpoint/2010/main" val="3987996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txBox="1">
            <a:spLocks/>
          </p:cNvSpPr>
          <p:nvPr/>
        </p:nvSpPr>
        <p:spPr>
          <a:xfrm>
            <a:off x="0" y="492443"/>
            <a:ext cx="84582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30.</a:t>
            </a:r>
            <a:r>
              <a:rPr lang="en-US" sz="2500" b="1" dirty="0" smtClean="0">
                <a:latin typeface="Times New Roman" pitchFamily="18" charset="0"/>
                <a:cs typeface="Times New Roman" pitchFamily="18" charset="0"/>
              </a:rPr>
              <a:t>2 </a:t>
            </a:r>
            <a:r>
              <a:rPr lang="cs-CZ" sz="2500" b="1" dirty="0" smtClean="0">
                <a:latin typeface="Times New Roman" pitchFamily="18" charset="0"/>
                <a:cs typeface="Times New Roman" pitchFamily="18" charset="0"/>
              </a:rPr>
              <a:t> </a:t>
            </a:r>
            <a:r>
              <a:rPr lang="en-US" sz="2500" b="1" dirty="0" smtClean="0">
                <a:latin typeface="Times New Roman" pitchFamily="18" charset="0"/>
                <a:cs typeface="Times New Roman" pitchFamily="18" charset="0"/>
              </a:rPr>
              <a:t>What do we already know?</a:t>
            </a:r>
          </a:p>
          <a:p>
            <a:pPr algn="l"/>
            <a:endParaRPr lang="en-US" sz="2800" b="1" dirty="0" smtClean="0">
              <a:latin typeface="Times New Roman" pitchFamily="18" charset="0"/>
              <a:cs typeface="Times New Roman" pitchFamily="18" charset="0"/>
            </a:endParaRPr>
          </a:p>
          <a:p>
            <a:pPr marL="457200" indent="-457200" algn="l">
              <a:buFontTx/>
              <a:buChar char="-"/>
            </a:pPr>
            <a:r>
              <a:rPr lang="cs-CZ"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We know how and when we use past simple tense</a:t>
            </a:r>
          </a:p>
          <a:p>
            <a:pPr algn="l"/>
            <a:r>
              <a:rPr lang="en-US" sz="1600" dirty="0" smtClean="0">
                <a:latin typeface="Times New Roman" pitchFamily="18" charset="0"/>
                <a:cs typeface="Times New Roman" pitchFamily="18" charset="0"/>
              </a:rPr>
              <a:t>        </a:t>
            </a:r>
            <a:r>
              <a:rPr lang="cs-CZ"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For example: I went to the supermarket on Monday</a:t>
            </a:r>
          </a:p>
          <a:p>
            <a:pPr algn="l"/>
            <a:r>
              <a:rPr lang="en-US" sz="1600" dirty="0" smtClean="0">
                <a:latin typeface="Times New Roman" pitchFamily="18" charset="0"/>
                <a:cs typeface="Times New Roman" pitchFamily="18" charset="0"/>
              </a:rPr>
              <a:t>                           </a:t>
            </a:r>
            <a:r>
              <a:rPr lang="cs-CZ"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My parents wanted to go to the cinema. </a:t>
            </a:r>
          </a:p>
          <a:p>
            <a:pPr algn="l"/>
            <a:r>
              <a:rPr lang="en-US" sz="1600" dirty="0" smtClean="0">
                <a:latin typeface="Times New Roman" pitchFamily="18" charset="0"/>
                <a:cs typeface="Times New Roman" pitchFamily="18" charset="0"/>
              </a:rPr>
              <a:t>                            </a:t>
            </a:r>
            <a:r>
              <a:rPr lang="cs-CZ"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Did you see this girl yesterday?</a:t>
            </a:r>
          </a:p>
          <a:p>
            <a:pPr algn="l"/>
            <a:r>
              <a:rPr lang="en-US" sz="1600" dirty="0" smtClean="0">
                <a:latin typeface="Times New Roman" pitchFamily="18" charset="0"/>
                <a:cs typeface="Times New Roman" pitchFamily="18" charset="0"/>
              </a:rPr>
              <a:t>                             </a:t>
            </a:r>
            <a:r>
              <a:rPr lang="cs-CZ"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They didn´t want to hurt you.     </a:t>
            </a:r>
          </a:p>
          <a:p>
            <a:pPr marL="457200" indent="-457200" algn="l">
              <a:buFontTx/>
              <a:buChar char="-"/>
            </a:pPr>
            <a:endParaRPr lang="en-US" sz="1600" dirty="0" smtClean="0">
              <a:latin typeface="Times New Roman" pitchFamily="18" charset="0"/>
              <a:cs typeface="Times New Roman" pitchFamily="18" charset="0"/>
            </a:endParaRPr>
          </a:p>
          <a:p>
            <a:pPr marL="457200" indent="-457200" algn="l">
              <a:buFontTx/>
              <a:buChar char="-"/>
            </a:pPr>
            <a:r>
              <a:rPr lang="cs-CZ"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We can use the verb ´to have´  in present simple </a:t>
            </a:r>
            <a:r>
              <a:rPr lang="en-US" sz="1600" dirty="0" smtClean="0">
                <a:latin typeface="Times New Roman" pitchFamily="18" charset="0"/>
                <a:cs typeface="Times New Roman" pitchFamily="18" charset="0"/>
              </a:rPr>
              <a:t>(I have x she has</a:t>
            </a:r>
          </a:p>
          <a:p>
            <a:pPr algn="l"/>
            <a:r>
              <a:rPr lang="en-US" sz="1600" dirty="0" smtClean="0">
                <a:latin typeface="Times New Roman" pitchFamily="18" charset="0"/>
                <a:cs typeface="Times New Roman" pitchFamily="18" charset="0"/>
              </a:rPr>
              <a:t>                                                                                                             </a:t>
            </a:r>
            <a:r>
              <a:rPr lang="cs-CZ"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have x haven´t)</a:t>
            </a:r>
            <a:endParaRPr lang="en-US" sz="2000" b="1" dirty="0" smtClean="0">
              <a:latin typeface="Times New Roman" pitchFamily="18" charset="0"/>
              <a:cs typeface="Times New Roman" pitchFamily="18" charset="0"/>
            </a:endParaRPr>
          </a:p>
          <a:p>
            <a:pPr marL="457200" indent="-457200" algn="l">
              <a:buFontTx/>
              <a:buChar char="-"/>
            </a:pPr>
            <a:endParaRPr lang="en-US" sz="1600" b="1" dirty="0" smtClean="0">
              <a:latin typeface="Times New Roman" pitchFamily="18" charset="0"/>
              <a:cs typeface="Times New Roman" pitchFamily="18" charset="0"/>
            </a:endParaRPr>
          </a:p>
          <a:p>
            <a:pPr marL="457200" indent="-457200" algn="l">
              <a:buFontTx/>
              <a:buChar char="-"/>
            </a:pPr>
            <a:r>
              <a:rPr lang="cs-CZ"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We know the irregular verbs (past simple and past participle)</a:t>
            </a:r>
          </a:p>
          <a:p>
            <a:pPr algn="l"/>
            <a:r>
              <a:rPr lang="en-US" sz="1600" dirty="0" smtClean="0">
                <a:latin typeface="Times New Roman" pitchFamily="18" charset="0"/>
                <a:cs typeface="Times New Roman" pitchFamily="18" charset="0"/>
              </a:rPr>
              <a:t>        </a:t>
            </a:r>
            <a:r>
              <a:rPr lang="cs-CZ"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For example: </a:t>
            </a:r>
          </a:p>
          <a:p>
            <a:pPr algn="l"/>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4"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cs-CZ" sz="1800" dirty="0"/>
          </a:p>
        </p:txBody>
      </p:sp>
      <p:sp>
        <p:nvSpPr>
          <p:cNvPr id="5" name="TextovéPole 4"/>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Anglický jazyk</a:t>
            </a:r>
          </a:p>
          <a:p>
            <a:endParaRPr lang="cs-CZ" sz="1000" dirty="0">
              <a:latin typeface="Times New Roman" pitchFamily="18" charset="0"/>
              <a:cs typeface="Times New Roman" pitchFamily="18" charset="0"/>
            </a:endParaRPr>
          </a:p>
        </p:txBody>
      </p:sp>
      <p:graphicFrame>
        <p:nvGraphicFramePr>
          <p:cNvPr id="2" name="Tabulka 1"/>
          <p:cNvGraphicFramePr>
            <a:graphicFrameLocks noGrp="1"/>
          </p:cNvGraphicFramePr>
          <p:nvPr>
            <p:extLst>
              <p:ext uri="{D42A27DB-BD31-4B8C-83A1-F6EECF244321}">
                <p14:modId xmlns:p14="http://schemas.microsoft.com/office/powerpoint/2010/main" val="675792765"/>
              </p:ext>
            </p:extLst>
          </p:nvPr>
        </p:nvGraphicFramePr>
        <p:xfrm>
          <a:off x="2000573" y="4293096"/>
          <a:ext cx="4727847" cy="2494280"/>
        </p:xfrm>
        <a:graphic>
          <a:graphicData uri="http://schemas.openxmlformats.org/drawingml/2006/table">
            <a:tbl>
              <a:tblPr firstRow="1" firstCol="1">
                <a:tableStyleId>{00A15C55-8517-42AA-B614-E9B94910E393}</a:tableStyleId>
              </a:tblPr>
              <a:tblGrid>
                <a:gridCol w="1575949"/>
                <a:gridCol w="1575949"/>
                <a:gridCol w="1575949"/>
              </a:tblGrid>
              <a:tr h="0">
                <a:tc>
                  <a:txBody>
                    <a:bodyPr/>
                    <a:lstStyle/>
                    <a:p>
                      <a:pPr algn="ctr"/>
                      <a:r>
                        <a:rPr lang="cs-CZ" dirty="0" err="1" smtClean="0">
                          <a:latin typeface="Times New Roman" pitchFamily="18" charset="0"/>
                          <a:cs typeface="Times New Roman" pitchFamily="18" charset="0"/>
                        </a:rPr>
                        <a:t>Present</a:t>
                      </a:r>
                      <a:endParaRPr lang="cs-CZ" dirty="0">
                        <a:latin typeface="Times New Roman" pitchFamily="18" charset="0"/>
                        <a:cs typeface="Times New Roman" pitchFamily="18" charset="0"/>
                      </a:endParaRPr>
                    </a:p>
                  </a:txBody>
                  <a:tcPr/>
                </a:tc>
                <a:tc>
                  <a:txBody>
                    <a:bodyPr/>
                    <a:lstStyle/>
                    <a:p>
                      <a:pPr algn="ctr"/>
                      <a:r>
                        <a:rPr lang="cs-CZ" dirty="0" smtClean="0">
                          <a:latin typeface="Times New Roman" pitchFamily="18" charset="0"/>
                          <a:cs typeface="Times New Roman" pitchFamily="18" charset="0"/>
                        </a:rPr>
                        <a:t>Past </a:t>
                      </a:r>
                      <a:r>
                        <a:rPr lang="cs-CZ" dirty="0" err="1" smtClean="0">
                          <a:latin typeface="Times New Roman" pitchFamily="18" charset="0"/>
                          <a:cs typeface="Times New Roman" pitchFamily="18" charset="0"/>
                        </a:rPr>
                        <a:t>simple</a:t>
                      </a:r>
                      <a:endParaRPr lang="cs-CZ" dirty="0">
                        <a:latin typeface="Times New Roman" pitchFamily="18" charset="0"/>
                        <a:cs typeface="Times New Roman" pitchFamily="18" charset="0"/>
                      </a:endParaRPr>
                    </a:p>
                  </a:txBody>
                  <a:tcPr/>
                </a:tc>
                <a:tc>
                  <a:txBody>
                    <a:bodyPr/>
                    <a:lstStyle/>
                    <a:p>
                      <a:pPr algn="ctr"/>
                      <a:r>
                        <a:rPr lang="cs-CZ" dirty="0" smtClean="0">
                          <a:latin typeface="Times New Roman" pitchFamily="18" charset="0"/>
                          <a:cs typeface="Times New Roman" pitchFamily="18" charset="0"/>
                        </a:rPr>
                        <a:t>Past </a:t>
                      </a:r>
                      <a:r>
                        <a:rPr lang="cs-CZ" dirty="0" err="1" smtClean="0">
                          <a:latin typeface="Times New Roman" pitchFamily="18" charset="0"/>
                          <a:cs typeface="Times New Roman" pitchFamily="18" charset="0"/>
                        </a:rPr>
                        <a:t>participle</a:t>
                      </a:r>
                      <a:endParaRPr lang="cs-CZ" dirty="0">
                        <a:latin typeface="Times New Roman" pitchFamily="18" charset="0"/>
                        <a:cs typeface="Times New Roman" pitchFamily="18" charset="0"/>
                      </a:endParaRPr>
                    </a:p>
                  </a:txBody>
                  <a:tcPr/>
                </a:tc>
              </a:tr>
              <a:tr h="370840">
                <a:tc>
                  <a:txBody>
                    <a:bodyPr/>
                    <a:lstStyle/>
                    <a:p>
                      <a:pPr algn="l"/>
                      <a:r>
                        <a:rPr lang="cs-CZ" dirty="0" err="1" smtClean="0">
                          <a:latin typeface="Times New Roman" pitchFamily="18" charset="0"/>
                          <a:cs typeface="Times New Roman" pitchFamily="18" charset="0"/>
                        </a:rPr>
                        <a:t>see</a:t>
                      </a:r>
                      <a:endParaRPr lang="cs-CZ" dirty="0">
                        <a:latin typeface="Times New Roman" pitchFamily="18" charset="0"/>
                        <a:cs typeface="Times New Roman" pitchFamily="18" charset="0"/>
                      </a:endParaRPr>
                    </a:p>
                  </a:txBody>
                  <a:tcPr/>
                </a:tc>
                <a:tc>
                  <a:txBody>
                    <a:bodyPr/>
                    <a:lstStyle/>
                    <a:p>
                      <a:pPr algn="l"/>
                      <a:r>
                        <a:rPr lang="cs-CZ" dirty="0" err="1" smtClean="0">
                          <a:latin typeface="Times New Roman" pitchFamily="18" charset="0"/>
                          <a:cs typeface="Times New Roman" pitchFamily="18" charset="0"/>
                        </a:rPr>
                        <a:t>saw</a:t>
                      </a:r>
                      <a:endParaRPr lang="cs-CZ" dirty="0">
                        <a:latin typeface="Times New Roman" pitchFamily="18" charset="0"/>
                        <a:cs typeface="Times New Roman" pitchFamily="18" charset="0"/>
                      </a:endParaRPr>
                    </a:p>
                  </a:txBody>
                  <a:tcPr/>
                </a:tc>
                <a:tc>
                  <a:txBody>
                    <a:bodyPr/>
                    <a:lstStyle/>
                    <a:p>
                      <a:pPr algn="l"/>
                      <a:r>
                        <a:rPr lang="cs-CZ" dirty="0" err="1" smtClean="0">
                          <a:latin typeface="Times New Roman" pitchFamily="18" charset="0"/>
                          <a:cs typeface="Times New Roman" pitchFamily="18" charset="0"/>
                        </a:rPr>
                        <a:t>seen</a:t>
                      </a:r>
                      <a:endParaRPr lang="cs-CZ" dirty="0">
                        <a:latin typeface="Times New Roman" pitchFamily="18" charset="0"/>
                        <a:cs typeface="Times New Roman" pitchFamily="18" charset="0"/>
                      </a:endParaRPr>
                    </a:p>
                  </a:txBody>
                  <a:tcPr/>
                </a:tc>
              </a:tr>
              <a:tr h="370840">
                <a:tc>
                  <a:txBody>
                    <a:bodyPr/>
                    <a:lstStyle/>
                    <a:p>
                      <a:pPr algn="l"/>
                      <a:r>
                        <a:rPr lang="cs-CZ" dirty="0" err="1" smtClean="0">
                          <a:latin typeface="Times New Roman" pitchFamily="18" charset="0"/>
                          <a:cs typeface="Times New Roman" pitchFamily="18" charset="0"/>
                        </a:rPr>
                        <a:t>be</a:t>
                      </a:r>
                      <a:endParaRPr lang="cs-CZ" dirty="0">
                        <a:latin typeface="Times New Roman" pitchFamily="18" charset="0"/>
                        <a:cs typeface="Times New Roman" pitchFamily="18" charset="0"/>
                      </a:endParaRPr>
                    </a:p>
                  </a:txBody>
                  <a:tcPr/>
                </a:tc>
                <a:tc>
                  <a:txBody>
                    <a:bodyPr/>
                    <a:lstStyle/>
                    <a:p>
                      <a:pPr algn="l"/>
                      <a:r>
                        <a:rPr lang="cs-CZ" smtClean="0">
                          <a:latin typeface="Times New Roman" pitchFamily="18" charset="0"/>
                          <a:cs typeface="Times New Roman" pitchFamily="18" charset="0"/>
                        </a:rPr>
                        <a:t>was/were</a:t>
                      </a:r>
                      <a:endParaRPr lang="cs-CZ" dirty="0">
                        <a:latin typeface="Times New Roman" pitchFamily="18" charset="0"/>
                        <a:cs typeface="Times New Roman" pitchFamily="18" charset="0"/>
                      </a:endParaRPr>
                    </a:p>
                  </a:txBody>
                  <a:tcPr/>
                </a:tc>
                <a:tc>
                  <a:txBody>
                    <a:bodyPr/>
                    <a:lstStyle/>
                    <a:p>
                      <a:pPr algn="l"/>
                      <a:r>
                        <a:rPr lang="cs-CZ" dirty="0" err="1" smtClean="0">
                          <a:latin typeface="Times New Roman" pitchFamily="18" charset="0"/>
                          <a:cs typeface="Times New Roman" pitchFamily="18" charset="0"/>
                        </a:rPr>
                        <a:t>been</a:t>
                      </a:r>
                      <a:endParaRPr lang="cs-CZ" dirty="0">
                        <a:latin typeface="Times New Roman" pitchFamily="18" charset="0"/>
                        <a:cs typeface="Times New Roman" pitchFamily="18" charset="0"/>
                      </a:endParaRPr>
                    </a:p>
                  </a:txBody>
                  <a:tcPr/>
                </a:tc>
              </a:tr>
              <a:tr h="370840">
                <a:tc>
                  <a:txBody>
                    <a:bodyPr/>
                    <a:lstStyle/>
                    <a:p>
                      <a:pPr algn="l"/>
                      <a:r>
                        <a:rPr lang="cs-CZ" dirty="0" err="1" smtClean="0">
                          <a:latin typeface="Times New Roman" pitchFamily="18" charset="0"/>
                          <a:cs typeface="Times New Roman" pitchFamily="18" charset="0"/>
                        </a:rPr>
                        <a:t>know</a:t>
                      </a:r>
                      <a:endParaRPr lang="cs-CZ" dirty="0">
                        <a:latin typeface="Times New Roman" pitchFamily="18" charset="0"/>
                        <a:cs typeface="Times New Roman" pitchFamily="18" charset="0"/>
                      </a:endParaRPr>
                    </a:p>
                  </a:txBody>
                  <a:tcPr/>
                </a:tc>
                <a:tc>
                  <a:txBody>
                    <a:bodyPr/>
                    <a:lstStyle/>
                    <a:p>
                      <a:pPr algn="l"/>
                      <a:r>
                        <a:rPr lang="cs-CZ" dirty="0" err="1" smtClean="0">
                          <a:latin typeface="Times New Roman" pitchFamily="18" charset="0"/>
                          <a:cs typeface="Times New Roman" pitchFamily="18" charset="0"/>
                        </a:rPr>
                        <a:t>knew</a:t>
                      </a:r>
                      <a:endParaRPr lang="cs-CZ" dirty="0">
                        <a:latin typeface="Times New Roman" pitchFamily="18" charset="0"/>
                        <a:cs typeface="Times New Roman" pitchFamily="18" charset="0"/>
                      </a:endParaRPr>
                    </a:p>
                  </a:txBody>
                  <a:tcPr/>
                </a:tc>
                <a:tc>
                  <a:txBody>
                    <a:bodyPr/>
                    <a:lstStyle/>
                    <a:p>
                      <a:pPr algn="l"/>
                      <a:r>
                        <a:rPr lang="cs-CZ" dirty="0" err="1" smtClean="0">
                          <a:latin typeface="Times New Roman" pitchFamily="18" charset="0"/>
                          <a:cs typeface="Times New Roman" pitchFamily="18" charset="0"/>
                        </a:rPr>
                        <a:t>known</a:t>
                      </a:r>
                      <a:endParaRPr lang="cs-CZ" dirty="0">
                        <a:latin typeface="Times New Roman" pitchFamily="18" charset="0"/>
                        <a:cs typeface="Times New Roman" pitchFamily="18" charset="0"/>
                      </a:endParaRPr>
                    </a:p>
                  </a:txBody>
                  <a:tcPr/>
                </a:tc>
              </a:tr>
              <a:tr h="370840">
                <a:tc>
                  <a:txBody>
                    <a:bodyPr/>
                    <a:lstStyle/>
                    <a:p>
                      <a:pPr algn="l"/>
                      <a:r>
                        <a:rPr lang="cs-CZ" dirty="0" smtClean="0">
                          <a:latin typeface="Times New Roman" pitchFamily="18" charset="0"/>
                          <a:cs typeface="Times New Roman" pitchFamily="18" charset="0"/>
                        </a:rPr>
                        <a:t>do</a:t>
                      </a:r>
                      <a:endParaRPr lang="cs-CZ" dirty="0">
                        <a:latin typeface="Times New Roman" pitchFamily="18" charset="0"/>
                        <a:cs typeface="Times New Roman" pitchFamily="18" charset="0"/>
                      </a:endParaRPr>
                    </a:p>
                  </a:txBody>
                  <a:tcPr/>
                </a:tc>
                <a:tc>
                  <a:txBody>
                    <a:bodyPr/>
                    <a:lstStyle/>
                    <a:p>
                      <a:pPr algn="l"/>
                      <a:r>
                        <a:rPr lang="cs-CZ" dirty="0" err="1" smtClean="0">
                          <a:latin typeface="Times New Roman" pitchFamily="18" charset="0"/>
                          <a:cs typeface="Times New Roman" pitchFamily="18" charset="0"/>
                        </a:rPr>
                        <a:t>did</a:t>
                      </a:r>
                      <a:endParaRPr lang="cs-CZ" dirty="0">
                        <a:latin typeface="Times New Roman" pitchFamily="18" charset="0"/>
                        <a:cs typeface="Times New Roman" pitchFamily="18" charset="0"/>
                      </a:endParaRPr>
                    </a:p>
                  </a:txBody>
                  <a:tcPr/>
                </a:tc>
                <a:tc>
                  <a:txBody>
                    <a:bodyPr/>
                    <a:lstStyle/>
                    <a:p>
                      <a:pPr algn="l"/>
                      <a:r>
                        <a:rPr lang="cs-CZ" dirty="0" smtClean="0">
                          <a:latin typeface="Times New Roman" pitchFamily="18" charset="0"/>
                          <a:cs typeface="Times New Roman" pitchFamily="18" charset="0"/>
                        </a:rPr>
                        <a:t>done</a:t>
                      </a:r>
                      <a:endParaRPr lang="cs-CZ" dirty="0">
                        <a:latin typeface="Times New Roman" pitchFamily="18" charset="0"/>
                        <a:cs typeface="Times New Roman" pitchFamily="18" charset="0"/>
                      </a:endParaRPr>
                    </a:p>
                  </a:txBody>
                  <a:tcPr/>
                </a:tc>
              </a:tr>
              <a:tr h="370840">
                <a:tc>
                  <a:txBody>
                    <a:bodyPr/>
                    <a:lstStyle/>
                    <a:p>
                      <a:pPr algn="l"/>
                      <a:r>
                        <a:rPr lang="cs-CZ" dirty="0" err="1" smtClean="0">
                          <a:latin typeface="Times New Roman" pitchFamily="18" charset="0"/>
                          <a:cs typeface="Times New Roman" pitchFamily="18" charset="0"/>
                        </a:rPr>
                        <a:t>break</a:t>
                      </a:r>
                      <a:endParaRPr lang="cs-CZ" dirty="0">
                        <a:latin typeface="Times New Roman" pitchFamily="18" charset="0"/>
                        <a:cs typeface="Times New Roman" pitchFamily="18" charset="0"/>
                      </a:endParaRPr>
                    </a:p>
                  </a:txBody>
                  <a:tcPr/>
                </a:tc>
                <a:tc>
                  <a:txBody>
                    <a:bodyPr/>
                    <a:lstStyle/>
                    <a:p>
                      <a:pPr algn="l"/>
                      <a:r>
                        <a:rPr lang="cs-CZ" dirty="0" err="1" smtClean="0">
                          <a:latin typeface="Times New Roman" pitchFamily="18" charset="0"/>
                          <a:cs typeface="Times New Roman" pitchFamily="18" charset="0"/>
                        </a:rPr>
                        <a:t>broke</a:t>
                      </a:r>
                      <a:endParaRPr lang="cs-CZ" dirty="0">
                        <a:latin typeface="Times New Roman" pitchFamily="18" charset="0"/>
                        <a:cs typeface="Times New Roman" pitchFamily="18" charset="0"/>
                      </a:endParaRPr>
                    </a:p>
                  </a:txBody>
                  <a:tcPr/>
                </a:tc>
                <a:tc>
                  <a:txBody>
                    <a:bodyPr/>
                    <a:lstStyle/>
                    <a:p>
                      <a:pPr algn="l"/>
                      <a:r>
                        <a:rPr lang="cs-CZ" dirty="0" err="1" smtClean="0">
                          <a:latin typeface="Times New Roman" pitchFamily="18" charset="0"/>
                          <a:cs typeface="Times New Roman" pitchFamily="18" charset="0"/>
                        </a:rPr>
                        <a:t>broken</a:t>
                      </a:r>
                      <a:endParaRPr lang="cs-CZ"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71297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0" y="492443"/>
            <a:ext cx="91440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30.3  New </a:t>
            </a:r>
            <a:r>
              <a:rPr lang="cs-CZ" sz="2500" b="1" dirty="0" err="1" smtClean="0">
                <a:latin typeface="Times New Roman" pitchFamily="18" charset="0"/>
                <a:cs typeface="Times New Roman" pitchFamily="18" charset="0"/>
              </a:rPr>
              <a:t>terms</a:t>
            </a:r>
            <a:r>
              <a:rPr lang="cs-CZ" sz="2500" b="1" dirty="0" smtClean="0">
                <a:latin typeface="Times New Roman" pitchFamily="18" charset="0"/>
                <a:cs typeface="Times New Roman" pitchFamily="18" charset="0"/>
              </a:rPr>
              <a:t/>
            </a:r>
            <a:br>
              <a:rPr lang="cs-CZ" sz="2500" b="1" dirty="0" smtClean="0">
                <a:latin typeface="Times New Roman" pitchFamily="18" charset="0"/>
                <a:cs typeface="Times New Roman" pitchFamily="18" charset="0"/>
              </a:rPr>
            </a:br>
            <a:endParaRPr lang="cs-CZ" sz="2500" dirty="0">
              <a:latin typeface="Times New Roman" pitchFamily="18" charset="0"/>
              <a:cs typeface="Times New Roman" pitchFamily="18" charset="0"/>
            </a:endParaRPr>
          </a:p>
          <a:p>
            <a:pPr algn="l"/>
            <a:r>
              <a:rPr lang="cs-CZ" sz="18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sz="1800" b="1" dirty="0" err="1" smtClean="0">
                <a:effectLst>
                  <a:outerShdw blurRad="38100" dist="38100" dir="2700000" algn="tl">
                    <a:srgbClr val="000000">
                      <a:alpha val="43137"/>
                    </a:srgbClr>
                  </a:outerShdw>
                </a:effectLst>
                <a:latin typeface="Times New Roman" pitchFamily="18" charset="0"/>
                <a:cs typeface="Times New Roman" pitchFamily="18" charset="0"/>
              </a:rPr>
              <a:t>Present</a:t>
            </a:r>
            <a:r>
              <a:rPr lang="cs-CZ" sz="18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sz="1800" b="1" dirty="0" err="1" smtClean="0">
                <a:effectLst>
                  <a:outerShdw blurRad="38100" dist="38100" dir="2700000" algn="tl">
                    <a:srgbClr val="000000">
                      <a:alpha val="43137"/>
                    </a:srgbClr>
                  </a:outerShdw>
                </a:effectLst>
                <a:latin typeface="Times New Roman" pitchFamily="18" charset="0"/>
                <a:cs typeface="Times New Roman" pitchFamily="18" charset="0"/>
              </a:rPr>
              <a:t>perfect</a:t>
            </a:r>
            <a:r>
              <a:rPr lang="cs-CZ" sz="18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sz="1800" dirty="0" smtClean="0">
                <a:latin typeface="Times New Roman" pitchFamily="18" charset="0"/>
                <a:cs typeface="Times New Roman" pitchFamily="18" charset="0"/>
              </a:rPr>
              <a:t>– předpřítomný čas</a:t>
            </a:r>
          </a:p>
          <a:p>
            <a:pPr algn="l"/>
            <a:endParaRPr lang="cs-CZ" sz="1800" dirty="0">
              <a:latin typeface="Times New Roman" pitchFamily="18" charset="0"/>
              <a:cs typeface="Times New Roman" pitchFamily="18" charset="0"/>
            </a:endParaRPr>
          </a:p>
          <a:p>
            <a:pPr algn="l"/>
            <a:r>
              <a:rPr lang="cs-CZ" sz="1800" b="1" dirty="0" smtClean="0">
                <a:effectLst>
                  <a:outerShdw blurRad="38100" dist="38100" dir="2700000" algn="tl">
                    <a:srgbClr val="000000">
                      <a:alpha val="43137"/>
                    </a:srgbClr>
                  </a:outerShdw>
                </a:effectLst>
                <a:latin typeface="Times New Roman" pitchFamily="18" charset="0"/>
                <a:cs typeface="Times New Roman" pitchFamily="18" charset="0"/>
              </a:rPr>
              <a:t>            Past </a:t>
            </a:r>
            <a:r>
              <a:rPr lang="cs-CZ" sz="1800" b="1" dirty="0" err="1" smtClean="0">
                <a:effectLst>
                  <a:outerShdw blurRad="38100" dist="38100" dir="2700000" algn="tl">
                    <a:srgbClr val="000000">
                      <a:alpha val="43137"/>
                    </a:srgbClr>
                  </a:outerShdw>
                </a:effectLst>
                <a:latin typeface="Times New Roman" pitchFamily="18" charset="0"/>
                <a:cs typeface="Times New Roman" pitchFamily="18" charset="0"/>
              </a:rPr>
              <a:t>participle</a:t>
            </a:r>
            <a:r>
              <a:rPr lang="cs-CZ" sz="18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sz="1800" dirty="0" smtClean="0">
                <a:latin typeface="Times New Roman" pitchFamily="18" charset="0"/>
                <a:cs typeface="Times New Roman" pitchFamily="18" charset="0"/>
              </a:rPr>
              <a:t>– příčestí minulé („3. sloupec“ slovesného tvaru)</a:t>
            </a:r>
          </a:p>
          <a:p>
            <a:pPr algn="l"/>
            <a:r>
              <a:rPr lang="cs-CZ" sz="1800" dirty="0" smtClean="0">
                <a:latin typeface="Times New Roman" pitchFamily="18" charset="0"/>
                <a:cs typeface="Times New Roman" pitchFamily="18" charset="0"/>
              </a:rPr>
              <a:t>                                         </a:t>
            </a:r>
            <a:r>
              <a:rPr lang="cs-CZ" sz="1800" dirty="0" err="1" smtClean="0">
                <a:latin typeface="Times New Roman" pitchFamily="18" charset="0"/>
                <a:cs typeface="Times New Roman" pitchFamily="18" charset="0"/>
              </a:rPr>
              <a:t>For</a:t>
            </a:r>
            <a:r>
              <a:rPr lang="cs-CZ" sz="1800" dirty="0" smtClean="0">
                <a:latin typeface="Times New Roman" pitchFamily="18" charset="0"/>
                <a:cs typeface="Times New Roman" pitchFamily="18" charset="0"/>
              </a:rPr>
              <a:t> </a:t>
            </a:r>
            <a:r>
              <a:rPr lang="cs-CZ" sz="1800" dirty="0" err="1" smtClean="0">
                <a:latin typeface="Times New Roman" pitchFamily="18" charset="0"/>
                <a:cs typeface="Times New Roman" pitchFamily="18" charset="0"/>
              </a:rPr>
              <a:t>the</a:t>
            </a:r>
            <a:r>
              <a:rPr lang="cs-CZ" sz="1800" dirty="0" smtClean="0">
                <a:latin typeface="Times New Roman" pitchFamily="18" charset="0"/>
                <a:cs typeface="Times New Roman" pitchFamily="18" charset="0"/>
              </a:rPr>
              <a:t> list </a:t>
            </a:r>
            <a:r>
              <a:rPr lang="cs-CZ" sz="1800" dirty="0" err="1" smtClean="0">
                <a:latin typeface="Times New Roman" pitchFamily="18" charset="0"/>
                <a:cs typeface="Times New Roman" pitchFamily="18" charset="0"/>
              </a:rPr>
              <a:t>of</a:t>
            </a:r>
            <a:r>
              <a:rPr lang="cs-CZ" sz="1800" dirty="0" smtClean="0">
                <a:latin typeface="Times New Roman" pitchFamily="18" charset="0"/>
                <a:cs typeface="Times New Roman" pitchFamily="18" charset="0"/>
              </a:rPr>
              <a:t> </a:t>
            </a:r>
            <a:r>
              <a:rPr lang="cs-CZ" sz="1800" dirty="0" err="1" smtClean="0">
                <a:latin typeface="Times New Roman" pitchFamily="18" charset="0"/>
                <a:cs typeface="Times New Roman" pitchFamily="18" charset="0"/>
              </a:rPr>
              <a:t>irregular</a:t>
            </a:r>
            <a:r>
              <a:rPr lang="cs-CZ" sz="1800" dirty="0" smtClean="0">
                <a:latin typeface="Times New Roman" pitchFamily="18" charset="0"/>
                <a:cs typeface="Times New Roman" pitchFamily="18" charset="0"/>
              </a:rPr>
              <a:t> </a:t>
            </a:r>
            <a:r>
              <a:rPr lang="cs-CZ" sz="1800" dirty="0" err="1" smtClean="0">
                <a:latin typeface="Times New Roman" pitchFamily="18" charset="0"/>
                <a:cs typeface="Times New Roman" pitchFamily="18" charset="0"/>
              </a:rPr>
              <a:t>verbs</a:t>
            </a:r>
            <a:r>
              <a:rPr lang="cs-CZ" sz="1800" dirty="0" smtClean="0">
                <a:latin typeface="Times New Roman" pitchFamily="18" charset="0"/>
                <a:cs typeface="Times New Roman" pitchFamily="18" charset="0"/>
              </a:rPr>
              <a:t> </a:t>
            </a:r>
            <a:r>
              <a:rPr lang="cs-CZ" sz="1800" dirty="0" err="1" smtClean="0">
                <a:latin typeface="Times New Roman" pitchFamily="18" charset="0"/>
                <a:cs typeface="Times New Roman" pitchFamily="18" charset="0"/>
              </a:rPr>
              <a:t>see</a:t>
            </a:r>
            <a:r>
              <a:rPr lang="cs-CZ" sz="1800" dirty="0" smtClean="0">
                <a:latin typeface="Times New Roman" pitchFamily="18" charset="0"/>
                <a:cs typeface="Times New Roman" pitchFamily="18" charset="0"/>
              </a:rPr>
              <a:t> </a:t>
            </a:r>
            <a:r>
              <a:rPr lang="cs-CZ" sz="1800" dirty="0" err="1" smtClean="0">
                <a:latin typeface="Times New Roman" pitchFamily="18" charset="0"/>
                <a:cs typeface="Times New Roman" pitchFamily="18" charset="0"/>
                <a:hlinkClick r:id="rId2"/>
              </a:rPr>
              <a:t>this</a:t>
            </a:r>
            <a:r>
              <a:rPr lang="cs-CZ" sz="1800" dirty="0" smtClean="0">
                <a:latin typeface="Times New Roman" pitchFamily="18" charset="0"/>
                <a:cs typeface="Times New Roman" pitchFamily="18" charset="0"/>
                <a:hlinkClick r:id="rId2"/>
              </a:rPr>
              <a:t> </a:t>
            </a:r>
            <a:r>
              <a:rPr lang="cs-CZ" sz="1800" dirty="0" err="1" smtClean="0">
                <a:latin typeface="Times New Roman" pitchFamily="18" charset="0"/>
                <a:cs typeface="Times New Roman" pitchFamily="18" charset="0"/>
                <a:hlinkClick r:id="rId2"/>
              </a:rPr>
              <a:t>page</a:t>
            </a:r>
            <a:endParaRPr lang="cs-CZ" sz="1800" dirty="0">
              <a:latin typeface="Times New Roman" pitchFamily="18" charset="0"/>
              <a:cs typeface="Times New Roman" pitchFamily="18" charset="0"/>
            </a:endParaRPr>
          </a:p>
          <a:p>
            <a:pPr algn="l"/>
            <a:endParaRPr lang="cs-CZ" sz="1800" dirty="0" smtClean="0">
              <a:latin typeface="Times New Roman" pitchFamily="18" charset="0"/>
              <a:cs typeface="Times New Roman" pitchFamily="18" charset="0"/>
            </a:endParaRPr>
          </a:p>
          <a:p>
            <a:pPr algn="l"/>
            <a:endParaRPr lang="cs-CZ" sz="1800" dirty="0" smtClean="0">
              <a:latin typeface="Times New Roman" pitchFamily="18" charset="0"/>
              <a:cs typeface="Times New Roman" pitchFamily="18" charset="0"/>
            </a:endParaRPr>
          </a:p>
          <a:p>
            <a:pPr algn="l"/>
            <a:r>
              <a:rPr lang="cs-CZ" sz="18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sz="1800" b="1" dirty="0" err="1" smtClean="0">
                <a:effectLst>
                  <a:outerShdw blurRad="38100" dist="38100" dir="2700000" algn="tl">
                    <a:srgbClr val="000000">
                      <a:alpha val="43137"/>
                    </a:srgbClr>
                  </a:outerShdw>
                </a:effectLst>
                <a:latin typeface="Times New Roman" pitchFamily="18" charset="0"/>
                <a:cs typeface="Times New Roman" pitchFamily="18" charset="0"/>
              </a:rPr>
              <a:t>Result</a:t>
            </a:r>
            <a:r>
              <a:rPr lang="cs-CZ" sz="1800" dirty="0" smtClean="0">
                <a:latin typeface="Times New Roman" pitchFamily="18" charset="0"/>
                <a:cs typeface="Times New Roman" pitchFamily="18" charset="0"/>
              </a:rPr>
              <a:t> – výsledek, důsledek</a:t>
            </a:r>
          </a:p>
          <a:p>
            <a:pPr algn="l"/>
            <a:endParaRPr lang="cs-CZ" sz="1800" dirty="0" smtClean="0">
              <a:latin typeface="Times New Roman" pitchFamily="18" charset="0"/>
              <a:cs typeface="Times New Roman" pitchFamily="18" charset="0"/>
            </a:endParaRPr>
          </a:p>
          <a:p>
            <a:pPr algn="l"/>
            <a:r>
              <a:rPr lang="cs-CZ" sz="18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sz="1800" b="1" dirty="0" err="1" smtClean="0">
                <a:effectLst>
                  <a:outerShdw blurRad="38100" dist="38100" dir="2700000" algn="tl">
                    <a:srgbClr val="000000">
                      <a:alpha val="43137"/>
                    </a:srgbClr>
                  </a:outerShdw>
                </a:effectLst>
                <a:latin typeface="Times New Roman" pitchFamily="18" charset="0"/>
                <a:cs typeface="Times New Roman" pitchFamily="18" charset="0"/>
              </a:rPr>
              <a:t>Recently</a:t>
            </a:r>
            <a:r>
              <a:rPr lang="cs-CZ" sz="1800" dirty="0" smtClean="0">
                <a:latin typeface="Times New Roman" pitchFamily="18" charset="0"/>
                <a:cs typeface="Times New Roman" pitchFamily="18" charset="0"/>
              </a:rPr>
              <a:t> - nedávno</a:t>
            </a:r>
          </a:p>
          <a:p>
            <a:pPr algn="l"/>
            <a:endParaRPr lang="cs-CZ" sz="1800" dirty="0" smtClean="0">
              <a:latin typeface="Times New Roman" pitchFamily="18" charset="0"/>
              <a:cs typeface="Times New Roman" pitchFamily="18" charset="0"/>
            </a:endParaRPr>
          </a:p>
          <a:p>
            <a:pPr algn="l"/>
            <a:endParaRPr lang="cs-CZ" sz="1800" dirty="0">
              <a:latin typeface="Times New Roman" pitchFamily="18" charset="0"/>
              <a:cs typeface="Times New Roman" pitchFamily="18" charset="0"/>
            </a:endParaRPr>
          </a:p>
          <a:p>
            <a:pPr algn="l"/>
            <a:r>
              <a:rPr lang="cs-CZ" sz="1800" dirty="0" smtClean="0">
                <a:latin typeface="Times New Roman" pitchFamily="18" charset="0"/>
                <a:cs typeface="Times New Roman" pitchFamily="18" charset="0"/>
              </a:rPr>
              <a:t> </a:t>
            </a:r>
            <a:endParaRPr lang="cs-CZ" sz="2800" dirty="0">
              <a:latin typeface="Times New Roman" pitchFamily="18" charset="0"/>
              <a:cs typeface="Times New Roman" pitchFamily="18" charset="0"/>
            </a:endParaRPr>
          </a:p>
        </p:txBody>
      </p:sp>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p>
        </p:txBody>
      </p:sp>
      <p:sp>
        <p:nvSpPr>
          <p:cNvPr id="4" name="TextovéPole 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Anglický jazyk</a:t>
            </a:r>
          </a:p>
          <a:p>
            <a:endParaRPr lang="cs-CZ" sz="10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92079" y="2922079"/>
            <a:ext cx="3305175" cy="3295650"/>
          </a:xfrm>
          <a:prstGeom prst="rect">
            <a:avLst/>
          </a:prstGeom>
          <a:noFill/>
          <a:ln>
            <a:noFill/>
          </a:ln>
          <a:effectLst>
            <a:outerShdw dist="35921" dir="2700000" algn="ctr" rotWithShape="0">
              <a:schemeClr val="bg2"/>
            </a:outerShdw>
            <a:softEdge rad="63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30204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0" y="492443"/>
            <a:ext cx="91440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30.</a:t>
            </a:r>
            <a:r>
              <a:rPr lang="en-US" sz="2500" b="1" dirty="0" smtClean="0">
                <a:latin typeface="Times New Roman" pitchFamily="18" charset="0"/>
                <a:cs typeface="Times New Roman" pitchFamily="18" charset="0"/>
              </a:rPr>
              <a:t>4 </a:t>
            </a:r>
            <a:r>
              <a:rPr lang="cs-CZ" sz="2500" b="1" dirty="0" smtClean="0">
                <a:latin typeface="Times New Roman" pitchFamily="18" charset="0"/>
                <a:cs typeface="Times New Roman" pitchFamily="18" charset="0"/>
              </a:rPr>
              <a:t> </a:t>
            </a:r>
            <a:r>
              <a:rPr lang="en-US" sz="2500" b="1" dirty="0" smtClean="0">
                <a:latin typeface="Times New Roman" pitchFamily="18" charset="0"/>
                <a:cs typeface="Times New Roman" pitchFamily="18" charset="0"/>
              </a:rPr>
              <a:t>Present perfect – form and use</a:t>
            </a:r>
          </a:p>
          <a:p>
            <a:pPr marL="457200" indent="-457200" algn="l">
              <a:buAutoNum type="arabicPeriod"/>
            </a:pPr>
            <a:r>
              <a:rPr lang="en-US" sz="2000" b="1" dirty="0" smtClean="0">
                <a:latin typeface="Times New Roman" pitchFamily="18" charset="0"/>
                <a:cs typeface="Times New Roman" pitchFamily="18" charset="0"/>
              </a:rPr>
              <a:t>Use  </a:t>
            </a:r>
          </a:p>
          <a:p>
            <a:pPr marL="285750" indent="-285750" algn="l">
              <a:buFont typeface="Arial" pitchFamily="34" charset="0"/>
              <a:buChar char="•"/>
            </a:pPr>
            <a:r>
              <a:rPr lang="en-US" sz="1600" b="1" dirty="0" smtClean="0">
                <a:latin typeface="Times New Roman" pitchFamily="18" charset="0"/>
                <a:cs typeface="Times New Roman" pitchFamily="18" charset="0"/>
              </a:rPr>
              <a:t> </a:t>
            </a:r>
            <a:r>
              <a:rPr lang="cs-CZ" sz="1600" b="1"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We use the present </a:t>
            </a:r>
            <a:r>
              <a:rPr lang="cs-CZ" sz="1600" b="1" dirty="0" err="1" smtClean="0">
                <a:latin typeface="Times New Roman" pitchFamily="18" charset="0"/>
                <a:cs typeface="Times New Roman" pitchFamily="18" charset="0"/>
              </a:rPr>
              <a:t>perfect</a:t>
            </a:r>
            <a:r>
              <a:rPr lang="en-US" sz="1600" b="1" dirty="0" smtClean="0">
                <a:latin typeface="Times New Roman" pitchFamily="18" charset="0"/>
                <a:cs typeface="Times New Roman" pitchFamily="18" charset="0"/>
              </a:rPr>
              <a:t> to talk about past actions that have a result in the present. </a:t>
            </a:r>
          </a:p>
          <a:p>
            <a:pPr algn="l"/>
            <a:r>
              <a:rPr lang="en-US" sz="1600" dirty="0" smtClean="0">
                <a:latin typeface="Times New Roman" pitchFamily="18" charset="0"/>
                <a:cs typeface="Times New Roman" pitchFamily="18" charset="0"/>
              </a:rPr>
              <a:t>      </a:t>
            </a:r>
            <a:r>
              <a:rPr lang="cs-CZ"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I´ve written a letter. =&gt; The letter is ready to be sent.</a:t>
            </a:r>
          </a:p>
          <a:p>
            <a:pPr marL="285750" indent="-285750" algn="l">
              <a:buFont typeface="Arial" pitchFamily="34" charset="0"/>
              <a:buChar char="•"/>
            </a:pPr>
            <a:r>
              <a:rPr lang="cs-CZ" sz="1600" b="1"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We use it </a:t>
            </a:r>
            <a:r>
              <a:rPr lang="en-US" sz="1600" b="1" dirty="0" err="1" smtClean="0">
                <a:latin typeface="Times New Roman" pitchFamily="18" charset="0"/>
                <a:cs typeface="Times New Roman" pitchFamily="18" charset="0"/>
              </a:rPr>
              <a:t>als</a:t>
            </a:r>
            <a:r>
              <a:rPr lang="cs-CZ" sz="1600" b="1" dirty="0" smtClean="0">
                <a:latin typeface="Times New Roman" pitchFamily="18" charset="0"/>
                <a:cs typeface="Times New Roman" pitchFamily="18" charset="0"/>
              </a:rPr>
              <a:t>o</a:t>
            </a:r>
            <a:r>
              <a:rPr lang="en-US" sz="1600" b="1" dirty="0" smtClean="0">
                <a:latin typeface="Times New Roman" pitchFamily="18" charset="0"/>
                <a:cs typeface="Times New Roman" pitchFamily="18" charset="0"/>
              </a:rPr>
              <a:t> to talk about actions, that have happened RECENTLY, not a long time ago.</a:t>
            </a:r>
          </a:p>
          <a:p>
            <a:pPr algn="l"/>
            <a:r>
              <a:rPr lang="en-US" sz="1600" b="1" dirty="0" smtClean="0">
                <a:latin typeface="Times New Roman" pitchFamily="18" charset="0"/>
                <a:cs typeface="Times New Roman" pitchFamily="18" charset="0"/>
              </a:rPr>
              <a:t>      </a:t>
            </a:r>
            <a:r>
              <a:rPr lang="cs-CZ"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I´ve just bought a new skirt.</a:t>
            </a:r>
          </a:p>
          <a:p>
            <a:pPr algn="l"/>
            <a:endParaRPr lang="en-US" sz="1600" b="1" dirty="0" smtClean="0">
              <a:latin typeface="Times New Roman" pitchFamily="18" charset="0"/>
              <a:cs typeface="Times New Roman" pitchFamily="18" charset="0"/>
            </a:endParaRPr>
          </a:p>
          <a:p>
            <a:pPr algn="l"/>
            <a:endParaRPr lang="en-US" sz="1600" b="1" dirty="0" smtClean="0">
              <a:latin typeface="Times New Roman" pitchFamily="18" charset="0"/>
              <a:cs typeface="Times New Roman" pitchFamily="18" charset="0"/>
            </a:endParaRPr>
          </a:p>
          <a:p>
            <a:pPr marL="342900" indent="-342900" algn="l">
              <a:buAutoNum type="arabicPeriod" startAt="2"/>
            </a:pPr>
            <a:r>
              <a:rPr lang="cs-CZ"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Form</a:t>
            </a:r>
          </a:p>
          <a:p>
            <a:pPr marL="285750" indent="-285750" algn="l">
              <a:buFont typeface="Arial" pitchFamily="34" charset="0"/>
              <a:buChar char="•"/>
            </a:pPr>
            <a:r>
              <a:rPr lang="en-US" sz="1600" b="1" dirty="0" smtClean="0">
                <a:latin typeface="Times New Roman" pitchFamily="18" charset="0"/>
                <a:cs typeface="Times New Roman" pitchFamily="18" charset="0"/>
              </a:rPr>
              <a:t> </a:t>
            </a:r>
            <a:r>
              <a:rPr lang="cs-CZ" sz="1600" b="1"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We form the present perfect with HAVE (has) + PAST PARTICIPLE </a:t>
            </a:r>
          </a:p>
          <a:p>
            <a:pPr algn="l"/>
            <a:r>
              <a:rPr lang="en-US" sz="2800" b="1" dirty="0" smtClean="0">
                <a:latin typeface="Times New Roman" pitchFamily="18" charset="0"/>
                <a:cs typeface="Times New Roman" pitchFamily="18" charset="0"/>
              </a:rPr>
              <a:t>    </a:t>
            </a:r>
            <a:br>
              <a:rPr lang="en-US" sz="2800" b="1" dirty="0" smtClean="0">
                <a:latin typeface="Times New Roman" pitchFamily="18" charset="0"/>
                <a:cs typeface="Times New Roman" pitchFamily="18" charset="0"/>
              </a:rPr>
            </a:br>
            <a:endParaRPr lang="en-US" sz="2800" b="1" dirty="0" smtClean="0">
              <a:latin typeface="Times New Roman" pitchFamily="18" charset="0"/>
              <a:cs typeface="Times New Roman" pitchFamily="18" charset="0"/>
            </a:endParaRPr>
          </a:p>
          <a:p>
            <a:pPr algn="l"/>
            <a:endParaRPr lang="en-US" sz="2800" b="1" dirty="0" smtClean="0">
              <a:latin typeface="Times New Roman" pitchFamily="18" charset="0"/>
              <a:cs typeface="Times New Roman" pitchFamily="18" charset="0"/>
            </a:endParaRPr>
          </a:p>
          <a:p>
            <a:pPr marL="285750" indent="-285750" algn="l">
              <a:buFont typeface="Arial" pitchFamily="34" charset="0"/>
              <a:buChar char="•"/>
            </a:pPr>
            <a:r>
              <a:rPr lang="cs-CZ" sz="1600" b="1"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In NEGATIVE sentences we put HAVE NOT (haven´t) or HAS NOT (has</a:t>
            </a:r>
            <a:r>
              <a:rPr lang="cs-CZ" sz="1600" b="1" dirty="0" smtClean="0">
                <a:latin typeface="Times New Roman" pitchFamily="18" charset="0"/>
                <a:cs typeface="Times New Roman" pitchFamily="18" charset="0"/>
              </a:rPr>
              <a:t>n</a:t>
            </a:r>
            <a:r>
              <a:rPr lang="en-US" sz="1600" b="1" dirty="0" smtClean="0">
                <a:latin typeface="Times New Roman" pitchFamily="18" charset="0"/>
                <a:cs typeface="Times New Roman" pitchFamily="18" charset="0"/>
              </a:rPr>
              <a:t>´t).</a:t>
            </a:r>
          </a:p>
          <a:p>
            <a:pPr algn="l"/>
            <a:r>
              <a:rPr lang="en-US" sz="1600" b="1" dirty="0" smtClean="0">
                <a:latin typeface="Times New Roman" pitchFamily="18" charset="0"/>
                <a:cs typeface="Times New Roman" pitchFamily="18" charset="0"/>
              </a:rPr>
              <a:t>      </a:t>
            </a:r>
            <a:r>
              <a:rPr lang="cs-CZ" sz="1600" b="1"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I haven´t done the homework.</a:t>
            </a:r>
          </a:p>
          <a:p>
            <a:pPr algn="l"/>
            <a:r>
              <a:rPr lang="en-US" sz="1600" b="1" dirty="0" smtClean="0">
                <a:latin typeface="Times New Roman" pitchFamily="18" charset="0"/>
                <a:cs typeface="Times New Roman" pitchFamily="18" charset="0"/>
              </a:rPr>
              <a:t>     </a:t>
            </a:r>
            <a:r>
              <a:rPr lang="cs-CZ" sz="1600" b="1"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 My father hasn´t seen the bad mark yet.</a:t>
            </a:r>
          </a:p>
          <a:p>
            <a:pPr algn="l"/>
            <a:endParaRPr lang="en-US" sz="1600" b="1" dirty="0" smtClean="0">
              <a:latin typeface="Times New Roman" pitchFamily="18" charset="0"/>
              <a:cs typeface="Times New Roman" pitchFamily="18" charset="0"/>
            </a:endParaRPr>
          </a:p>
          <a:p>
            <a:pPr marL="285750" indent="-285750" algn="l">
              <a:buFont typeface="Arial" pitchFamily="34" charset="0"/>
              <a:buChar char="•"/>
            </a:pPr>
            <a:r>
              <a:rPr lang="cs-CZ" sz="1600" b="1"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In QUESTIONS we put HAVE (has) at the beginning.</a:t>
            </a:r>
          </a:p>
          <a:p>
            <a:pPr algn="l"/>
            <a:r>
              <a:rPr lang="en-US" sz="1600" b="1" dirty="0" smtClean="0">
                <a:latin typeface="Times New Roman" pitchFamily="18" charset="0"/>
                <a:cs typeface="Times New Roman" pitchFamily="18" charset="0"/>
              </a:rPr>
              <a:t>      </a:t>
            </a:r>
            <a:r>
              <a:rPr lang="cs-CZ" sz="1600" b="1"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Have you been there?</a:t>
            </a:r>
            <a:r>
              <a:rPr lang="cs-CZ" sz="1600" b="1" dirty="0" smtClean="0">
                <a:latin typeface="Times New Roman" pitchFamily="18" charset="0"/>
                <a:cs typeface="Times New Roman" pitchFamily="18" charset="0"/>
              </a:rPr>
              <a:t> (</a:t>
            </a:r>
            <a:r>
              <a:rPr lang="cs-CZ" sz="1600" b="1" dirty="0" err="1" smtClean="0">
                <a:latin typeface="Times New Roman" pitchFamily="18" charset="0"/>
                <a:cs typeface="Times New Roman" pitchFamily="18" charset="0"/>
              </a:rPr>
              <a:t>Yes</a:t>
            </a:r>
            <a:r>
              <a:rPr lang="cs-CZ" sz="1600" b="1" dirty="0" smtClean="0">
                <a:latin typeface="Times New Roman" pitchFamily="18" charset="0"/>
                <a:cs typeface="Times New Roman" pitchFamily="18" charset="0"/>
              </a:rPr>
              <a:t>, I </a:t>
            </a:r>
            <a:r>
              <a:rPr lang="cs-CZ" sz="1600" b="1" dirty="0" err="1" smtClean="0">
                <a:latin typeface="Times New Roman" pitchFamily="18" charset="0"/>
                <a:cs typeface="Times New Roman" pitchFamily="18" charset="0"/>
              </a:rPr>
              <a:t>have</a:t>
            </a:r>
            <a:r>
              <a:rPr lang="cs-CZ" sz="1600" b="1" dirty="0" smtClean="0">
                <a:latin typeface="Times New Roman" pitchFamily="18" charset="0"/>
                <a:cs typeface="Times New Roman" pitchFamily="18" charset="0"/>
              </a:rPr>
              <a:t>.  x  No, I </a:t>
            </a:r>
            <a:r>
              <a:rPr lang="cs-CZ" sz="1600" b="1" dirty="0" err="1" smtClean="0">
                <a:latin typeface="Times New Roman" pitchFamily="18" charset="0"/>
                <a:cs typeface="Times New Roman" pitchFamily="18" charset="0"/>
              </a:rPr>
              <a:t>haven´t</a:t>
            </a:r>
            <a:r>
              <a:rPr lang="cs-CZ" sz="1600" b="1" dirty="0" smtClean="0">
                <a:latin typeface="Times New Roman" pitchFamily="18" charset="0"/>
                <a:cs typeface="Times New Roman" pitchFamily="18" charset="0"/>
              </a:rPr>
              <a:t>.)</a:t>
            </a:r>
            <a:endParaRPr lang="en-US" sz="1600" b="1" dirty="0" smtClean="0">
              <a:latin typeface="Times New Roman" pitchFamily="18" charset="0"/>
              <a:cs typeface="Times New Roman" pitchFamily="18" charset="0"/>
            </a:endParaRPr>
          </a:p>
          <a:p>
            <a:pPr algn="l"/>
            <a:r>
              <a:rPr lang="en-US" sz="1600" b="1" dirty="0" smtClean="0">
                <a:latin typeface="Times New Roman" pitchFamily="18" charset="0"/>
                <a:cs typeface="Times New Roman" pitchFamily="18" charset="0"/>
              </a:rPr>
              <a:t>    </a:t>
            </a:r>
            <a:r>
              <a:rPr lang="cs-CZ" sz="1600" b="1"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  Has she gone to the party?</a:t>
            </a:r>
            <a:r>
              <a:rPr lang="cs-CZ" sz="1600" b="1" dirty="0">
                <a:latin typeface="Times New Roman" pitchFamily="18" charset="0"/>
                <a:cs typeface="Times New Roman" pitchFamily="18" charset="0"/>
              </a:rPr>
              <a:t> </a:t>
            </a:r>
            <a:r>
              <a:rPr lang="cs-CZ" sz="1600" b="1" dirty="0" smtClean="0">
                <a:latin typeface="Times New Roman" pitchFamily="18" charset="0"/>
                <a:cs typeface="Times New Roman" pitchFamily="18" charset="0"/>
              </a:rPr>
              <a:t>(</a:t>
            </a:r>
            <a:r>
              <a:rPr lang="cs-CZ" sz="1600" b="1" dirty="0" err="1" smtClean="0">
                <a:latin typeface="Times New Roman" pitchFamily="18" charset="0"/>
                <a:cs typeface="Times New Roman" pitchFamily="18" charset="0"/>
              </a:rPr>
              <a:t>Yes</a:t>
            </a:r>
            <a:r>
              <a:rPr lang="cs-CZ" sz="1600" b="1" dirty="0" smtClean="0">
                <a:latin typeface="Times New Roman" pitchFamily="18" charset="0"/>
                <a:cs typeface="Times New Roman" pitchFamily="18" charset="0"/>
              </a:rPr>
              <a:t>, </a:t>
            </a:r>
            <a:r>
              <a:rPr lang="cs-CZ" sz="1600" b="1" dirty="0" err="1" smtClean="0">
                <a:latin typeface="Times New Roman" pitchFamily="18" charset="0"/>
                <a:cs typeface="Times New Roman" pitchFamily="18" charset="0"/>
              </a:rPr>
              <a:t>she</a:t>
            </a:r>
            <a:r>
              <a:rPr lang="cs-CZ" sz="1600" b="1" dirty="0" smtClean="0">
                <a:latin typeface="Times New Roman" pitchFamily="18" charset="0"/>
                <a:cs typeface="Times New Roman" pitchFamily="18" charset="0"/>
              </a:rPr>
              <a:t> has.  x  No, </a:t>
            </a:r>
            <a:r>
              <a:rPr lang="cs-CZ" sz="1600" b="1" dirty="0" err="1" smtClean="0">
                <a:latin typeface="Times New Roman" pitchFamily="18" charset="0"/>
                <a:cs typeface="Times New Roman" pitchFamily="18" charset="0"/>
              </a:rPr>
              <a:t>she</a:t>
            </a:r>
            <a:r>
              <a:rPr lang="cs-CZ" sz="1600" b="1" dirty="0" smtClean="0">
                <a:latin typeface="Times New Roman" pitchFamily="18" charset="0"/>
                <a:cs typeface="Times New Roman" pitchFamily="18" charset="0"/>
              </a:rPr>
              <a:t> </a:t>
            </a:r>
            <a:r>
              <a:rPr lang="cs-CZ" sz="1600" b="1" dirty="0" err="1" smtClean="0">
                <a:latin typeface="Times New Roman" pitchFamily="18" charset="0"/>
                <a:cs typeface="Times New Roman" pitchFamily="18" charset="0"/>
              </a:rPr>
              <a:t>hasn´t</a:t>
            </a:r>
            <a:r>
              <a:rPr lang="cs-CZ" sz="1600" b="1" dirty="0" smtClean="0">
                <a:latin typeface="Times New Roman" pitchFamily="18" charset="0"/>
                <a:cs typeface="Times New Roman" pitchFamily="18" charset="0"/>
              </a:rPr>
              <a:t>.)</a:t>
            </a:r>
            <a:r>
              <a:rPr lang="en-US" sz="1600" b="1" dirty="0" smtClean="0">
                <a:latin typeface="Times New Roman" pitchFamily="18" charset="0"/>
                <a:cs typeface="Times New Roman" pitchFamily="18" charset="0"/>
              </a:rPr>
              <a:t> </a:t>
            </a:r>
            <a:endParaRPr lang="en-US" sz="1600" b="1" dirty="0">
              <a:latin typeface="Times New Roman" pitchFamily="18" charset="0"/>
              <a:cs typeface="Times New Roman" pitchFamily="18" charset="0"/>
            </a:endParaRPr>
          </a:p>
        </p:txBody>
      </p:sp>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p>
        </p:txBody>
      </p:sp>
      <p:sp>
        <p:nvSpPr>
          <p:cNvPr id="4" name="TextovéPole 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Anglický jazyk</a:t>
            </a:r>
          </a:p>
          <a:p>
            <a:endParaRPr lang="cs-CZ" sz="10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1880" y="2132856"/>
            <a:ext cx="4087174"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aoblený obdélník 4"/>
          <p:cNvSpPr/>
          <p:nvPr/>
        </p:nvSpPr>
        <p:spPr>
          <a:xfrm>
            <a:off x="467544" y="3519010"/>
            <a:ext cx="936104" cy="9361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smtClean="0">
                <a:solidFill>
                  <a:schemeClr val="tx1"/>
                </a:solidFill>
                <a:latin typeface="Times New Roman" pitchFamily="18" charset="0"/>
                <a:cs typeface="Times New Roman" pitchFamily="18" charset="0"/>
              </a:rPr>
              <a:t>I </a:t>
            </a:r>
          </a:p>
          <a:p>
            <a:pPr algn="ctr"/>
            <a:r>
              <a:rPr lang="cs-CZ" sz="2400" dirty="0" err="1" smtClean="0">
                <a:solidFill>
                  <a:schemeClr val="tx1"/>
                </a:solidFill>
                <a:latin typeface="Times New Roman" pitchFamily="18" charset="0"/>
                <a:cs typeface="Times New Roman" pitchFamily="18" charset="0"/>
              </a:rPr>
              <a:t>She</a:t>
            </a:r>
            <a:endParaRPr lang="cs-CZ" sz="2400" dirty="0">
              <a:solidFill>
                <a:schemeClr val="tx1"/>
              </a:solidFill>
              <a:latin typeface="Times New Roman" pitchFamily="18" charset="0"/>
              <a:cs typeface="Times New Roman" pitchFamily="18" charset="0"/>
            </a:endParaRPr>
          </a:p>
        </p:txBody>
      </p:sp>
      <p:sp>
        <p:nvSpPr>
          <p:cNvPr id="6" name="Zaoblený obdélník 5"/>
          <p:cNvSpPr/>
          <p:nvPr/>
        </p:nvSpPr>
        <p:spPr>
          <a:xfrm>
            <a:off x="1907704" y="3519010"/>
            <a:ext cx="1656184" cy="93610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chemeClr val="tx1"/>
                </a:solidFill>
                <a:latin typeface="Times New Roman" pitchFamily="18" charset="0"/>
                <a:cs typeface="Times New Roman" pitchFamily="18" charset="0"/>
              </a:rPr>
              <a:t>have</a:t>
            </a:r>
            <a:r>
              <a:rPr lang="cs-CZ" sz="2400" dirty="0" smtClean="0">
                <a:solidFill>
                  <a:schemeClr val="tx1"/>
                </a:solidFill>
                <a:latin typeface="Times New Roman" pitchFamily="18" charset="0"/>
                <a:cs typeface="Times New Roman" pitchFamily="18" charset="0"/>
              </a:rPr>
              <a:t> (´ve)</a:t>
            </a:r>
          </a:p>
          <a:p>
            <a:pPr algn="ctr"/>
            <a:r>
              <a:rPr lang="cs-CZ" sz="2400" dirty="0" smtClean="0">
                <a:solidFill>
                  <a:schemeClr val="tx1"/>
                </a:solidFill>
                <a:latin typeface="Times New Roman" pitchFamily="18" charset="0"/>
                <a:cs typeface="Times New Roman" pitchFamily="18" charset="0"/>
              </a:rPr>
              <a:t>has (´s)</a:t>
            </a:r>
            <a:endParaRPr lang="cs-CZ" sz="2400" dirty="0">
              <a:solidFill>
                <a:schemeClr val="tx1"/>
              </a:solidFill>
              <a:latin typeface="Times New Roman" pitchFamily="18" charset="0"/>
              <a:cs typeface="Times New Roman" pitchFamily="18" charset="0"/>
            </a:endParaRPr>
          </a:p>
        </p:txBody>
      </p:sp>
      <p:sp>
        <p:nvSpPr>
          <p:cNvPr id="7" name="Zaoblený obdélník 6"/>
          <p:cNvSpPr/>
          <p:nvPr/>
        </p:nvSpPr>
        <p:spPr>
          <a:xfrm>
            <a:off x="4103948" y="3519010"/>
            <a:ext cx="936104" cy="936104"/>
          </a:xfrm>
          <a:prstGeom prst="roundRect">
            <a:avLst/>
          </a:prstGeom>
          <a:solidFill>
            <a:schemeClr val="accent2">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chemeClr val="tx1"/>
                </a:solidFill>
                <a:latin typeface="Times New Roman" pitchFamily="18" charset="0"/>
                <a:cs typeface="Times New Roman" pitchFamily="18" charset="0"/>
              </a:rPr>
              <a:t>been</a:t>
            </a:r>
            <a:endParaRPr lang="cs-CZ" sz="2400" dirty="0">
              <a:solidFill>
                <a:schemeClr val="tx1"/>
              </a:solidFill>
              <a:latin typeface="Times New Roman" pitchFamily="18" charset="0"/>
              <a:cs typeface="Times New Roman" pitchFamily="18" charset="0"/>
            </a:endParaRPr>
          </a:p>
        </p:txBody>
      </p:sp>
      <p:sp>
        <p:nvSpPr>
          <p:cNvPr id="8" name="Zaoblený obdélník 7"/>
          <p:cNvSpPr/>
          <p:nvPr/>
        </p:nvSpPr>
        <p:spPr>
          <a:xfrm>
            <a:off x="5535467" y="3501008"/>
            <a:ext cx="2592288" cy="9361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smtClean="0">
                <a:solidFill>
                  <a:schemeClr val="tx1"/>
                </a:solidFill>
                <a:latin typeface="Times New Roman" pitchFamily="18" charset="0"/>
                <a:cs typeface="Times New Roman" pitchFamily="18" charset="0"/>
              </a:rPr>
              <a:t>to New York </a:t>
            </a:r>
            <a:r>
              <a:rPr lang="cs-CZ" sz="2400" dirty="0" err="1" smtClean="0">
                <a:solidFill>
                  <a:schemeClr val="tx1"/>
                </a:solidFill>
                <a:latin typeface="Times New Roman" pitchFamily="18" charset="0"/>
                <a:cs typeface="Times New Roman" pitchFamily="18" charset="0"/>
              </a:rPr>
              <a:t>twice</a:t>
            </a:r>
            <a:r>
              <a:rPr lang="cs-CZ" sz="2400" dirty="0" smtClean="0">
                <a:solidFill>
                  <a:schemeClr val="tx1"/>
                </a:solidFill>
                <a:latin typeface="Times New Roman" pitchFamily="18" charset="0"/>
                <a:cs typeface="Times New Roman" pitchFamily="18" charset="0"/>
              </a:rPr>
              <a:t>.</a:t>
            </a:r>
            <a:endParaRPr lang="cs-CZ" sz="2400" dirty="0">
              <a:solidFill>
                <a:schemeClr val="tx1"/>
              </a:solidFill>
              <a:latin typeface="Times New Roman" pitchFamily="18" charset="0"/>
              <a:cs typeface="Times New Roman" pitchFamily="18" charset="0"/>
            </a:endParaRPr>
          </a:p>
        </p:txBody>
      </p:sp>
      <p:sp>
        <p:nvSpPr>
          <p:cNvPr id="10" name="Plus 9"/>
          <p:cNvSpPr/>
          <p:nvPr/>
        </p:nvSpPr>
        <p:spPr>
          <a:xfrm>
            <a:off x="1486744" y="3843046"/>
            <a:ext cx="288032" cy="28803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Plus 15"/>
          <p:cNvSpPr/>
          <p:nvPr/>
        </p:nvSpPr>
        <p:spPr>
          <a:xfrm>
            <a:off x="3707904" y="3843046"/>
            <a:ext cx="288032" cy="28803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Plus 16"/>
          <p:cNvSpPr/>
          <p:nvPr/>
        </p:nvSpPr>
        <p:spPr>
          <a:xfrm>
            <a:off x="5148064" y="3825044"/>
            <a:ext cx="288032" cy="28803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8770728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0" y="492443"/>
            <a:ext cx="91440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30.</a:t>
            </a:r>
            <a:r>
              <a:rPr lang="en-US" sz="2500" b="1" dirty="0" smtClean="0">
                <a:latin typeface="Times New Roman" pitchFamily="18" charset="0"/>
                <a:cs typeface="Times New Roman" pitchFamily="18" charset="0"/>
              </a:rPr>
              <a:t>5 </a:t>
            </a:r>
            <a:r>
              <a:rPr lang="cs-CZ" sz="2500" b="1" dirty="0" smtClean="0">
                <a:latin typeface="Times New Roman" pitchFamily="18" charset="0"/>
                <a:cs typeface="Times New Roman" pitchFamily="18" charset="0"/>
              </a:rPr>
              <a:t> </a:t>
            </a:r>
            <a:r>
              <a:rPr lang="en-US" sz="2500" b="1" dirty="0" smtClean="0">
                <a:latin typeface="Times New Roman" pitchFamily="18" charset="0"/>
                <a:cs typeface="Times New Roman" pitchFamily="18" charset="0"/>
              </a:rPr>
              <a:t>Exercises</a:t>
            </a:r>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cs-CZ" sz="2800" b="1"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Change the verbs in past simple into present perfect</a:t>
            </a:r>
          </a:p>
          <a:p>
            <a:pPr algn="l"/>
            <a:endParaRPr lang="en-US" sz="1800" dirty="0" smtClean="0">
              <a:latin typeface="Times New Roman" pitchFamily="18" charset="0"/>
              <a:cs typeface="Times New Roman" pitchFamily="18" charset="0"/>
            </a:endParaRPr>
          </a:p>
          <a:p>
            <a:pPr algn="l"/>
            <a:r>
              <a:rPr lang="cs-CZ"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I went to China.</a:t>
            </a:r>
          </a:p>
          <a:p>
            <a:pPr algn="l"/>
            <a:r>
              <a:rPr lang="cs-CZ"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My mum saw the girl in the morning.</a:t>
            </a:r>
          </a:p>
          <a:p>
            <a:pPr algn="l"/>
            <a:r>
              <a:rPr lang="cs-CZ"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She looked at me in a strange way.</a:t>
            </a:r>
          </a:p>
          <a:p>
            <a:pPr algn="l"/>
            <a:r>
              <a:rPr lang="cs-CZ"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I didn´t want to hurt you.</a:t>
            </a:r>
          </a:p>
          <a:p>
            <a:pPr algn="l"/>
            <a:r>
              <a:rPr lang="cs-CZ"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He didn´t come to see us.</a:t>
            </a:r>
          </a:p>
          <a:p>
            <a:pPr algn="l"/>
            <a:r>
              <a:rPr lang="cs-CZ"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Did you work in the garden?</a:t>
            </a:r>
          </a:p>
          <a:p>
            <a:pPr algn="l"/>
            <a:r>
              <a:rPr lang="cs-CZ"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Did you find the papers?  </a:t>
            </a:r>
          </a:p>
          <a:p>
            <a:pPr algn="l"/>
            <a:endParaRPr lang="en-US" sz="1800" dirty="0" smtClean="0">
              <a:latin typeface="Times New Roman" pitchFamily="18" charset="0"/>
              <a:cs typeface="Times New Roman" pitchFamily="18" charset="0"/>
            </a:endParaRPr>
          </a:p>
          <a:p>
            <a:pPr algn="l"/>
            <a:r>
              <a:rPr lang="cs-CZ" sz="1800" b="1"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Find one mistake in each sentence</a:t>
            </a:r>
          </a:p>
          <a:p>
            <a:pPr algn="l"/>
            <a:endParaRPr lang="en-US" sz="1800" dirty="0" smtClean="0">
              <a:latin typeface="Times New Roman" pitchFamily="18" charset="0"/>
              <a:cs typeface="Times New Roman" pitchFamily="18" charset="0"/>
            </a:endParaRPr>
          </a:p>
          <a:p>
            <a:pPr algn="l"/>
            <a:r>
              <a:rPr lang="cs-CZ"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She have been at work.</a:t>
            </a:r>
          </a:p>
          <a:p>
            <a:pPr algn="l"/>
            <a:r>
              <a:rPr lang="cs-CZ"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You have seen the girl?</a:t>
            </a:r>
          </a:p>
          <a:p>
            <a:pPr algn="l"/>
            <a:r>
              <a:rPr lang="cs-CZ"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We </a:t>
            </a:r>
            <a:r>
              <a:rPr lang="en-US" sz="1800" dirty="0" err="1" smtClean="0">
                <a:latin typeface="Times New Roman" pitchFamily="18" charset="0"/>
                <a:cs typeface="Times New Roman" pitchFamily="18" charset="0"/>
              </a:rPr>
              <a:t>havn´t</a:t>
            </a:r>
            <a:r>
              <a:rPr lang="en-US" sz="1800" dirty="0" smtClean="0">
                <a:latin typeface="Times New Roman" pitchFamily="18" charset="0"/>
                <a:cs typeface="Times New Roman" pitchFamily="18" charset="0"/>
              </a:rPr>
              <a:t> done it yet.</a:t>
            </a:r>
          </a:p>
          <a:p>
            <a:pPr algn="l"/>
            <a:r>
              <a:rPr lang="cs-CZ"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My cousin </a:t>
            </a:r>
            <a:r>
              <a:rPr lang="en-US" sz="1800" dirty="0" err="1" smtClean="0">
                <a:latin typeface="Times New Roman" pitchFamily="18" charset="0"/>
                <a:cs typeface="Times New Roman" pitchFamily="18" charset="0"/>
              </a:rPr>
              <a:t>hasen´t</a:t>
            </a:r>
            <a:r>
              <a:rPr lang="en-US" sz="1800" dirty="0" smtClean="0">
                <a:latin typeface="Times New Roman" pitchFamily="18" charset="0"/>
                <a:cs typeface="Times New Roman" pitchFamily="18" charset="0"/>
              </a:rPr>
              <a:t> written the homework.</a:t>
            </a:r>
          </a:p>
          <a:p>
            <a:pPr algn="l"/>
            <a:endParaRPr lang="en-US" sz="1800" dirty="0" smtClean="0">
              <a:latin typeface="Times New Roman" pitchFamily="18" charset="0"/>
              <a:cs typeface="Times New Roman" pitchFamily="18" charset="0"/>
            </a:endParaRPr>
          </a:p>
          <a:p>
            <a:pPr algn="l"/>
            <a:r>
              <a:rPr lang="en-US" sz="1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p:txBody>
      </p:sp>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p>
        </p:txBody>
      </p:sp>
      <p:sp>
        <p:nvSpPr>
          <p:cNvPr id="4" name="TextovéPole 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Anglický jazyk</a:t>
            </a:r>
          </a:p>
          <a:p>
            <a:endParaRPr lang="cs-CZ" sz="10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4128" y="1268760"/>
            <a:ext cx="2945135" cy="28517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5381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0" y="492443"/>
            <a:ext cx="91440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30.6</a:t>
            </a:r>
            <a:r>
              <a:rPr lang="en-US" sz="2500" b="1" dirty="0" smtClean="0">
                <a:latin typeface="Times New Roman" pitchFamily="18" charset="0"/>
                <a:cs typeface="Times New Roman" pitchFamily="18" charset="0"/>
              </a:rPr>
              <a:t> </a:t>
            </a:r>
            <a:r>
              <a:rPr lang="cs-CZ" sz="2500" b="1" dirty="0" smtClean="0">
                <a:latin typeface="Times New Roman" pitchFamily="18" charset="0"/>
                <a:cs typeface="Times New Roman" pitchFamily="18" charset="0"/>
              </a:rPr>
              <a:t> </a:t>
            </a:r>
            <a:r>
              <a:rPr lang="en-US" sz="2500" b="1" dirty="0" smtClean="0">
                <a:latin typeface="Times New Roman" pitchFamily="18" charset="0"/>
                <a:cs typeface="Times New Roman" pitchFamily="18" charset="0"/>
              </a:rPr>
              <a:t>Something more difficult - BEEN and GONE</a:t>
            </a:r>
          </a:p>
          <a:p>
            <a:pPr algn="l"/>
            <a:r>
              <a:rPr lang="en-US" sz="2800" b="1" dirty="0" smtClean="0">
                <a:latin typeface="Times New Roman" pitchFamily="18" charset="0"/>
                <a:cs typeface="Times New Roman" pitchFamily="18" charset="0"/>
              </a:rPr>
              <a:t>                                                             </a:t>
            </a:r>
          </a:p>
          <a:p>
            <a:pPr algn="l"/>
            <a:r>
              <a:rPr lang="en-US" sz="2800" b="1" dirty="0" smtClean="0">
                <a:latin typeface="Times New Roman" pitchFamily="18" charset="0"/>
                <a:cs typeface="Times New Roman" pitchFamily="18" charset="0"/>
              </a:rPr>
              <a:t>                                                            </a:t>
            </a:r>
            <a:r>
              <a:rPr lang="en-US" sz="2800" b="1" dirty="0" smtClean="0">
                <a:solidFill>
                  <a:schemeClr val="accent1">
                    <a:lumMod val="75000"/>
                  </a:schemeClr>
                </a:solidFill>
                <a:latin typeface="Times New Roman" pitchFamily="18" charset="0"/>
                <a:cs typeface="Times New Roman" pitchFamily="18" charset="0"/>
              </a:rPr>
              <a:t>Past participle</a:t>
            </a:r>
          </a:p>
          <a:p>
            <a:pPr algn="l"/>
            <a:r>
              <a:rPr lang="en-US" sz="2800" b="1" dirty="0" smtClean="0">
                <a:latin typeface="Times New Roman" pitchFamily="18" charset="0"/>
                <a:cs typeface="Times New Roman" pitchFamily="18" charset="0"/>
              </a:rPr>
              <a:t>        </a:t>
            </a:r>
            <a:r>
              <a:rPr lang="en-US" sz="2800" b="1" dirty="0" smtClean="0">
                <a:solidFill>
                  <a:schemeClr val="accent1">
                    <a:lumMod val="75000"/>
                  </a:schemeClr>
                </a:solidFill>
                <a:latin typeface="Times New Roman" pitchFamily="18" charset="0"/>
                <a:cs typeface="Times New Roman" pitchFamily="18" charset="0"/>
              </a:rPr>
              <a:t>Infinitive</a:t>
            </a:r>
            <a:r>
              <a:rPr lang="en-US" sz="2800" b="1" dirty="0" smtClean="0">
                <a:latin typeface="Times New Roman" pitchFamily="18" charset="0"/>
                <a:cs typeface="Times New Roman" pitchFamily="18" charset="0"/>
              </a:rPr>
              <a:t>         </a:t>
            </a:r>
            <a:r>
              <a:rPr lang="en-US" sz="2800" b="1" dirty="0" smtClean="0">
                <a:solidFill>
                  <a:schemeClr val="accent1">
                    <a:lumMod val="75000"/>
                  </a:schemeClr>
                </a:solidFill>
                <a:latin typeface="Times New Roman" pitchFamily="18" charset="0"/>
                <a:cs typeface="Times New Roman" pitchFamily="18" charset="0"/>
              </a:rPr>
              <a:t>Past simple</a:t>
            </a:r>
          </a:p>
          <a:p>
            <a:pPr algn="l"/>
            <a:endParaRPr lang="en-US" sz="2800" b="1" dirty="0" smtClean="0">
              <a:latin typeface="Times New Roman" pitchFamily="18" charset="0"/>
              <a:cs typeface="Times New Roman" pitchFamily="18" charset="0"/>
            </a:endParaRPr>
          </a:p>
          <a:p>
            <a:pPr algn="l"/>
            <a:endParaRPr lang="en-US" sz="2800" b="1" dirty="0" smtClean="0">
              <a:latin typeface="Times New Roman" pitchFamily="18" charset="0"/>
              <a:cs typeface="Times New Roman" pitchFamily="18" charset="0"/>
            </a:endParaRPr>
          </a:p>
          <a:p>
            <a:pPr algn="l"/>
            <a:endParaRPr lang="en-US" sz="2800" b="1" dirty="0" smtClean="0">
              <a:latin typeface="Times New Roman" pitchFamily="18" charset="0"/>
              <a:cs typeface="Times New Roman" pitchFamily="18" charset="0"/>
            </a:endParaRPr>
          </a:p>
          <a:p>
            <a:pPr algn="l"/>
            <a:endParaRPr lang="en-US" sz="2000" dirty="0" smtClean="0">
              <a:latin typeface="Times New Roman" pitchFamily="18" charset="0"/>
              <a:cs typeface="Times New Roman" pitchFamily="18" charset="0"/>
            </a:endParaRPr>
          </a:p>
          <a:p>
            <a:pPr algn="l"/>
            <a:endParaRPr lang="en-US" sz="2000" b="1" dirty="0" smtClean="0">
              <a:latin typeface="Times New Roman" pitchFamily="18" charset="0"/>
              <a:cs typeface="Times New Roman" pitchFamily="18" charset="0"/>
            </a:endParaRPr>
          </a:p>
          <a:p>
            <a:pPr algn="l"/>
            <a:r>
              <a:rPr lang="cs-CZ"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We use BEEN when someone has gone away but has come back.</a:t>
            </a:r>
          </a:p>
          <a:p>
            <a:pPr algn="l"/>
            <a:r>
              <a:rPr lang="cs-CZ"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e.g. </a:t>
            </a:r>
            <a:r>
              <a:rPr lang="en-US" sz="2000" i="1" dirty="0" smtClean="0">
                <a:latin typeface="Times New Roman" pitchFamily="18" charset="0"/>
                <a:cs typeface="Times New Roman" pitchFamily="18" charset="0"/>
              </a:rPr>
              <a:t>I saw David in the supermarket. He </a:t>
            </a:r>
            <a:r>
              <a:rPr lang="en-US" sz="2000" i="1" u="sng" dirty="0" smtClean="0">
                <a:latin typeface="Times New Roman" pitchFamily="18" charset="0"/>
                <a:cs typeface="Times New Roman" pitchFamily="18" charset="0"/>
              </a:rPr>
              <a:t>has been </a:t>
            </a:r>
            <a:r>
              <a:rPr lang="en-US" sz="2000" i="1" dirty="0" smtClean="0">
                <a:latin typeface="Times New Roman" pitchFamily="18" charset="0"/>
                <a:cs typeface="Times New Roman" pitchFamily="18" charset="0"/>
              </a:rPr>
              <a:t>to Mexico. </a:t>
            </a:r>
            <a:r>
              <a:rPr lang="en-US" sz="2000" dirty="0" smtClean="0">
                <a:latin typeface="Times New Roman" pitchFamily="18" charset="0"/>
                <a:cs typeface="Times New Roman" pitchFamily="18" charset="0"/>
              </a:rPr>
              <a:t>(=&gt; He is home </a:t>
            </a:r>
            <a:r>
              <a:rPr lang="cs-CZ" sz="2000" dirty="0" smtClean="0">
                <a:latin typeface="Times New Roman" pitchFamily="18" charset="0"/>
                <a:cs typeface="Times New Roman" pitchFamily="18" charset="0"/>
              </a:rPr>
              <a:t>   </a:t>
            </a:r>
          </a:p>
          <a:p>
            <a:pPr algn="l"/>
            <a:r>
              <a:rPr lang="cs-CZ" sz="2000" b="1" dirty="0" smtClean="0">
                <a:latin typeface="Times New Roman" pitchFamily="18" charset="0"/>
                <a:cs typeface="Times New Roman" pitchFamily="18" charset="0"/>
              </a:rPr>
              <a:t>           </a:t>
            </a:r>
            <a:r>
              <a:rPr lang="cs-CZ" sz="2000" b="1" dirty="0" err="1" smtClean="0">
                <a:latin typeface="Times New Roman" pitchFamily="18" charset="0"/>
                <a:cs typeface="Times New Roman" pitchFamily="18" charset="0"/>
              </a:rPr>
              <a:t>again</a:t>
            </a:r>
            <a:r>
              <a:rPr lang="cs-CZ"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p>
          <a:p>
            <a:pPr algn="l"/>
            <a:endParaRPr lang="en-US" sz="2000" b="1" dirty="0" smtClean="0">
              <a:latin typeface="Times New Roman" pitchFamily="18" charset="0"/>
              <a:cs typeface="Times New Roman" pitchFamily="18" charset="0"/>
            </a:endParaRPr>
          </a:p>
          <a:p>
            <a:pPr algn="l"/>
            <a:r>
              <a:rPr lang="cs-CZ"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We use GONE when someone has gone away and hasn´t come back yet. </a:t>
            </a:r>
          </a:p>
          <a:p>
            <a:pPr algn="l"/>
            <a:r>
              <a:rPr lang="cs-CZ"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e.g. </a:t>
            </a:r>
            <a:r>
              <a:rPr lang="en-US" sz="2000" i="1" dirty="0" smtClean="0">
                <a:latin typeface="Times New Roman" pitchFamily="18" charset="0"/>
                <a:cs typeface="Times New Roman" pitchFamily="18" charset="0"/>
              </a:rPr>
              <a:t>My father </a:t>
            </a:r>
            <a:r>
              <a:rPr lang="en-US" sz="2000" i="1" u="sng" dirty="0" smtClean="0">
                <a:latin typeface="Times New Roman" pitchFamily="18" charset="0"/>
                <a:cs typeface="Times New Roman" pitchFamily="18" charset="0"/>
              </a:rPr>
              <a:t>has gone </a:t>
            </a:r>
            <a:r>
              <a:rPr lang="en-US" sz="2000" i="1" dirty="0" smtClean="0">
                <a:latin typeface="Times New Roman" pitchFamily="18" charset="0"/>
                <a:cs typeface="Times New Roman" pitchFamily="18" charset="0"/>
              </a:rPr>
              <a:t>to the USA. </a:t>
            </a:r>
            <a:r>
              <a:rPr lang="en-US" sz="2000" dirty="0" smtClean="0">
                <a:latin typeface="Times New Roman" pitchFamily="18" charset="0"/>
                <a:cs typeface="Times New Roman" pitchFamily="18" charset="0"/>
              </a:rPr>
              <a:t>(=&gt; He is still in the USA) </a:t>
            </a:r>
          </a:p>
          <a:p>
            <a:pPr algn="l"/>
            <a:r>
              <a:rPr lang="en-US" sz="2000" dirty="0" smtClean="0">
                <a:latin typeface="Times New Roman" pitchFamily="18" charset="0"/>
                <a:cs typeface="Times New Roman" pitchFamily="18" charset="0"/>
              </a:rPr>
              <a:t> </a:t>
            </a:r>
          </a:p>
        </p:txBody>
      </p:sp>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p>
        </p:txBody>
      </p:sp>
      <p:sp>
        <p:nvSpPr>
          <p:cNvPr id="4" name="TextovéPole 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Anglický jazyk</a:t>
            </a:r>
          </a:p>
          <a:p>
            <a:endParaRPr lang="cs-CZ" sz="1000" dirty="0">
              <a:latin typeface="Times New Roman" pitchFamily="18" charset="0"/>
              <a:cs typeface="Times New Roman" pitchFamily="18" charset="0"/>
            </a:endParaRPr>
          </a:p>
        </p:txBody>
      </p:sp>
      <p:sp>
        <p:nvSpPr>
          <p:cNvPr id="6" name="Mrak 5"/>
          <p:cNvSpPr/>
          <p:nvPr/>
        </p:nvSpPr>
        <p:spPr>
          <a:xfrm>
            <a:off x="792188" y="2384884"/>
            <a:ext cx="1296144" cy="792088"/>
          </a:xfrm>
          <a:prstGeom prst="cloud">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GO</a:t>
            </a:r>
            <a:endParaRPr lang="cs-CZ" sz="3600" b="1" dirty="0">
              <a:solidFill>
                <a:schemeClr val="tx1"/>
              </a:solidFill>
            </a:endParaRPr>
          </a:p>
        </p:txBody>
      </p:sp>
      <p:sp>
        <p:nvSpPr>
          <p:cNvPr id="7" name="Mrak 6"/>
          <p:cNvSpPr/>
          <p:nvPr/>
        </p:nvSpPr>
        <p:spPr>
          <a:xfrm>
            <a:off x="2771800" y="2384884"/>
            <a:ext cx="2088232" cy="792088"/>
          </a:xfrm>
          <a:prstGeom prst="cloud">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WENT</a:t>
            </a:r>
            <a:endParaRPr lang="cs-CZ" sz="3600" b="1" dirty="0">
              <a:solidFill>
                <a:schemeClr val="tx1"/>
              </a:solidFill>
            </a:endParaRPr>
          </a:p>
        </p:txBody>
      </p:sp>
      <p:sp>
        <p:nvSpPr>
          <p:cNvPr id="8" name="Mrak 7"/>
          <p:cNvSpPr/>
          <p:nvPr/>
        </p:nvSpPr>
        <p:spPr>
          <a:xfrm>
            <a:off x="5580112" y="2900754"/>
            <a:ext cx="2016224" cy="792088"/>
          </a:xfrm>
          <a:prstGeom prst="cloud">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GONE</a:t>
            </a:r>
            <a:endParaRPr lang="cs-CZ" sz="3600" b="1" dirty="0">
              <a:solidFill>
                <a:schemeClr val="tx1"/>
              </a:solidFill>
            </a:endParaRPr>
          </a:p>
        </p:txBody>
      </p:sp>
      <p:sp>
        <p:nvSpPr>
          <p:cNvPr id="9" name="Mrak 8"/>
          <p:cNvSpPr/>
          <p:nvPr/>
        </p:nvSpPr>
        <p:spPr>
          <a:xfrm>
            <a:off x="5602188" y="1875644"/>
            <a:ext cx="1850132" cy="792088"/>
          </a:xfrm>
          <a:prstGeom prst="cloud">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600" b="1" dirty="0" smtClean="0">
                <a:solidFill>
                  <a:schemeClr val="tx1"/>
                </a:solidFill>
              </a:rPr>
              <a:t>BEEN</a:t>
            </a:r>
            <a:endParaRPr lang="cs-CZ" sz="3600" b="1" dirty="0">
              <a:solidFill>
                <a:schemeClr val="tx1"/>
              </a:solidFill>
            </a:endParaRPr>
          </a:p>
        </p:txBody>
      </p:sp>
      <p:cxnSp>
        <p:nvCxnSpPr>
          <p:cNvPr id="11" name="Přímá spojnice se šipkou 10"/>
          <p:cNvCxnSpPr/>
          <p:nvPr/>
        </p:nvCxnSpPr>
        <p:spPr>
          <a:xfrm>
            <a:off x="2195736" y="2780928"/>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Přímá spojnice se šipkou 16"/>
          <p:cNvCxnSpPr/>
          <p:nvPr/>
        </p:nvCxnSpPr>
        <p:spPr>
          <a:xfrm flipV="1">
            <a:off x="5004048" y="2492896"/>
            <a:ext cx="50405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5004048" y="2780928"/>
            <a:ext cx="50405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7488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0" y="492443"/>
            <a:ext cx="91440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30.7  Play </a:t>
            </a:r>
            <a:r>
              <a:rPr lang="cs-CZ" sz="2500" b="1" dirty="0" err="1" smtClean="0">
                <a:latin typeface="Times New Roman" pitchFamily="18" charset="0"/>
                <a:cs typeface="Times New Roman" pitchFamily="18" charset="0"/>
              </a:rPr>
              <a:t>the</a:t>
            </a:r>
            <a:r>
              <a:rPr lang="cs-CZ" sz="2500" b="1" dirty="0" smtClean="0">
                <a:latin typeface="Times New Roman" pitchFamily="18" charset="0"/>
                <a:cs typeface="Times New Roman" pitchFamily="18" charset="0"/>
              </a:rPr>
              <a:t> game</a:t>
            </a:r>
          </a:p>
          <a:p>
            <a:pPr algn="l"/>
            <a:endParaRPr lang="en-US" sz="2000" b="1" dirty="0" smtClean="0">
              <a:latin typeface="Times New Roman" pitchFamily="18" charset="0"/>
              <a:cs typeface="Times New Roman" pitchFamily="18" charset="0"/>
            </a:endParaRPr>
          </a:p>
          <a:p>
            <a:pPr algn="l"/>
            <a:r>
              <a:rPr lang="en-US" sz="2000" b="1" dirty="0" smtClean="0">
                <a:latin typeface="Times New Roman" pitchFamily="18" charset="0"/>
                <a:cs typeface="Times New Roman" pitchFamily="18" charset="0"/>
              </a:rPr>
              <a:t>Rewrite these verbs in a chart like this in PAST PARTICIPLE and CHANGE the ORDER. Then listen to the teacher and cross out the verbs that your teacher mentions. If you are the first one who has the whole row or column, you are the winner.</a:t>
            </a:r>
          </a:p>
          <a:p>
            <a:pPr algn="l"/>
            <a:r>
              <a:rPr lang="cs-CZ" sz="1600" b="1" dirty="0" smtClean="0">
                <a:latin typeface="Times New Roman" pitchFamily="18" charset="0"/>
                <a:cs typeface="Times New Roman" pitchFamily="18" charset="0"/>
              </a:rPr>
              <a:t>  </a:t>
            </a:r>
            <a:r>
              <a:rPr lang="cs-CZ" sz="2800" b="1" dirty="0" smtClean="0">
                <a:latin typeface="Times New Roman" pitchFamily="18" charset="0"/>
                <a:cs typeface="Times New Roman" pitchFamily="18" charset="0"/>
              </a:rPr>
              <a:t> </a:t>
            </a:r>
            <a:endParaRPr lang="cs-CZ" sz="2800" dirty="0">
              <a:latin typeface="Times New Roman" pitchFamily="18" charset="0"/>
              <a:cs typeface="Times New Roman" pitchFamily="18" charset="0"/>
            </a:endParaRPr>
          </a:p>
        </p:txBody>
      </p:sp>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p>
        </p:txBody>
      </p:sp>
      <p:sp>
        <p:nvSpPr>
          <p:cNvPr id="4" name="TextovéPole 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Anglický jazyk</a:t>
            </a:r>
          </a:p>
          <a:p>
            <a:endParaRPr lang="cs-CZ" sz="10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67186" y="2565090"/>
            <a:ext cx="4009628" cy="4009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Šipka doprava 4"/>
          <p:cNvSpPr/>
          <p:nvPr/>
        </p:nvSpPr>
        <p:spPr>
          <a:xfrm>
            <a:off x="395536" y="3433316"/>
            <a:ext cx="1584176" cy="720080"/>
          </a:xfrm>
          <a:prstGeom prst="rightArrow">
            <a:avLst/>
          </a:prstGeom>
          <a:solidFill>
            <a:schemeClr val="accent3">
              <a:lumMod val="60000"/>
              <a:lumOff val="40000"/>
            </a:schemeClr>
          </a:soli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noFill/>
            </a:endParaRPr>
          </a:p>
        </p:txBody>
      </p:sp>
      <p:sp>
        <p:nvSpPr>
          <p:cNvPr id="6" name="Šipka doleva 5"/>
          <p:cNvSpPr/>
          <p:nvPr/>
        </p:nvSpPr>
        <p:spPr>
          <a:xfrm>
            <a:off x="376536" y="4421584"/>
            <a:ext cx="1584176" cy="720080"/>
          </a:xfrm>
          <a:prstGeom prst="leftArrow">
            <a:avLst/>
          </a:prstGeom>
          <a:solidFill>
            <a:schemeClr val="accent3">
              <a:lumMod val="60000"/>
              <a:lumOff val="40000"/>
            </a:schemeClr>
          </a:soli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nahoru 6"/>
          <p:cNvSpPr/>
          <p:nvPr/>
        </p:nvSpPr>
        <p:spPr>
          <a:xfrm>
            <a:off x="7956376" y="3501008"/>
            <a:ext cx="792088" cy="1872208"/>
          </a:xfrm>
          <a:prstGeom prst="upArrow">
            <a:avLst/>
          </a:prstGeom>
          <a:solidFill>
            <a:schemeClr val="accent3">
              <a:lumMod val="60000"/>
              <a:lumOff val="40000"/>
            </a:schemeClr>
          </a:soli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Šipka dolů 7"/>
          <p:cNvSpPr/>
          <p:nvPr/>
        </p:nvSpPr>
        <p:spPr>
          <a:xfrm>
            <a:off x="7164288" y="3501008"/>
            <a:ext cx="792088" cy="1872208"/>
          </a:xfrm>
          <a:prstGeom prst="downArrow">
            <a:avLst/>
          </a:prstGeom>
          <a:solidFill>
            <a:schemeClr val="accent3">
              <a:lumMod val="60000"/>
              <a:lumOff val="40000"/>
            </a:schemeClr>
          </a:soli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804084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0" y="492443"/>
            <a:ext cx="91440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2800" b="1" dirty="0">
              <a:latin typeface="Times New Roman" pitchFamily="18" charset="0"/>
              <a:cs typeface="Times New Roman" pitchFamily="18" charset="0"/>
            </a:endParaRPr>
          </a:p>
          <a:p>
            <a:pPr marL="342900" indent="-342900" algn="l">
              <a:buAutoNum type="alphaLcParenR"/>
            </a:pPr>
            <a:endParaRPr lang="cs-CZ" sz="1600" b="1" dirty="0">
              <a:latin typeface="Times New Roman" pitchFamily="18" charset="0"/>
              <a:cs typeface="Times New Roman" pitchFamily="18" charset="0"/>
            </a:endParaRPr>
          </a:p>
          <a:p>
            <a:pPr algn="l"/>
            <a:endParaRPr lang="cs-CZ" sz="1600" b="1" dirty="0" smtClean="0">
              <a:latin typeface="Times New Roman" pitchFamily="18" charset="0"/>
              <a:cs typeface="Times New Roman" pitchFamily="18" charset="0"/>
            </a:endParaRPr>
          </a:p>
          <a:p>
            <a:pPr algn="l"/>
            <a:r>
              <a:rPr lang="cs-CZ" sz="1600" b="1" dirty="0" smtClean="0">
                <a:latin typeface="Times New Roman" pitchFamily="18" charset="0"/>
                <a:cs typeface="Times New Roman" pitchFamily="18" charset="0"/>
              </a:rPr>
              <a:t> </a:t>
            </a:r>
            <a:r>
              <a:rPr lang="cs-CZ" sz="2800" b="1" dirty="0" smtClean="0">
                <a:latin typeface="Times New Roman" pitchFamily="18" charset="0"/>
                <a:cs typeface="Times New Roman" pitchFamily="18" charset="0"/>
              </a:rPr>
              <a:t/>
            </a:r>
            <a:br>
              <a:rPr lang="cs-CZ" sz="2800" b="1" dirty="0" smtClean="0">
                <a:latin typeface="Times New Roman" pitchFamily="18" charset="0"/>
                <a:cs typeface="Times New Roman" pitchFamily="18" charset="0"/>
              </a:rPr>
            </a:br>
            <a:endParaRPr lang="cs-CZ" sz="2800" dirty="0">
              <a:latin typeface="Times New Roman" pitchFamily="18" charset="0"/>
              <a:cs typeface="Times New Roman" pitchFamily="18" charset="0"/>
            </a:endParaRPr>
          </a:p>
        </p:txBody>
      </p:sp>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p>
        </p:txBody>
      </p:sp>
      <p:sp>
        <p:nvSpPr>
          <p:cNvPr id="4" name="TextovéPole 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Anglický jazyk</a:t>
            </a:r>
          </a:p>
          <a:p>
            <a:endParaRPr lang="cs-CZ" sz="1000" dirty="0">
              <a:latin typeface="Times New Roman" pitchFamily="18" charset="0"/>
              <a:cs typeface="Times New Roman" pitchFamily="18" charset="0"/>
            </a:endParaRPr>
          </a:p>
        </p:txBody>
      </p:sp>
      <p:sp>
        <p:nvSpPr>
          <p:cNvPr id="5" name="Nadpis 4"/>
          <p:cNvSpPr>
            <a:spLocks noGrp="1"/>
          </p:cNvSpPr>
          <p:nvPr>
            <p:ph type="title"/>
          </p:nvPr>
        </p:nvSpPr>
        <p:spPr>
          <a:xfrm>
            <a:off x="0" y="620688"/>
            <a:ext cx="8686800" cy="796949"/>
          </a:xfrm>
        </p:spPr>
        <p:txBody>
          <a:bodyPr>
            <a:noAutofit/>
          </a:bodyPr>
          <a:lstStyle/>
          <a:p>
            <a:pPr algn="l"/>
            <a:r>
              <a:rPr lang="cs-CZ" sz="2500" b="1" dirty="0" smtClean="0">
                <a:latin typeface="Times New Roman" pitchFamily="18" charset="0"/>
                <a:cs typeface="Times New Roman" pitchFamily="18" charset="0"/>
              </a:rPr>
              <a:t>30.8  Test</a:t>
            </a:r>
            <a:r>
              <a:rPr lang="cs-CZ" sz="2500" b="1" dirty="0">
                <a:latin typeface="Times New Roman" pitchFamily="18" charset="0"/>
                <a:cs typeface="Times New Roman" pitchFamily="18" charset="0"/>
              </a:rPr>
              <a:t/>
            </a:r>
            <a:br>
              <a:rPr lang="cs-CZ" sz="2500" b="1" dirty="0">
                <a:latin typeface="Times New Roman" pitchFamily="18" charset="0"/>
                <a:cs typeface="Times New Roman" pitchFamily="18" charset="0"/>
              </a:rPr>
            </a:br>
            <a:endParaRPr lang="cs-CZ" sz="2500" dirty="0"/>
          </a:p>
        </p:txBody>
      </p:sp>
      <p:sp>
        <p:nvSpPr>
          <p:cNvPr id="6" name="Zástupný symbol pro obsah 5"/>
          <p:cNvSpPr>
            <a:spLocks noGrp="1"/>
          </p:cNvSpPr>
          <p:nvPr>
            <p:ph sz="half" idx="1"/>
          </p:nvPr>
        </p:nvSpPr>
        <p:spPr/>
        <p:txBody>
          <a:bodyPr>
            <a:normAutofit fontScale="70000" lnSpcReduction="20000"/>
          </a:bodyPr>
          <a:lstStyle/>
          <a:p>
            <a:pPr>
              <a:buAutoNum type="arabicPeriod"/>
            </a:pPr>
            <a:r>
              <a:rPr lang="en-US" b="1" dirty="0" smtClean="0">
                <a:latin typeface="Times New Roman" pitchFamily="18" charset="0"/>
                <a:cs typeface="Times New Roman" pitchFamily="18" charset="0"/>
              </a:rPr>
              <a:t>Find the past participle forms of the verbs</a:t>
            </a:r>
          </a:p>
          <a:p>
            <a:pPr>
              <a:buAutoNum type="alphaLcParenR"/>
            </a:pPr>
            <a:r>
              <a:rPr lang="en-US" dirty="0" smtClean="0">
                <a:latin typeface="Times New Roman" pitchFamily="18" charset="0"/>
                <a:cs typeface="Times New Roman" pitchFamily="18" charset="0"/>
              </a:rPr>
              <a:t>been, done, written, known</a:t>
            </a:r>
          </a:p>
          <a:p>
            <a:pPr>
              <a:buAutoNum type="alphaLcParenR"/>
            </a:pPr>
            <a:r>
              <a:rPr lang="en-US" dirty="0" smtClean="0">
                <a:latin typeface="Times New Roman" pitchFamily="18" charset="0"/>
                <a:cs typeface="Times New Roman" pitchFamily="18" charset="0"/>
              </a:rPr>
              <a:t>seen, wrote, was, grew</a:t>
            </a:r>
          </a:p>
          <a:p>
            <a:pPr>
              <a:buAutoNum type="alphaLcParenR"/>
            </a:pPr>
            <a:r>
              <a:rPr lang="en-US" dirty="0" smtClean="0">
                <a:latin typeface="Times New Roman" pitchFamily="18" charset="0"/>
                <a:cs typeface="Times New Roman" pitchFamily="18" charset="0"/>
              </a:rPr>
              <a:t>had, went, put, cut</a:t>
            </a:r>
          </a:p>
          <a:p>
            <a:pPr>
              <a:buAutoNum type="alphaLcParenR"/>
            </a:pPr>
            <a:r>
              <a:rPr lang="en-US" dirty="0" smtClean="0">
                <a:latin typeface="Times New Roman" pitchFamily="18" charset="0"/>
                <a:cs typeface="Times New Roman" pitchFamily="18" charset="0"/>
              </a:rPr>
              <a:t>saw, listened, taken, taught</a:t>
            </a:r>
          </a:p>
          <a:p>
            <a:pPr>
              <a:buAutoNum type="alphaLcParenR"/>
            </a:pPr>
            <a:endParaRPr lang="en-US" b="1" dirty="0" smtClean="0">
              <a:latin typeface="Times New Roman" pitchFamily="18" charset="0"/>
              <a:cs typeface="Times New Roman" pitchFamily="18" charset="0"/>
            </a:endParaRPr>
          </a:p>
          <a:p>
            <a:pPr marL="0" indent="0">
              <a:buNone/>
            </a:pPr>
            <a:r>
              <a:rPr lang="en-US" b="1" dirty="0" smtClean="0">
                <a:latin typeface="Times New Roman" pitchFamily="18" charset="0"/>
                <a:cs typeface="Times New Roman" pitchFamily="18" charset="0"/>
              </a:rPr>
              <a:t>2.   Which sentence is correct?</a:t>
            </a:r>
          </a:p>
          <a:p>
            <a:pPr>
              <a:buAutoNum type="alphaLcParenR"/>
            </a:pPr>
            <a:r>
              <a:rPr lang="en-US" dirty="0" smtClean="0">
                <a:latin typeface="Times New Roman" pitchFamily="18" charset="0"/>
                <a:cs typeface="Times New Roman" pitchFamily="18" charset="0"/>
              </a:rPr>
              <a:t>Have you been to China?</a:t>
            </a:r>
          </a:p>
          <a:p>
            <a:pPr>
              <a:buAutoNum type="alphaLcParenR"/>
            </a:pPr>
            <a:r>
              <a:rPr lang="en-US" dirty="0" smtClean="0">
                <a:latin typeface="Times New Roman" pitchFamily="18" charset="0"/>
                <a:cs typeface="Times New Roman" pitchFamily="18" charset="0"/>
              </a:rPr>
              <a:t>My sister has wrote the letter.</a:t>
            </a:r>
          </a:p>
          <a:p>
            <a:pPr>
              <a:buAutoNum type="alphaLcParenR"/>
            </a:pPr>
            <a:r>
              <a:rPr lang="en-US" dirty="0" smtClean="0">
                <a:latin typeface="Times New Roman" pitchFamily="18" charset="0"/>
                <a:cs typeface="Times New Roman" pitchFamily="18" charset="0"/>
              </a:rPr>
              <a:t>My teacher haven´t spoken to me.</a:t>
            </a:r>
          </a:p>
          <a:p>
            <a:pPr>
              <a:buAutoNum type="alphaLcParenR"/>
            </a:pPr>
            <a:r>
              <a:rPr lang="en-US" dirty="0" smtClean="0">
                <a:latin typeface="Times New Roman" pitchFamily="18" charset="0"/>
                <a:cs typeface="Times New Roman" pitchFamily="18" charset="0"/>
              </a:rPr>
              <a:t>Did you see</a:t>
            </a:r>
            <a:r>
              <a:rPr lang="cs-CZ"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 the news?</a:t>
            </a:r>
          </a:p>
          <a:p>
            <a:pPr marL="0" indent="0">
              <a:buNone/>
            </a:pPr>
            <a:endParaRPr lang="en-US" dirty="0"/>
          </a:p>
        </p:txBody>
      </p:sp>
      <p:sp>
        <p:nvSpPr>
          <p:cNvPr id="7" name="Zástupný symbol pro obsah 6"/>
          <p:cNvSpPr>
            <a:spLocks noGrp="1"/>
          </p:cNvSpPr>
          <p:nvPr>
            <p:ph sz="half" idx="2"/>
          </p:nvPr>
        </p:nvSpPr>
        <p:spPr>
          <a:xfrm>
            <a:off x="4716016" y="1600200"/>
            <a:ext cx="4032448" cy="4525963"/>
          </a:xfrm>
        </p:spPr>
        <p:txBody>
          <a:bodyPr>
            <a:normAutofit fontScale="70000" lnSpcReduction="20000"/>
          </a:bodyPr>
          <a:lstStyle/>
          <a:p>
            <a:pPr marL="0" indent="0">
              <a:buNone/>
            </a:pPr>
            <a:r>
              <a:rPr lang="en-US" b="1" dirty="0" smtClean="0">
                <a:latin typeface="Times New Roman" pitchFamily="18" charset="0"/>
                <a:cs typeface="Times New Roman" pitchFamily="18" charset="0"/>
              </a:rPr>
              <a:t>3.  Which verb form is not used  </a:t>
            </a:r>
          </a:p>
          <a:p>
            <a:pPr marL="0" indent="0">
              <a:buNone/>
            </a:pPr>
            <a:r>
              <a:rPr lang="en-US" b="1" dirty="0" smtClean="0">
                <a:latin typeface="Times New Roman" pitchFamily="18" charset="0"/>
                <a:cs typeface="Times New Roman" pitchFamily="18" charset="0"/>
              </a:rPr>
              <a:t>     with present perfect?</a:t>
            </a:r>
          </a:p>
          <a:p>
            <a:pPr>
              <a:buAutoNum type="alphaLcParenR"/>
            </a:pPr>
            <a:r>
              <a:rPr lang="en-US" dirty="0" smtClean="0">
                <a:latin typeface="Times New Roman" pitchFamily="18" charset="0"/>
                <a:cs typeface="Times New Roman" pitchFamily="18" charset="0"/>
              </a:rPr>
              <a:t>had had</a:t>
            </a:r>
          </a:p>
          <a:p>
            <a:pPr>
              <a:buAutoNum type="alphaLcParenR"/>
            </a:pPr>
            <a:r>
              <a:rPr lang="en-US" dirty="0" smtClean="0">
                <a:latin typeface="Times New Roman" pitchFamily="18" charset="0"/>
                <a:cs typeface="Times New Roman" pitchFamily="18" charset="0"/>
              </a:rPr>
              <a:t>have had</a:t>
            </a:r>
          </a:p>
          <a:p>
            <a:pPr>
              <a:buAutoNum type="alphaLcParenR"/>
            </a:pPr>
            <a:r>
              <a:rPr lang="en-US" dirty="0" smtClean="0">
                <a:latin typeface="Times New Roman" pitchFamily="18" charset="0"/>
                <a:cs typeface="Times New Roman" pitchFamily="18" charset="0"/>
              </a:rPr>
              <a:t>has had</a:t>
            </a:r>
          </a:p>
          <a:p>
            <a:pPr>
              <a:buAutoNum type="alphaLcParenR"/>
            </a:pPr>
            <a:r>
              <a:rPr lang="en-US" dirty="0" smtClean="0">
                <a:latin typeface="Times New Roman" pitchFamily="18" charset="0"/>
                <a:cs typeface="Times New Roman" pitchFamily="18" charset="0"/>
              </a:rPr>
              <a:t>haven´t had </a:t>
            </a:r>
          </a:p>
          <a:p>
            <a:pPr marL="0" indent="0">
              <a:buNone/>
            </a:pPr>
            <a:endParaRPr lang="en-US" dirty="0" smtClean="0"/>
          </a:p>
          <a:p>
            <a:pPr marL="0" indent="0">
              <a:buNone/>
            </a:pPr>
            <a:r>
              <a:rPr lang="en-US" b="1" dirty="0" smtClean="0">
                <a:latin typeface="Times New Roman" pitchFamily="18" charset="0"/>
                <a:cs typeface="Times New Roman" pitchFamily="18" charset="0"/>
              </a:rPr>
              <a:t>4. What is the signal word </a:t>
            </a:r>
            <a:r>
              <a:rPr lang="en-US" b="1" dirty="0" err="1" smtClean="0">
                <a:latin typeface="Times New Roman" pitchFamily="18" charset="0"/>
                <a:cs typeface="Times New Roman" pitchFamily="18" charset="0"/>
              </a:rPr>
              <a:t>fo</a:t>
            </a:r>
            <a:r>
              <a:rPr lang="cs-CZ" b="1" dirty="0" smtClean="0">
                <a:latin typeface="Times New Roman" pitchFamily="18" charset="0"/>
                <a:cs typeface="Times New Roman" pitchFamily="18" charset="0"/>
              </a:rPr>
              <a:t>r </a:t>
            </a:r>
          </a:p>
          <a:p>
            <a:pPr marL="0" indent="0">
              <a:buNone/>
            </a:pPr>
            <a:r>
              <a:rPr lang="en-US" b="1" dirty="0" smtClean="0">
                <a:latin typeface="Times New Roman" pitchFamily="18" charset="0"/>
                <a:cs typeface="Times New Roman" pitchFamily="18" charset="0"/>
              </a:rPr>
              <a:t> </a:t>
            </a:r>
            <a:r>
              <a:rPr lang="cs-CZ"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present perfect?</a:t>
            </a:r>
          </a:p>
          <a:p>
            <a:pPr marL="0" indent="0">
              <a:buNone/>
            </a:pPr>
            <a:r>
              <a:rPr lang="cs-CZ" dirty="0" smtClean="0">
                <a:latin typeface="Times New Roman" pitchFamily="18" charset="0"/>
                <a:cs typeface="Times New Roman" pitchFamily="18" charset="0"/>
              </a:rPr>
              <a:t>a)  </a:t>
            </a:r>
            <a:r>
              <a:rPr lang="en-US" dirty="0" smtClean="0">
                <a:latin typeface="Times New Roman" pitchFamily="18" charset="0"/>
                <a:cs typeface="Times New Roman" pitchFamily="18" charset="0"/>
              </a:rPr>
              <a:t>yesterday</a:t>
            </a:r>
          </a:p>
          <a:p>
            <a:pPr marL="0" indent="0">
              <a:buNone/>
            </a:pPr>
            <a:r>
              <a:rPr lang="cs-CZ" dirty="0" smtClean="0">
                <a:latin typeface="Times New Roman" pitchFamily="18" charset="0"/>
                <a:cs typeface="Times New Roman" pitchFamily="18" charset="0"/>
              </a:rPr>
              <a:t>b)  </a:t>
            </a:r>
            <a:r>
              <a:rPr lang="en-US" dirty="0" smtClean="0">
                <a:latin typeface="Times New Roman" pitchFamily="18" charset="0"/>
                <a:cs typeface="Times New Roman" pitchFamily="18" charset="0"/>
              </a:rPr>
              <a:t>tomorrow</a:t>
            </a:r>
          </a:p>
          <a:p>
            <a:pPr marL="0" indent="0">
              <a:buNone/>
            </a:pPr>
            <a:r>
              <a:rPr lang="cs-CZ" dirty="0" smtClean="0">
                <a:latin typeface="Times New Roman" pitchFamily="18" charset="0"/>
                <a:cs typeface="Times New Roman" pitchFamily="18" charset="0"/>
              </a:rPr>
              <a:t>c)  </a:t>
            </a:r>
            <a:r>
              <a:rPr lang="en-US" dirty="0" smtClean="0">
                <a:latin typeface="Times New Roman" pitchFamily="18" charset="0"/>
                <a:cs typeface="Times New Roman" pitchFamily="18" charset="0"/>
              </a:rPr>
              <a:t>at the moment</a:t>
            </a:r>
          </a:p>
          <a:p>
            <a:pPr marL="0" indent="0">
              <a:buNone/>
            </a:pPr>
            <a:r>
              <a:rPr lang="cs-CZ" dirty="0" smtClean="0">
                <a:latin typeface="Times New Roman" pitchFamily="18" charset="0"/>
                <a:cs typeface="Times New Roman" pitchFamily="18" charset="0"/>
              </a:rPr>
              <a:t>d)  </a:t>
            </a:r>
            <a:r>
              <a:rPr lang="en-US" dirty="0" smtClean="0">
                <a:latin typeface="Times New Roman" pitchFamily="18" charset="0"/>
                <a:cs typeface="Times New Roman" pitchFamily="18" charset="0"/>
              </a:rPr>
              <a:t>recently</a:t>
            </a:r>
          </a:p>
          <a:p>
            <a:pPr marL="0" indent="0">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8" name="TextovéPole 7"/>
          <p:cNvSpPr txBox="1"/>
          <p:nvPr/>
        </p:nvSpPr>
        <p:spPr>
          <a:xfrm>
            <a:off x="4572000" y="6021288"/>
            <a:ext cx="3888432" cy="369332"/>
          </a:xfrm>
          <a:prstGeom prst="rect">
            <a:avLst/>
          </a:prstGeom>
          <a:noFill/>
        </p:spPr>
        <p:txBody>
          <a:bodyPr wrap="square" rtlCol="0">
            <a:spAutoFit/>
          </a:bodyPr>
          <a:lstStyle/>
          <a:p>
            <a:r>
              <a:rPr lang="cs-CZ" dirty="0" err="1" smtClean="0">
                <a:latin typeface="Times New Roman" pitchFamily="18" charset="0"/>
                <a:cs typeface="Times New Roman" pitchFamily="18" charset="0"/>
              </a:rPr>
              <a:t>Correct</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answers</a:t>
            </a:r>
            <a:r>
              <a:rPr lang="cs-CZ" dirty="0" smtClean="0">
                <a:latin typeface="Times New Roman" pitchFamily="18" charset="0"/>
                <a:cs typeface="Times New Roman" pitchFamily="18" charset="0"/>
              </a:rPr>
              <a:t>: 1a, 2a, 3a, 4d </a:t>
            </a:r>
            <a:endParaRPr lang="cs-CZ" dirty="0">
              <a:latin typeface="Times New Roman" pitchFamily="18" charset="0"/>
              <a:cs typeface="Times New Roman" pitchFamily="18" charset="0"/>
            </a:endParaRPr>
          </a:p>
        </p:txBody>
      </p:sp>
    </p:spTree>
    <p:extLst>
      <p:ext uri="{BB962C8B-B14F-4D97-AF65-F5344CB8AC3E}">
        <p14:creationId xmlns:p14="http://schemas.microsoft.com/office/powerpoint/2010/main" val="577020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1"/>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Anglický jazyk</a:t>
            </a:r>
          </a:p>
          <a:p>
            <a:endParaRPr lang="cs-CZ" sz="1000" dirty="0">
              <a:latin typeface="Times New Roman" pitchFamily="18" charset="0"/>
              <a:cs typeface="Times New Roman" pitchFamily="18" charset="0"/>
            </a:endParaRPr>
          </a:p>
        </p:txBody>
      </p:sp>
      <p:sp>
        <p:nvSpPr>
          <p:cNvPr id="3" name="Nadpis 1"/>
          <p:cNvSpPr txBox="1">
            <a:spLocks/>
          </p:cNvSpPr>
          <p:nvPr/>
        </p:nvSpPr>
        <p:spPr>
          <a:xfrm>
            <a:off x="20151" y="664804"/>
            <a:ext cx="2916832" cy="792088"/>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30.9   Anotace</a:t>
            </a:r>
            <a:endParaRPr lang="cs-CZ" sz="2500" b="1" dirty="0">
              <a:latin typeface="Times New Roman" pitchFamily="18" charset="0"/>
              <a:cs typeface="Times New Roman" pitchFamily="18" charset="0"/>
            </a:endParaRPr>
          </a:p>
        </p:txBody>
      </p:sp>
      <p:sp>
        <p:nvSpPr>
          <p:cNvPr id="4" name="Obdélník 3"/>
          <p:cNvSpPr/>
          <p:nvPr/>
        </p:nvSpPr>
        <p:spPr>
          <a:xfrm>
            <a:off x="611560" y="1916832"/>
            <a:ext cx="7848872" cy="223224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marL="342900" indent="-342900">
              <a:buAutoNum type="arabicPeriod"/>
            </a:pPr>
            <a:r>
              <a:rPr lang="cs-CZ" sz="1600" u="sng" dirty="0" smtClean="0">
                <a:latin typeface="Times New Roman" pitchFamily="18" charset="0"/>
                <a:cs typeface="Times New Roman" pitchFamily="18" charset="0"/>
                <a:hlinkClick r:id="rId2"/>
              </a:rPr>
              <a:t>http</a:t>
            </a:r>
            <a:r>
              <a:rPr lang="cs-CZ" sz="1600" u="sng" dirty="0">
                <a:latin typeface="Times New Roman" pitchFamily="18" charset="0"/>
                <a:cs typeface="Times New Roman" pitchFamily="18" charset="0"/>
                <a:hlinkClick r:id="rId2"/>
              </a:rPr>
              <a:t>://</a:t>
            </a:r>
            <a:r>
              <a:rPr lang="cs-CZ" sz="1600" u="sng" dirty="0" smtClean="0">
                <a:latin typeface="Times New Roman" pitchFamily="18" charset="0"/>
                <a:cs typeface="Times New Roman" pitchFamily="18" charset="0"/>
                <a:hlinkClick r:id="rId2"/>
              </a:rPr>
              <a:t>www.langust.ru/unit_in/unit008i.shtml</a:t>
            </a:r>
            <a:endParaRPr lang="cs-CZ" sz="1600" u="sng" dirty="0" smtClean="0">
              <a:latin typeface="Times New Roman" pitchFamily="18" charset="0"/>
              <a:cs typeface="Times New Roman" pitchFamily="18" charset="0"/>
            </a:endParaRPr>
          </a:p>
          <a:p>
            <a:pPr marL="342900" indent="-342900">
              <a:buAutoNum type="arabicPeriod"/>
            </a:pPr>
            <a:r>
              <a:rPr lang="cs-CZ" sz="1600" u="sng" dirty="0" smtClean="0">
                <a:latin typeface="Times New Roman" pitchFamily="18" charset="0"/>
                <a:cs typeface="Times New Roman" pitchFamily="18" charset="0"/>
                <a:hlinkClick r:id="rId3"/>
              </a:rPr>
              <a:t>http</a:t>
            </a:r>
            <a:r>
              <a:rPr lang="cs-CZ" sz="1600" u="sng" dirty="0">
                <a:latin typeface="Times New Roman" pitchFamily="18" charset="0"/>
                <a:cs typeface="Times New Roman" pitchFamily="18" charset="0"/>
                <a:hlinkClick r:id="rId3"/>
              </a:rPr>
              <a:t>://ginnyp11.wordpress.com/page/10</a:t>
            </a:r>
            <a:r>
              <a:rPr lang="cs-CZ" sz="1600" u="sng" dirty="0" smtClean="0">
                <a:latin typeface="Times New Roman" pitchFamily="18" charset="0"/>
                <a:cs typeface="Times New Roman" pitchFamily="18" charset="0"/>
                <a:hlinkClick r:id="rId3"/>
              </a:rPr>
              <a:t>/</a:t>
            </a:r>
            <a:endParaRPr lang="cs-CZ" sz="1600" u="sng" dirty="0" smtClean="0">
              <a:latin typeface="Times New Roman" pitchFamily="18" charset="0"/>
              <a:cs typeface="Times New Roman" pitchFamily="18" charset="0"/>
            </a:endParaRPr>
          </a:p>
          <a:p>
            <a:pPr marL="342900" indent="-342900">
              <a:buAutoNum type="arabicPeriod"/>
            </a:pPr>
            <a:r>
              <a:rPr lang="cs-CZ" sz="1600" u="sng" dirty="0" smtClean="0">
                <a:latin typeface="Times New Roman" pitchFamily="18" charset="0"/>
                <a:cs typeface="Times New Roman" pitchFamily="18" charset="0"/>
                <a:hlinkClick r:id="rId3"/>
              </a:rPr>
              <a:t>http</a:t>
            </a:r>
            <a:r>
              <a:rPr lang="cs-CZ" sz="1600" u="sng" dirty="0">
                <a:latin typeface="Times New Roman" pitchFamily="18" charset="0"/>
                <a:cs typeface="Times New Roman" pitchFamily="18" charset="0"/>
                <a:hlinkClick r:id="rId3"/>
              </a:rPr>
              <a:t>://ginnyp11.wordpress.com/page/10</a:t>
            </a:r>
            <a:r>
              <a:rPr lang="cs-CZ" sz="1600" u="sng" dirty="0" smtClean="0">
                <a:latin typeface="Times New Roman" pitchFamily="18" charset="0"/>
                <a:cs typeface="Times New Roman" pitchFamily="18" charset="0"/>
                <a:hlinkClick r:id="rId3"/>
              </a:rPr>
              <a:t>/</a:t>
            </a:r>
            <a:endParaRPr lang="cs-CZ" sz="1600" u="sng" dirty="0" smtClean="0">
              <a:latin typeface="Times New Roman" pitchFamily="18" charset="0"/>
              <a:cs typeface="Times New Roman" pitchFamily="18" charset="0"/>
            </a:endParaRPr>
          </a:p>
          <a:p>
            <a:pPr marL="342900" indent="-342900">
              <a:buAutoNum type="arabicPeriod"/>
            </a:pPr>
            <a:r>
              <a:rPr lang="cs-CZ" sz="1600" u="sng" dirty="0" smtClean="0">
                <a:latin typeface="Times New Roman" pitchFamily="18" charset="0"/>
                <a:cs typeface="Times New Roman" pitchFamily="18" charset="0"/>
                <a:hlinkClick r:id="rId4"/>
              </a:rPr>
              <a:t>http</a:t>
            </a:r>
            <a:r>
              <a:rPr lang="cs-CZ" sz="1600" u="sng" dirty="0">
                <a:latin typeface="Times New Roman" pitchFamily="18" charset="0"/>
                <a:cs typeface="Times New Roman" pitchFamily="18" charset="0"/>
                <a:hlinkClick r:id="rId4"/>
              </a:rPr>
              <a:t>://thebingomaker.com/index.php/bingo-cards/grammar-bingo-cards/english-irregular-verbs-bingo-cards.html</a:t>
            </a:r>
            <a:endParaRPr lang="cs-CZ" sz="1600" dirty="0">
              <a:latin typeface="Times New Roman" pitchFamily="18" charset="0"/>
              <a:cs typeface="Times New Roman" pitchFamily="18" charset="0"/>
            </a:endParaRPr>
          </a:p>
          <a:p>
            <a:pPr algn="ctr"/>
            <a:endParaRPr lang="cs-CZ" sz="1600" dirty="0">
              <a:latin typeface="Times New Roman" pitchFamily="18" charset="0"/>
              <a:cs typeface="Times New Roman" pitchFamily="18" charset="0"/>
            </a:endParaRPr>
          </a:p>
        </p:txBody>
      </p:sp>
    </p:spTree>
    <p:extLst>
      <p:ext uri="{BB962C8B-B14F-4D97-AF65-F5344CB8AC3E}">
        <p14:creationId xmlns:p14="http://schemas.microsoft.com/office/powerpoint/2010/main" val="28545130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493</TotalTime>
  <Words>760</Words>
  <Application>Microsoft Office PowerPoint</Application>
  <PresentationFormat>Předvádění na obrazovce (4:3)</PresentationFormat>
  <Paragraphs>174</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30.8  Test </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Wernerova</dc:creator>
  <cp:lastModifiedBy>krivankova</cp:lastModifiedBy>
  <cp:revision>56</cp:revision>
  <dcterms:created xsi:type="dcterms:W3CDTF">2010-12-26T08:22:04Z</dcterms:created>
  <dcterms:modified xsi:type="dcterms:W3CDTF">2012-02-19T20:31:31Z</dcterms:modified>
</cp:coreProperties>
</file>