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DF7"/>
    <a:srgbClr val="FCD4FC"/>
    <a:srgbClr val="EE1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67" autoAdjust="0"/>
  </p:normalViewPr>
  <p:slideViewPr>
    <p:cSldViewPr>
      <p:cViewPr varScale="1">
        <p:scale>
          <a:sx n="63" d="100"/>
          <a:sy n="63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J3KePdi2ObM&amp;feature=BFa&amp;list=PL39C76E0870D3785F&amp;lf=results_main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ivm908utmR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chynepinos.cz/index.php?id=18" TargetMode="External"/><Relationship Id="rId13" Type="http://schemas.openxmlformats.org/officeDocument/2006/relationships/hyperlink" Target="http://www.interiery-krnov.cz/index.php?obyvak" TargetMode="External"/><Relationship Id="rId18" Type="http://schemas.openxmlformats.org/officeDocument/2006/relationships/hyperlink" Target="http://www.tvoje-matrace.cz/detsky-pokoj-basic-det-504-91-2-90-91.html" TargetMode="External"/><Relationship Id="rId3" Type="http://schemas.openxmlformats.org/officeDocument/2006/relationships/hyperlink" Target="http://www.supermusic.sk/skupina.php?idskupiny=383" TargetMode="External"/><Relationship Id="rId7" Type="http://schemas.openxmlformats.org/officeDocument/2006/relationships/hyperlink" Target="http://www.nabytek-jicin.cz/nabytek/detske-pokoje/" TargetMode="External"/><Relationship Id="rId12" Type="http://schemas.openxmlformats.org/officeDocument/2006/relationships/hyperlink" Target="http://www.bytmax.cz/predsin_cs42" TargetMode="External"/><Relationship Id="rId17" Type="http://schemas.openxmlformats.org/officeDocument/2006/relationships/hyperlink" Target="http://www.englishmonarchs.co.uk/holyrood_house.html" TargetMode="External"/><Relationship Id="rId2" Type="http://schemas.openxmlformats.org/officeDocument/2006/relationships/hyperlink" Target="http://ireport.cz/news/9436-abba-planuje-comeback.html" TargetMode="External"/><Relationship Id="rId16" Type="http://schemas.openxmlformats.org/officeDocument/2006/relationships/hyperlink" Target="http://travelling2011.com/the-windsor-cast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ub.cz/poradna/barevna-inspirace/barvy-v-interieru/detsky-pokoj/" TargetMode="External"/><Relationship Id="rId11" Type="http://schemas.openxmlformats.org/officeDocument/2006/relationships/hyperlink" Target="http://www.jelinek.eu/produkty-loznice-loznice-pavla" TargetMode="External"/><Relationship Id="rId5" Type="http://schemas.openxmlformats.org/officeDocument/2006/relationships/hyperlink" Target="http://www.nabytek-aldo.cz/detsky-pokoj-v-ruzovem/" TargetMode="External"/><Relationship Id="rId15" Type="http://schemas.openxmlformats.org/officeDocument/2006/relationships/hyperlink" Target="http://gadgets.vtm.zive.cz/doprava/sc-249/default.aspx?pgnum=27" TargetMode="External"/><Relationship Id="rId10" Type="http://schemas.openxmlformats.org/officeDocument/2006/relationships/hyperlink" Target="http://www.realt.cz/bydleni/113-funkci-a-pohodlna-koupelna" TargetMode="External"/><Relationship Id="rId4" Type="http://schemas.openxmlformats.org/officeDocument/2006/relationships/hyperlink" Target="http://www.wazbicsimpsonovi.estranky.cz/clanky/dum-simpsonu.html" TargetMode="External"/><Relationship Id="rId9" Type="http://schemas.openxmlformats.org/officeDocument/2006/relationships/hyperlink" Target="http://m.modernipanelak.cz/panelovy-byt/inspirace-a-styl/mala-velka-koupelna-v-panelaku" TargetMode="External"/><Relationship Id="rId14" Type="http://schemas.openxmlformats.org/officeDocument/2006/relationships/hyperlink" Target="http://sweethomeideas.com/elements-furniture-dining-ro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2" y="512676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My house and my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room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Jitka Šolcová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20408"/>
            <a:ext cx="2466975" cy="224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91" y="2320408"/>
            <a:ext cx="2524125" cy="224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258341" y="5315634"/>
            <a:ext cx="6631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>
                <a:hlinkClick r:id="rId5"/>
              </a:rPr>
              <a:t>www.youtube.com/watch?v=J3KePdi2ObM&amp;feature=BFa&amp;list=PL39C76E0870D3785F&amp;lf=results_main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18515"/>
              </p:ext>
            </p:extLst>
          </p:nvPr>
        </p:nvGraphicFramePr>
        <p:xfrm>
          <a:off x="935596" y="234888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Jitka Šolcová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House,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room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some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possessive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pronouns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zaměřená na popis pokoje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užitím vazby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there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there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are, přivlastňovací a neurčitá zájmena.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2" y="1436061"/>
            <a:ext cx="2229618" cy="146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" y="3212976"/>
            <a:ext cx="2246022" cy="135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9" y="4869160"/>
            <a:ext cx="222961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50" y="1327037"/>
            <a:ext cx="2295525" cy="150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50" y="3247052"/>
            <a:ext cx="2295525" cy="135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75" y="4939237"/>
            <a:ext cx="2171700" cy="173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26" y="1013203"/>
            <a:ext cx="2283718" cy="137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08" y="2913714"/>
            <a:ext cx="2250380" cy="152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7" y="4806445"/>
            <a:ext cx="2111672" cy="194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2913713"/>
            <a:ext cx="23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942" y="4569904"/>
            <a:ext cx="198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kitchen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6538" y="1066729"/>
            <a:ext cx="22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bedroom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10650" y="1051663"/>
            <a:ext cx="212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bathroom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110650" y="2913714"/>
            <a:ext cx="196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</a:t>
            </a:r>
            <a:r>
              <a:rPr lang="cs-CZ" dirty="0" err="1" smtClean="0"/>
              <a:t>ining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34476" y="4639863"/>
            <a:ext cx="162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</a:t>
            </a:r>
            <a:r>
              <a:rPr lang="cs-CZ" dirty="0" err="1" smtClean="0"/>
              <a:t>all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18267" y="700581"/>
            <a:ext cx="233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bedroom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383609" y="2564904"/>
            <a:ext cx="178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</a:t>
            </a:r>
            <a:r>
              <a:rPr lang="cs-CZ" dirty="0" err="1" smtClean="0"/>
              <a:t>hower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418266" y="4437112"/>
            <a:ext cx="233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garage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3.3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Describing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rooms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furniture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95936" y="954303"/>
            <a:ext cx="51480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This is my room. I share it with my brother, Mike, and his hamster, Billy. Our room is blue. There is a bed, a desk with computer, a wardrobe and a bookcase. There is a small carpet on the floor. There is a big window but there isn´t a curtain. There aren´t any shelves in my room but there are some  pictures on the wall. There is Billy´s cage next to the door.</a:t>
            </a:r>
          </a:p>
          <a:p>
            <a:endParaRPr lang="en-US" i="1" dirty="0" smtClean="0"/>
          </a:p>
          <a:p>
            <a:r>
              <a:rPr lang="en-US" sz="1600" i="1" dirty="0" smtClean="0"/>
              <a:t>Is there a chair? – Yes, there is.</a:t>
            </a:r>
          </a:p>
          <a:p>
            <a:r>
              <a:rPr lang="en-US" sz="1600" i="1" dirty="0" smtClean="0"/>
              <a:t>Is there a TV ? – No, there isn´t.</a:t>
            </a:r>
          </a:p>
          <a:p>
            <a:r>
              <a:rPr lang="en-US" sz="1600" i="1" dirty="0" smtClean="0"/>
              <a:t>Are there any flowers? – Yes, there are.</a:t>
            </a:r>
          </a:p>
          <a:p>
            <a:r>
              <a:rPr lang="en-US" sz="1600" i="1" dirty="0" smtClean="0"/>
              <a:t>Are there any posters? – No, there aren´t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61302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23528" y="4301591"/>
            <a:ext cx="8496944" cy="243143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We use </a:t>
            </a:r>
            <a:r>
              <a:rPr lang="en-US" sz="2000" b="1" dirty="0" smtClean="0"/>
              <a:t>„there is“  </a:t>
            </a:r>
            <a:r>
              <a:rPr lang="en-US" dirty="0" smtClean="0"/>
              <a:t>with a singular noun and  </a:t>
            </a:r>
            <a:r>
              <a:rPr lang="en-US" sz="2000" b="1" dirty="0" smtClean="0"/>
              <a:t>„there are“ </a:t>
            </a:r>
            <a:r>
              <a:rPr lang="en-US" dirty="0" smtClean="0"/>
              <a:t>with plural nouns.</a:t>
            </a:r>
          </a:p>
          <a:p>
            <a:r>
              <a:rPr lang="en-US" dirty="0" smtClean="0"/>
              <a:t>      </a:t>
            </a:r>
            <a:r>
              <a:rPr lang="en-US" i="1" dirty="0" smtClean="0"/>
              <a:t>( There is a bed. There are some pictures.)</a:t>
            </a:r>
          </a:p>
          <a:p>
            <a:r>
              <a:rPr lang="en-US" dirty="0" smtClean="0"/>
              <a:t>2.   We use </a:t>
            </a:r>
            <a:r>
              <a:rPr lang="en-US" sz="2000" b="1" dirty="0" smtClean="0"/>
              <a:t>„some“ </a:t>
            </a:r>
            <a:r>
              <a:rPr lang="en-US" dirty="0" smtClean="0"/>
              <a:t>+ plural noun in affirmative sentences. </a:t>
            </a:r>
          </a:p>
          <a:p>
            <a:r>
              <a:rPr lang="en-US" dirty="0" smtClean="0"/>
              <a:t>      </a:t>
            </a:r>
            <a:r>
              <a:rPr lang="en-US" i="1" dirty="0" smtClean="0"/>
              <a:t>(There are some pictures on  the wall.)</a:t>
            </a:r>
          </a:p>
          <a:p>
            <a:r>
              <a:rPr lang="en-US" dirty="0" smtClean="0"/>
              <a:t>      We  use </a:t>
            </a:r>
            <a:r>
              <a:rPr lang="en-US" sz="2000" b="1" dirty="0" smtClean="0"/>
              <a:t>„any“ </a:t>
            </a:r>
            <a:r>
              <a:rPr lang="en-US" dirty="0" smtClean="0"/>
              <a:t>+ plural noun in negative sentences and questions.</a:t>
            </a:r>
          </a:p>
          <a:p>
            <a:r>
              <a:rPr lang="en-US" dirty="0" smtClean="0"/>
              <a:t>       </a:t>
            </a:r>
            <a:r>
              <a:rPr lang="en-US" i="1" dirty="0" smtClean="0"/>
              <a:t>(There aren´t any </a:t>
            </a:r>
            <a:r>
              <a:rPr lang="en-US" i="1" dirty="0" err="1" smtClean="0"/>
              <a:t>sh</a:t>
            </a:r>
            <a:r>
              <a:rPr lang="cs-CZ" i="1" dirty="0" smtClean="0"/>
              <a:t>el</a:t>
            </a:r>
            <a:r>
              <a:rPr lang="en-US" i="1" dirty="0" err="1" smtClean="0"/>
              <a:t>ves</a:t>
            </a:r>
            <a:r>
              <a:rPr lang="en-US" i="1" dirty="0" smtClean="0"/>
              <a:t> in my room.)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We use  the possessives </a:t>
            </a:r>
            <a:r>
              <a:rPr lang="en-US" sz="2000" b="1" dirty="0" smtClean="0"/>
              <a:t>´s</a:t>
            </a:r>
            <a:r>
              <a:rPr lang="en-US" dirty="0" smtClean="0"/>
              <a:t> and </a:t>
            </a:r>
            <a:r>
              <a:rPr lang="en-US" sz="2000" b="1" dirty="0" smtClean="0"/>
              <a:t>s´</a:t>
            </a:r>
            <a:r>
              <a:rPr lang="en-US" dirty="0" smtClean="0"/>
              <a:t> with people and animals to show who  something</a:t>
            </a:r>
          </a:p>
          <a:p>
            <a:r>
              <a:rPr lang="en-US" dirty="0" smtClean="0"/>
              <a:t>       belongs to. </a:t>
            </a:r>
            <a:r>
              <a:rPr lang="en-US" i="1" dirty="0" smtClean="0"/>
              <a:t>(e.g. Billy´s </a:t>
            </a:r>
            <a:r>
              <a:rPr lang="en-US" i="1" dirty="0" err="1" smtClean="0"/>
              <a:t>ca</a:t>
            </a:r>
            <a:r>
              <a:rPr lang="cs-CZ" i="1" dirty="0" err="1" smtClean="0"/>
              <a:t>ge</a:t>
            </a:r>
            <a:r>
              <a:rPr lang="en-US" i="1" dirty="0" smtClean="0"/>
              <a:t> is next to the door.)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3.4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Possessive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adjectives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7512"/>
              </p:ext>
            </p:extLst>
          </p:nvPr>
        </p:nvGraphicFramePr>
        <p:xfrm>
          <a:off x="467544" y="1340768"/>
          <a:ext cx="432048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20311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pronoun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8D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Possessive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adjective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8DF7"/>
                    </a:solidFill>
                  </a:tcPr>
                </a:tc>
              </a:tr>
              <a:tr h="347004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my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</a:tr>
              <a:tr h="347004"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you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your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</a:tr>
              <a:tr h="347004"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she</a:t>
                      </a:r>
                      <a:endParaRPr lang="cs-CZ" sz="2000" dirty="0" smtClean="0"/>
                    </a:p>
                  </a:txBody>
                  <a:tcPr>
                    <a:solidFill>
                      <a:srgbClr val="FCD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her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</a:tr>
              <a:tr h="347004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he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his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</a:tr>
              <a:tr h="347004"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it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its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</a:tr>
              <a:tr h="347004"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we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our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</a:tr>
              <a:tr h="347004"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you</a:t>
                      </a:r>
                      <a:r>
                        <a:rPr lang="cs-CZ" sz="2000" dirty="0" smtClean="0"/>
                        <a:t> 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your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</a:tr>
              <a:tr h="347004"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they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their</a:t>
                      </a:r>
                      <a:endParaRPr lang="cs-CZ" sz="2000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004048" y="1484784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I´ve got a TV in </a:t>
            </a:r>
            <a:r>
              <a:rPr lang="en-US" sz="2000" b="1" u="sng" dirty="0" smtClean="0"/>
              <a:t>my</a:t>
            </a:r>
            <a:r>
              <a:rPr lang="en-US" sz="2000" b="1" i="1" dirty="0" smtClean="0"/>
              <a:t> </a:t>
            </a:r>
            <a:r>
              <a:rPr lang="en-US" sz="2000" dirty="0" smtClean="0"/>
              <a:t>bedroom.</a:t>
            </a:r>
          </a:p>
          <a:p>
            <a:r>
              <a:rPr lang="en-US" sz="2000" dirty="0" smtClean="0"/>
              <a:t>Lucy, where is </a:t>
            </a:r>
            <a:r>
              <a:rPr lang="en-US" sz="2000" b="1" u="sng" dirty="0" smtClean="0"/>
              <a:t>your</a:t>
            </a:r>
            <a:r>
              <a:rPr lang="en-US" sz="2000" dirty="0" smtClean="0"/>
              <a:t> school bag?</a:t>
            </a:r>
          </a:p>
          <a:p>
            <a:r>
              <a:rPr lang="en-US" sz="2000" dirty="0" smtClean="0"/>
              <a:t>Emily is in </a:t>
            </a:r>
            <a:r>
              <a:rPr lang="en-US" sz="2000" b="1" u="sng" dirty="0" smtClean="0"/>
              <a:t>her</a:t>
            </a:r>
            <a:r>
              <a:rPr lang="en-US" sz="2000" dirty="0" smtClean="0"/>
              <a:t> bedroom.</a:t>
            </a:r>
          </a:p>
          <a:p>
            <a:r>
              <a:rPr lang="en-US" sz="2000" dirty="0" smtClean="0"/>
              <a:t>Mr. Cameron is in </a:t>
            </a:r>
            <a:r>
              <a:rPr lang="en-US" sz="2000" b="1" u="sng" dirty="0" smtClean="0"/>
              <a:t>his</a:t>
            </a:r>
            <a:r>
              <a:rPr lang="en-US" sz="2000" dirty="0" smtClean="0"/>
              <a:t> car.</a:t>
            </a:r>
          </a:p>
          <a:p>
            <a:r>
              <a:rPr lang="en-US" sz="2000" dirty="0" smtClean="0"/>
              <a:t>The hamster is in </a:t>
            </a:r>
            <a:r>
              <a:rPr lang="en-US" sz="2000" b="1" u="sng" dirty="0" smtClean="0"/>
              <a:t>its</a:t>
            </a:r>
            <a:r>
              <a:rPr lang="en-US" sz="2000" dirty="0" smtClean="0"/>
              <a:t> cage.</a:t>
            </a:r>
          </a:p>
          <a:p>
            <a:r>
              <a:rPr lang="en-US" sz="2000" b="1" u="sng" dirty="0" smtClean="0"/>
              <a:t>Our</a:t>
            </a:r>
            <a:r>
              <a:rPr lang="en-US" sz="2000" dirty="0" smtClean="0"/>
              <a:t> group is in Room 18.</a:t>
            </a:r>
          </a:p>
          <a:p>
            <a:r>
              <a:rPr lang="en-US" sz="2000" dirty="0" smtClean="0"/>
              <a:t>Open </a:t>
            </a:r>
            <a:r>
              <a:rPr lang="en-US" sz="2000" b="1" u="sng" dirty="0" smtClean="0"/>
              <a:t>your</a:t>
            </a:r>
            <a:r>
              <a:rPr lang="en-US" sz="2000" dirty="0" smtClean="0"/>
              <a:t> books, Tim and Tom.</a:t>
            </a:r>
          </a:p>
          <a:p>
            <a:r>
              <a:rPr lang="en-US" sz="2000" dirty="0" smtClean="0"/>
              <a:t>Mum and dad have got </a:t>
            </a:r>
            <a:r>
              <a:rPr lang="en-US" sz="2000" b="1" u="sng" dirty="0" smtClean="0"/>
              <a:t>their</a:t>
            </a:r>
            <a:r>
              <a:rPr lang="en-US" sz="2000" dirty="0" smtClean="0"/>
              <a:t> CDs in the living room.</a:t>
            </a:r>
            <a:endParaRPr lang="en-US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544522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Make </a:t>
            </a:r>
            <a:r>
              <a:rPr lang="cs-CZ" dirty="0" err="1" smtClean="0"/>
              <a:t>sure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spell</a:t>
            </a:r>
            <a:r>
              <a:rPr lang="cs-CZ" dirty="0" smtClean="0"/>
              <a:t> </a:t>
            </a:r>
            <a:r>
              <a:rPr lang="cs-CZ" dirty="0" err="1" smtClean="0"/>
              <a:t>possessive</a:t>
            </a:r>
            <a:r>
              <a:rPr lang="cs-CZ" dirty="0" smtClean="0"/>
              <a:t> </a:t>
            </a:r>
            <a:r>
              <a:rPr lang="cs-CZ" dirty="0" err="1" smtClean="0"/>
              <a:t>adjective</a:t>
            </a:r>
            <a:r>
              <a:rPr lang="cs-CZ" dirty="0" smtClean="0"/>
              <a:t> </a:t>
            </a:r>
            <a:r>
              <a:rPr lang="cs-CZ" dirty="0" err="1" smtClean="0"/>
              <a:t>correctly</a:t>
            </a:r>
            <a:r>
              <a:rPr lang="cs-CZ" dirty="0" smtClean="0"/>
              <a:t>. These </a:t>
            </a:r>
            <a:r>
              <a:rPr lang="cs-CZ" dirty="0" err="1" smtClean="0"/>
              <a:t>pairs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sound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but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spelling</a:t>
            </a:r>
            <a:r>
              <a:rPr lang="cs-CZ" dirty="0" smtClean="0"/>
              <a:t> and </a:t>
            </a:r>
            <a:r>
              <a:rPr lang="cs-CZ" dirty="0" err="1" smtClean="0"/>
              <a:t>meanings</a:t>
            </a:r>
            <a:r>
              <a:rPr lang="cs-CZ" dirty="0" smtClean="0"/>
              <a:t>:</a:t>
            </a:r>
          </a:p>
          <a:p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099454"/>
              </p:ext>
            </p:extLst>
          </p:nvPr>
        </p:nvGraphicFramePr>
        <p:xfrm>
          <a:off x="4499992" y="5301209"/>
          <a:ext cx="446449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</a:tblGrid>
              <a:tr h="281771"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solidFill>
                            <a:schemeClr val="tx1"/>
                          </a:solidFill>
                        </a:rPr>
                        <a:t>Possessive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400" baseline="0" dirty="0" err="1" smtClean="0">
                          <a:solidFill>
                            <a:schemeClr val="tx1"/>
                          </a:solidFill>
                        </a:rPr>
                        <a:t>adjective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D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Pronoun + verb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D4FC"/>
                    </a:solidFill>
                  </a:tcPr>
                </a:tc>
              </a:tr>
              <a:tr h="338124">
                <a:tc>
                  <a:txBody>
                    <a:bodyPr/>
                    <a:lstStyle/>
                    <a:p>
                      <a:r>
                        <a:rPr lang="cs-CZ" dirty="0" smtClean="0"/>
                        <a:t>your</a:t>
                      </a:r>
                      <a:endParaRPr lang="cs-CZ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you´re</a:t>
                      </a:r>
                      <a:r>
                        <a:rPr lang="cs-CZ" dirty="0" smtClean="0"/>
                        <a:t> (= </a:t>
                      </a:r>
                      <a:r>
                        <a:rPr lang="cs-CZ" dirty="0" err="1" smtClean="0"/>
                        <a:t>you</a:t>
                      </a:r>
                      <a:r>
                        <a:rPr lang="cs-CZ" dirty="0" smtClean="0"/>
                        <a:t> are)</a:t>
                      </a:r>
                      <a:endParaRPr lang="cs-CZ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</a:tr>
              <a:tr h="33812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its</a:t>
                      </a:r>
                      <a:endParaRPr lang="cs-CZ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it´s</a:t>
                      </a:r>
                      <a:r>
                        <a:rPr lang="cs-CZ" dirty="0" smtClean="0"/>
                        <a:t> (=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it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is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</a:tr>
              <a:tr h="33812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their</a:t>
                      </a:r>
                      <a:endParaRPr lang="cs-CZ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they</a:t>
                      </a:r>
                      <a:r>
                        <a:rPr lang="cs-CZ" baseline="0" dirty="0" err="1" smtClean="0"/>
                        <a:t>´re</a:t>
                      </a:r>
                      <a:r>
                        <a:rPr lang="cs-CZ" baseline="0" dirty="0" smtClean="0"/>
                        <a:t> (= </a:t>
                      </a:r>
                      <a:r>
                        <a:rPr lang="cs-CZ" baseline="0" dirty="0" err="1" smtClean="0"/>
                        <a:t>they</a:t>
                      </a:r>
                      <a:r>
                        <a:rPr lang="cs-CZ" baseline="0" dirty="0" smtClean="0"/>
                        <a:t> are)</a:t>
                      </a:r>
                      <a:endParaRPr lang="cs-CZ" dirty="0"/>
                    </a:p>
                  </a:txBody>
                  <a:tcPr>
                    <a:solidFill>
                      <a:srgbClr val="FCD4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1627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26876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Describe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this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picture</a:t>
            </a:r>
            <a:endParaRPr lang="cs-CZ" b="1" u="sng" dirty="0" smtClean="0"/>
          </a:p>
          <a:p>
            <a:r>
              <a:rPr lang="cs-CZ" dirty="0" smtClean="0"/>
              <a:t>    (use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/</a:t>
            </a:r>
            <a:r>
              <a:rPr lang="cs-CZ" dirty="0" err="1" smtClean="0"/>
              <a:t>there</a:t>
            </a:r>
            <a:r>
              <a:rPr lang="cs-CZ" dirty="0" smtClean="0"/>
              <a:t> are).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1683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23928" y="876585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</a:t>
            </a:r>
            <a:r>
              <a:rPr lang="en-US" b="1" u="sng" dirty="0" smtClean="0"/>
              <a:t>Circle the correct word(s).</a:t>
            </a:r>
          </a:p>
          <a:p>
            <a:pPr marL="285750" indent="-285750">
              <a:buFont typeface="Wingdings" pitchFamily="2" charset="2"/>
              <a:buChar char="!"/>
            </a:pPr>
            <a:r>
              <a:rPr lang="en-US" dirty="0" smtClean="0">
                <a:sym typeface="Wingdings"/>
              </a:rPr>
              <a:t>(Is there/Are there) a TV in your classroom?</a:t>
            </a:r>
          </a:p>
          <a:p>
            <a:pPr marL="285750" indent="-285750">
              <a:buFont typeface="Wingdings" pitchFamily="2" charset="2"/>
              <a:buChar char="!"/>
            </a:pPr>
            <a:r>
              <a:rPr lang="en-US" dirty="0" smtClean="0">
                <a:sym typeface="Wingdings"/>
              </a:rPr>
              <a:t>I´m sorry but (there isn´t/there aren´t) a clock in this room.</a:t>
            </a:r>
          </a:p>
          <a:p>
            <a:pPr marL="285750" indent="-285750">
              <a:buFont typeface="Wingdings" pitchFamily="2" charset="2"/>
              <a:buChar char="!"/>
            </a:pPr>
            <a:r>
              <a:rPr lang="en-US" dirty="0" smtClean="0">
                <a:sym typeface="Wingdings"/>
              </a:rPr>
              <a:t>(There isn´t/There aren´t) any CDs on the shelf.</a:t>
            </a:r>
          </a:p>
          <a:p>
            <a:pPr marL="285750" indent="-285750">
              <a:buFont typeface="Wingdings" pitchFamily="2" charset="2"/>
              <a:buChar char="!"/>
            </a:pPr>
            <a:r>
              <a:rPr lang="en-US" dirty="0" smtClean="0">
                <a:sym typeface="Wingdings"/>
              </a:rPr>
              <a:t>(There is/There are) some sweets in my bag</a:t>
            </a:r>
          </a:p>
          <a:p>
            <a:pPr marL="285750" indent="-285750">
              <a:buFont typeface="Wingdings" pitchFamily="2" charset="2"/>
              <a:buChar char="!"/>
            </a:pPr>
            <a:r>
              <a:rPr lang="en-US" dirty="0" smtClean="0">
                <a:sym typeface="Wingdings"/>
              </a:rPr>
              <a:t>There aren´t (any/some) pictures on the wall.</a:t>
            </a:r>
          </a:p>
          <a:p>
            <a:pPr marL="285750" indent="-285750">
              <a:buFont typeface="Wingdings" pitchFamily="2" charset="2"/>
              <a:buChar char="!"/>
            </a:pPr>
            <a:r>
              <a:rPr lang="en-US" dirty="0" smtClean="0">
                <a:sym typeface="Wingdings"/>
              </a:rPr>
              <a:t>There are (any/some) books in the bookcase.</a:t>
            </a:r>
          </a:p>
          <a:p>
            <a:pPr marL="285750" indent="-285750">
              <a:buFont typeface="Wingdings" pitchFamily="2" charset="2"/>
              <a:buChar char="!"/>
            </a:pPr>
            <a:r>
              <a:rPr lang="en-US" dirty="0" smtClean="0">
                <a:sym typeface="Wingdings"/>
              </a:rPr>
              <a:t>Are there (any/some) toys in your room?</a:t>
            </a:r>
          </a:p>
          <a:p>
            <a:endParaRPr lang="en-US" dirty="0" smtClean="0">
              <a:sym typeface="Wingding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55976" y="36450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23928" y="382969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 </a:t>
            </a:r>
            <a:r>
              <a:rPr lang="cs-CZ" b="1" u="sng" dirty="0" err="1" smtClean="0"/>
              <a:t>Who</a:t>
            </a:r>
            <a:r>
              <a:rPr lang="cs-CZ" b="1" u="sng" dirty="0" smtClean="0"/>
              <a:t> do these </a:t>
            </a:r>
            <a:r>
              <a:rPr lang="cs-CZ" b="1" u="sng" dirty="0" err="1" smtClean="0"/>
              <a:t>animals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belong</a:t>
            </a:r>
            <a:r>
              <a:rPr lang="cs-CZ" b="1" u="sng" dirty="0" smtClean="0"/>
              <a:t> to?</a:t>
            </a:r>
          </a:p>
          <a:p>
            <a:endParaRPr lang="cs-CZ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7866"/>
            <a:ext cx="1333500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08" y="5086982"/>
            <a:ext cx="1346514" cy="80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08" y="6016564"/>
            <a:ext cx="133350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444208" y="4476021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ym typeface="Wingdings"/>
              </a:rPr>
              <a:t> </a:t>
            </a:r>
            <a:r>
              <a:rPr lang="cs-CZ" dirty="0" smtClean="0"/>
              <a:t>Mike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ym typeface="Wingdings"/>
              </a:rPr>
              <a:t> </a:t>
            </a:r>
            <a:r>
              <a:rPr lang="cs-CZ" dirty="0" smtClean="0"/>
              <a:t>Sara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ym typeface="Wingdings"/>
              </a:rPr>
              <a:t> </a:t>
            </a:r>
            <a:r>
              <a:rPr lang="cs-CZ" dirty="0" err="1" smtClean="0"/>
              <a:t>brother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17" name="Přímá spojnice se šipkou 16"/>
          <p:cNvCxnSpPr>
            <a:stCxn id="4101" idx="3"/>
          </p:cNvCxnSpPr>
          <p:nvPr/>
        </p:nvCxnSpPr>
        <p:spPr>
          <a:xfrm>
            <a:off x="5545460" y="4569904"/>
            <a:ext cx="898748" cy="803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485629" y="5491682"/>
            <a:ext cx="1015002" cy="673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4103" idx="3"/>
          </p:cNvCxnSpPr>
          <p:nvPr/>
        </p:nvCxnSpPr>
        <p:spPr>
          <a:xfrm flipV="1">
            <a:off x="5560208" y="4725144"/>
            <a:ext cx="940423" cy="1673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268760"/>
            <a:ext cx="5976664" cy="5355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Buckingham Palace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Buckingham palace is about two hundred and fifty years old. It´s got six hundred rooms. They´ve all got beautiful old furniture in them. The palace has also got a cinema, a swimming pool and a very big garden. One dining room in the palace is 50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metres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long. It´s called the Gallery Room and it´s got hundred of pictures on the walls. Every day in August and September there are thousands of visitors to Buckingham Palace.</a:t>
            </a:r>
          </a:p>
          <a:p>
            <a:endParaRPr lang="en-US" dirty="0" smtClean="0"/>
          </a:p>
          <a:p>
            <a:r>
              <a:rPr lang="en-US" i="1" dirty="0" smtClean="0"/>
              <a:t>Read the text then correct the mistakes in the sentences.</a:t>
            </a:r>
          </a:p>
          <a:p>
            <a:pPr marL="342900" indent="-342900">
              <a:buAutoNum type="arabicParenR"/>
            </a:pPr>
            <a:r>
              <a:rPr lang="en-US" i="1" dirty="0" smtClean="0"/>
              <a:t>Buckingham Palace is in New York.</a:t>
            </a:r>
          </a:p>
          <a:p>
            <a:pPr marL="342900" indent="-342900">
              <a:buAutoNum type="arabicParenR"/>
            </a:pPr>
            <a:r>
              <a:rPr lang="en-US" i="1" dirty="0" smtClean="0"/>
              <a:t>It´s about 350 years old.</a:t>
            </a:r>
          </a:p>
          <a:p>
            <a:pPr marL="342900" indent="-342900">
              <a:buAutoNum type="arabicParenR"/>
            </a:pPr>
            <a:r>
              <a:rPr lang="en-US" i="1" dirty="0" smtClean="0"/>
              <a:t>There aren´t any pictures in the Gallery Room.</a:t>
            </a:r>
          </a:p>
          <a:p>
            <a:pPr marL="342900" indent="-342900">
              <a:buAutoNum type="arabicParenR"/>
            </a:pPr>
            <a:r>
              <a:rPr lang="en-US" i="1" dirty="0" smtClean="0"/>
              <a:t>There are 6,000 rooms in</a:t>
            </a:r>
            <a:r>
              <a:rPr lang="cs-CZ" i="1" dirty="0" smtClean="0"/>
              <a:t> </a:t>
            </a:r>
            <a:r>
              <a:rPr lang="en-US" i="1" dirty="0" smtClean="0"/>
              <a:t>the palace.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r>
              <a:rPr lang="en-US" i="1" dirty="0" smtClean="0"/>
              <a:t>The Queen has got four other homes. Do you know the names?</a:t>
            </a:r>
          </a:p>
          <a:p>
            <a:r>
              <a:rPr lang="en-US" i="1" dirty="0" smtClean="0"/>
              <a:t>    - O - Y - - -  D - - U S –</a:t>
            </a:r>
          </a:p>
          <a:p>
            <a:r>
              <a:rPr lang="en-US" i="1" dirty="0" smtClean="0"/>
              <a:t>    - I - D - -  R    C - - T - 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31" y="736585"/>
            <a:ext cx="2646957" cy="25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70" y="3641217"/>
            <a:ext cx="2438400" cy="151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70" y="5407039"/>
            <a:ext cx="2438399" cy="12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3.7  CLIL - Song 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85531" y="2060848"/>
            <a:ext cx="3429000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Where are those </a:t>
            </a:r>
            <a:r>
              <a:rPr lang="cs-CZ" dirty="0" smtClean="0"/>
              <a:t>_________ </a:t>
            </a:r>
            <a:r>
              <a:rPr lang="en-US" dirty="0" smtClean="0"/>
              <a:t>days</a:t>
            </a:r>
            <a:r>
              <a:rPr lang="cs-CZ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they seem so hard to find?</a:t>
            </a:r>
            <a:br>
              <a:rPr lang="en-US" dirty="0"/>
            </a:br>
            <a:r>
              <a:rPr lang="en-US" dirty="0"/>
              <a:t>I try to reach for you</a:t>
            </a:r>
            <a:br>
              <a:rPr lang="en-US" dirty="0"/>
            </a:br>
            <a:r>
              <a:rPr lang="en-US" dirty="0"/>
              <a:t>but you have closed your mind</a:t>
            </a:r>
            <a:br>
              <a:rPr lang="en-US" dirty="0"/>
            </a:br>
            <a:r>
              <a:rPr lang="en-US" dirty="0"/>
              <a:t>whatever happened to our love?</a:t>
            </a:r>
            <a:br>
              <a:rPr lang="en-US" dirty="0"/>
            </a:br>
            <a:r>
              <a:rPr lang="en-US" dirty="0"/>
              <a:t>I wish I understood</a:t>
            </a:r>
            <a:br>
              <a:rPr lang="en-US" dirty="0"/>
            </a:br>
            <a:r>
              <a:rPr lang="en-US" dirty="0"/>
              <a:t>it used to be so </a:t>
            </a:r>
            <a:r>
              <a:rPr lang="cs-CZ" dirty="0" smtClean="0"/>
              <a:t>__________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it used to be so </a:t>
            </a:r>
            <a:r>
              <a:rPr lang="en-US" dirty="0" smtClean="0"/>
              <a:t>good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cs-CZ" dirty="0" smtClean="0"/>
              <a:t>Chorus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 when you’re near me</a:t>
            </a:r>
            <a:br>
              <a:rPr lang="en-US" dirty="0"/>
            </a:br>
            <a:r>
              <a:rPr lang="en-US" dirty="0"/>
              <a:t>darling can’t you hear me</a:t>
            </a:r>
            <a:br>
              <a:rPr lang="en-US" dirty="0"/>
            </a:br>
            <a:r>
              <a:rPr lang="en-US" dirty="0"/>
              <a:t>SOS</a:t>
            </a:r>
            <a:br>
              <a:rPr lang="en-US" dirty="0"/>
            </a:br>
            <a:r>
              <a:rPr lang="en-US" dirty="0"/>
              <a:t>the love you gave me</a:t>
            </a:r>
            <a:br>
              <a:rPr lang="en-US" dirty="0"/>
            </a:br>
            <a:r>
              <a:rPr lang="en-US" dirty="0"/>
              <a:t>nothing else can save me</a:t>
            </a:r>
            <a:br>
              <a:rPr lang="en-US" dirty="0"/>
            </a:br>
            <a:r>
              <a:rPr lang="en-US" dirty="0" smtClean="0"/>
              <a:t>SOS</a:t>
            </a: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4067944" y="2446245"/>
            <a:ext cx="3744416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you’re gone</a:t>
            </a:r>
            <a:br>
              <a:rPr lang="en-US" dirty="0"/>
            </a:br>
            <a:r>
              <a:rPr lang="en-US" dirty="0"/>
              <a:t>how can I even __________ to go on</a:t>
            </a:r>
            <a:br>
              <a:rPr lang="en-US" dirty="0"/>
            </a:br>
            <a:r>
              <a:rPr lang="en-US" dirty="0"/>
              <a:t>when you’re gone</a:t>
            </a:r>
            <a:br>
              <a:rPr lang="en-US" dirty="0"/>
            </a:br>
            <a:r>
              <a:rPr lang="en-US" dirty="0"/>
              <a:t>though I try how can I carry 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You </a:t>
            </a:r>
            <a:r>
              <a:rPr lang="en-US" dirty="0"/>
              <a:t>seem so far away</a:t>
            </a:r>
            <a:br>
              <a:rPr lang="en-US" dirty="0"/>
            </a:br>
            <a:r>
              <a:rPr lang="en-US" dirty="0"/>
              <a:t>though you are standing </a:t>
            </a:r>
            <a:r>
              <a:rPr lang="cs-CZ" dirty="0" smtClean="0"/>
              <a:t>___________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you made me feel alive</a:t>
            </a:r>
            <a:br>
              <a:rPr lang="en-US" dirty="0"/>
            </a:br>
            <a:r>
              <a:rPr lang="en-US" dirty="0"/>
              <a:t>but something died I fear</a:t>
            </a:r>
            <a:br>
              <a:rPr lang="en-US" dirty="0"/>
            </a:br>
            <a:r>
              <a:rPr lang="en-US" dirty="0"/>
              <a:t>I really tried to make it out</a:t>
            </a:r>
            <a:br>
              <a:rPr lang="en-US" dirty="0"/>
            </a:br>
            <a:r>
              <a:rPr lang="en-US" dirty="0"/>
              <a:t>I wish I understood</a:t>
            </a:r>
            <a:br>
              <a:rPr lang="en-US" dirty="0"/>
            </a:br>
            <a:r>
              <a:rPr lang="en-US" dirty="0"/>
              <a:t>what happened to our love?</a:t>
            </a:r>
            <a:br>
              <a:rPr lang="en-US" dirty="0"/>
            </a:br>
            <a:r>
              <a:rPr lang="en-US" dirty="0"/>
              <a:t>It used to be so </a:t>
            </a:r>
            <a:r>
              <a:rPr lang="en-US" dirty="0" smtClean="0"/>
              <a:t>good</a:t>
            </a:r>
            <a:endParaRPr lang="cs-CZ" dirty="0" smtClean="0"/>
          </a:p>
          <a:p>
            <a:r>
              <a:rPr lang="cs-CZ" dirty="0" smtClean="0"/>
              <a:t>Chorus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2457" y="1035534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S.O.S  by ABBA</a:t>
            </a:r>
          </a:p>
          <a:p>
            <a:r>
              <a:rPr lang="cs-CZ" b="1" u="sng" dirty="0" smtClean="0"/>
              <a:t>http://</a:t>
            </a:r>
            <a:r>
              <a:rPr lang="cs-CZ" b="1" u="sng" dirty="0">
                <a:hlinkClick r:id="rId2" tooltip="You can hear the song here"/>
              </a:rPr>
              <a:t>www.youtube.com/watch?v=ivm908utmRE</a:t>
            </a:r>
            <a:endParaRPr lang="cs-CZ" b="1" u="sng" dirty="0" smtClean="0"/>
          </a:p>
          <a:p>
            <a:endParaRPr lang="cs-CZ" b="1" u="sng" dirty="0"/>
          </a:p>
          <a:p>
            <a:endParaRPr lang="cs-CZ" b="1" u="sng" dirty="0"/>
          </a:p>
          <a:p>
            <a:endParaRPr lang="cs-CZ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81" y="566576"/>
            <a:ext cx="2246630" cy="17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8717"/>
            <a:ext cx="248092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082399"/>
            <a:ext cx="3837589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r>
              <a:rPr lang="cs-CZ" dirty="0" smtClean="0"/>
              <a:t>.  </a:t>
            </a:r>
            <a:r>
              <a:rPr lang="cs-CZ" b="1" dirty="0" err="1" smtClean="0"/>
              <a:t>There</a:t>
            </a:r>
            <a:r>
              <a:rPr lang="cs-CZ" b="1" dirty="0" smtClean="0"/>
              <a:t> are ……. </a:t>
            </a:r>
            <a:r>
              <a:rPr lang="cs-CZ" b="1" dirty="0" err="1" smtClean="0"/>
              <a:t>sweets</a:t>
            </a:r>
            <a:r>
              <a:rPr lang="cs-CZ" b="1" dirty="0" smtClean="0"/>
              <a:t> in </a:t>
            </a:r>
            <a:r>
              <a:rPr lang="cs-CZ" b="1" dirty="0" err="1" smtClean="0"/>
              <a:t>this</a:t>
            </a:r>
            <a:r>
              <a:rPr lang="cs-CZ" b="1" dirty="0" smtClean="0"/>
              <a:t> </a:t>
            </a:r>
            <a:r>
              <a:rPr lang="cs-CZ" b="1" dirty="0" err="1" smtClean="0"/>
              <a:t>bag</a:t>
            </a:r>
            <a:r>
              <a:rPr lang="cs-CZ" b="1" dirty="0" smtClean="0"/>
              <a:t>.</a:t>
            </a:r>
          </a:p>
          <a:p>
            <a:r>
              <a:rPr lang="cs-CZ" dirty="0" smtClean="0"/>
              <a:t>  	   a) </a:t>
            </a:r>
            <a:r>
              <a:rPr lang="cs-CZ" dirty="0" err="1" smtClean="0"/>
              <a:t>some</a:t>
            </a:r>
            <a:r>
              <a:rPr lang="cs-CZ" dirty="0" smtClean="0"/>
              <a:t>     </a:t>
            </a:r>
          </a:p>
          <a:p>
            <a:r>
              <a:rPr lang="cs-CZ" dirty="0"/>
              <a:t> </a:t>
            </a:r>
            <a:r>
              <a:rPr lang="cs-CZ" dirty="0" smtClean="0"/>
              <a:t>  	   b) </a:t>
            </a:r>
            <a:r>
              <a:rPr lang="cs-CZ" dirty="0" err="1" smtClean="0"/>
              <a:t>any</a:t>
            </a:r>
            <a:r>
              <a:rPr lang="cs-CZ" dirty="0"/>
              <a:t> </a:t>
            </a:r>
            <a:r>
              <a:rPr lang="cs-CZ" dirty="0" smtClean="0"/>
              <a:t>             </a:t>
            </a:r>
          </a:p>
          <a:p>
            <a:r>
              <a:rPr lang="cs-CZ" dirty="0" smtClean="0"/>
              <a:t> 	   c)  no</a:t>
            </a:r>
          </a:p>
          <a:p>
            <a:r>
              <a:rPr lang="cs-CZ" dirty="0" smtClean="0"/>
              <a:t>     	   d) 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6641" y="3014812"/>
            <a:ext cx="381192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2.   Her ………. </a:t>
            </a:r>
            <a:r>
              <a:rPr lang="cs-CZ" b="1" dirty="0" err="1"/>
              <a:t>n</a:t>
            </a:r>
            <a:r>
              <a:rPr lang="cs-CZ" b="1" dirty="0" err="1" smtClean="0"/>
              <a:t>ame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Buster</a:t>
            </a:r>
            <a:r>
              <a:rPr lang="cs-CZ" b="1" dirty="0" smtClean="0"/>
              <a:t>.</a:t>
            </a:r>
          </a:p>
          <a:p>
            <a:r>
              <a:rPr lang="cs-CZ" dirty="0" smtClean="0"/>
              <a:t>    	  a) </a:t>
            </a:r>
            <a:r>
              <a:rPr lang="cs-CZ" dirty="0" err="1" smtClean="0"/>
              <a:t>dog´s</a:t>
            </a:r>
            <a:r>
              <a:rPr lang="cs-CZ" dirty="0" smtClean="0"/>
              <a:t>   </a:t>
            </a:r>
          </a:p>
          <a:p>
            <a:r>
              <a:rPr lang="cs-CZ" dirty="0" smtClean="0"/>
              <a:t> 	  b) </a:t>
            </a:r>
            <a:r>
              <a:rPr lang="cs-CZ" dirty="0" err="1" smtClean="0"/>
              <a:t>dogs</a:t>
            </a:r>
            <a:r>
              <a:rPr lang="cs-CZ" dirty="0" smtClean="0"/>
              <a:t>´	 </a:t>
            </a:r>
          </a:p>
          <a:p>
            <a:r>
              <a:rPr lang="cs-CZ" dirty="0" smtClean="0"/>
              <a:t>	  c) dog </a:t>
            </a:r>
            <a:r>
              <a:rPr lang="cs-CZ" dirty="0" err="1" smtClean="0"/>
              <a:t>is</a:t>
            </a:r>
            <a:endParaRPr lang="cs-CZ" dirty="0" smtClean="0"/>
          </a:p>
          <a:p>
            <a:r>
              <a:rPr lang="cs-CZ" dirty="0"/>
              <a:t>	 </a:t>
            </a:r>
            <a:r>
              <a:rPr lang="cs-CZ" dirty="0" smtClean="0"/>
              <a:t> d) dog are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746857" y="2924944"/>
            <a:ext cx="383758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4. </a:t>
            </a:r>
            <a:r>
              <a:rPr lang="cs-CZ" b="1" dirty="0" err="1" smtClean="0"/>
              <a:t>There</a:t>
            </a:r>
            <a:r>
              <a:rPr lang="cs-CZ" b="1" dirty="0" smtClean="0"/>
              <a:t> ……. 1000 metres  in a kilometre.</a:t>
            </a:r>
          </a:p>
          <a:p>
            <a:r>
              <a:rPr lang="cs-CZ" b="1" dirty="0"/>
              <a:t>	</a:t>
            </a:r>
            <a:r>
              <a:rPr lang="cs-CZ" dirty="0" smtClean="0"/>
              <a:t>a) </a:t>
            </a:r>
            <a:r>
              <a:rPr lang="cs-CZ" dirty="0" err="1" smtClean="0"/>
              <a:t>is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b) are</a:t>
            </a:r>
          </a:p>
          <a:p>
            <a:r>
              <a:rPr lang="cs-CZ" dirty="0"/>
              <a:t>	</a:t>
            </a:r>
            <a:r>
              <a:rPr lang="cs-CZ" dirty="0" smtClean="0"/>
              <a:t>c) </a:t>
            </a:r>
            <a:r>
              <a:rPr lang="cs-CZ" dirty="0" err="1" smtClean="0"/>
              <a:t>isn´t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d) </a:t>
            </a:r>
            <a:r>
              <a:rPr lang="cs-CZ" dirty="0" err="1" smtClean="0"/>
              <a:t>aren´t</a:t>
            </a:r>
            <a:endParaRPr lang="cs-CZ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948264" y="5288339"/>
            <a:ext cx="201622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err="1" smtClean="0">
                <a:solidFill>
                  <a:srgbClr val="0070C0"/>
                </a:solidFill>
              </a:rPr>
              <a:t>Correct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answers</a:t>
            </a:r>
            <a:r>
              <a:rPr lang="cs-CZ" sz="1600" b="1" dirty="0" smtClean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solidFill>
                  <a:srgbClr val="0070C0"/>
                </a:solidFill>
              </a:rPr>
              <a:t>a)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solidFill>
                  <a:srgbClr val="0070C0"/>
                </a:solidFill>
              </a:rPr>
              <a:t>a)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solidFill>
                  <a:srgbClr val="0070C0"/>
                </a:solidFill>
              </a:rPr>
              <a:t>c)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solidFill>
                  <a:srgbClr val="0070C0"/>
                </a:solidFill>
              </a:rPr>
              <a:t>b)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99" y="5030038"/>
            <a:ext cx="1239741" cy="151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746856" y="1052736"/>
            <a:ext cx="383758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3. </a:t>
            </a:r>
            <a:r>
              <a:rPr lang="cs-CZ" b="1" dirty="0" err="1" smtClean="0"/>
              <a:t>This</a:t>
            </a:r>
            <a:r>
              <a:rPr lang="cs-CZ" b="1" dirty="0" smtClean="0"/>
              <a:t> </a:t>
            </a:r>
            <a:r>
              <a:rPr lang="cs-CZ" b="1" dirty="0" err="1"/>
              <a:t>is</a:t>
            </a:r>
            <a:r>
              <a:rPr lang="cs-CZ" b="1" dirty="0"/>
              <a:t> my </a:t>
            </a:r>
            <a:r>
              <a:rPr lang="cs-CZ" b="1" dirty="0" err="1"/>
              <a:t>uncle</a:t>
            </a:r>
            <a:r>
              <a:rPr lang="cs-CZ" b="1" dirty="0"/>
              <a:t>. ………. </a:t>
            </a:r>
            <a:r>
              <a:rPr lang="cs-CZ" b="1" dirty="0" err="1"/>
              <a:t>name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smtClean="0"/>
              <a:t>  Simon</a:t>
            </a:r>
            <a:r>
              <a:rPr lang="cs-CZ" b="1" dirty="0"/>
              <a:t>.</a:t>
            </a:r>
          </a:p>
          <a:p>
            <a:r>
              <a:rPr lang="cs-CZ" dirty="0"/>
              <a:t>      </a:t>
            </a:r>
            <a:r>
              <a:rPr lang="cs-CZ" dirty="0" smtClean="0"/>
              <a:t>	a</a:t>
            </a:r>
            <a:r>
              <a:rPr lang="cs-CZ" dirty="0"/>
              <a:t>) Her      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	b</a:t>
            </a:r>
            <a:r>
              <a:rPr lang="cs-CZ" dirty="0"/>
              <a:t>) </a:t>
            </a:r>
            <a:r>
              <a:rPr lang="cs-CZ" dirty="0" err="1"/>
              <a:t>He´s</a:t>
            </a:r>
            <a:r>
              <a:rPr lang="cs-CZ" dirty="0"/>
              <a:t>           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	c</a:t>
            </a:r>
            <a:r>
              <a:rPr lang="cs-CZ" dirty="0"/>
              <a:t>) </a:t>
            </a:r>
            <a:r>
              <a:rPr lang="cs-CZ" dirty="0" smtClean="0"/>
              <a:t>His</a:t>
            </a:r>
          </a:p>
          <a:p>
            <a:r>
              <a:rPr lang="cs-CZ" dirty="0"/>
              <a:t>	</a:t>
            </a:r>
            <a:r>
              <a:rPr lang="cs-CZ" dirty="0" smtClean="0"/>
              <a:t>d) He </a:t>
            </a:r>
            <a:r>
              <a:rPr lang="cs-CZ" dirty="0" err="1" smtClean="0"/>
              <a:t>is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2" y="4976812"/>
            <a:ext cx="17716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6811"/>
            <a:ext cx="1964119" cy="156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8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 Zdroje,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900" u="sng" dirty="0">
                <a:hlinkClick r:id="rId2"/>
              </a:rPr>
              <a:t>http://ireport.cz/news/9436-abba-planuje-comeback.html</a:t>
            </a:r>
            <a:endParaRPr lang="cs-CZ" sz="1900" dirty="0"/>
          </a:p>
          <a:p>
            <a:pPr algn="l"/>
            <a:r>
              <a:rPr lang="cs-CZ" sz="1900" u="sng" dirty="0">
                <a:hlinkClick r:id="rId3"/>
              </a:rPr>
              <a:t>http://www.supermusic.sk/skupina.php?idskupiny=383</a:t>
            </a:r>
            <a:endParaRPr lang="cs-CZ" sz="1900" dirty="0"/>
          </a:p>
          <a:p>
            <a:pPr algn="l"/>
            <a:r>
              <a:rPr lang="cs-CZ" sz="1900" u="sng" dirty="0">
                <a:hlinkClick r:id="rId4"/>
              </a:rPr>
              <a:t>http://www.wazbicsimpsonovi.estranky.cz/clanky/dum-simpsonu.html</a:t>
            </a:r>
            <a:endParaRPr lang="cs-CZ" sz="1900" dirty="0"/>
          </a:p>
          <a:p>
            <a:pPr algn="l"/>
            <a:r>
              <a:rPr lang="cs-CZ" sz="1900" u="sng" dirty="0">
                <a:hlinkClick r:id="rId5"/>
              </a:rPr>
              <a:t>http://www.nabytek-aldo.cz/detsky-pokoj-v-ruzovem/</a:t>
            </a:r>
            <a:endParaRPr lang="cs-CZ" sz="1900" dirty="0"/>
          </a:p>
          <a:p>
            <a:pPr algn="l"/>
            <a:r>
              <a:rPr lang="cs-CZ" sz="1900" u="sng" dirty="0">
                <a:hlinkClick r:id="rId6"/>
              </a:rPr>
              <a:t>http://www.jub.cz/poradna/barevna-inspirace/barvy-v-interieru/detsky-pokoj/</a:t>
            </a:r>
            <a:endParaRPr lang="cs-CZ" sz="1900" dirty="0"/>
          </a:p>
          <a:p>
            <a:pPr algn="l"/>
            <a:r>
              <a:rPr lang="cs-CZ" sz="1900" u="sng" dirty="0">
                <a:hlinkClick r:id="rId7"/>
              </a:rPr>
              <a:t>http://www.nabytek-jicin.cz/nabytek/detske-pokoje/</a:t>
            </a:r>
            <a:endParaRPr lang="cs-CZ" sz="1900" dirty="0"/>
          </a:p>
          <a:p>
            <a:pPr algn="l"/>
            <a:r>
              <a:rPr lang="cs-CZ" sz="1900" u="sng" dirty="0">
                <a:hlinkClick r:id="rId8"/>
              </a:rPr>
              <a:t>http://www.kuchynepinos.cz/index.php?id=18</a:t>
            </a:r>
            <a:endParaRPr lang="cs-CZ" sz="1900" dirty="0"/>
          </a:p>
          <a:p>
            <a:pPr algn="l"/>
            <a:r>
              <a:rPr lang="cs-CZ" sz="1900" u="sng" dirty="0">
                <a:hlinkClick r:id="rId9"/>
              </a:rPr>
              <a:t>http://m.modernipanelak.cz/panelovy-byt/inspirace-a-styl/mala-velka-koupelna-v-panelaku</a:t>
            </a:r>
            <a:endParaRPr lang="cs-CZ" sz="1900" dirty="0"/>
          </a:p>
          <a:p>
            <a:pPr algn="l"/>
            <a:r>
              <a:rPr lang="cs-CZ" sz="1900" u="sng" dirty="0">
                <a:hlinkClick r:id="rId10"/>
              </a:rPr>
              <a:t>http://www.realt.cz/bydleni/113-funkci-a-pohodlna-koupelna</a:t>
            </a:r>
            <a:endParaRPr lang="cs-CZ" sz="1900" dirty="0"/>
          </a:p>
          <a:p>
            <a:pPr algn="l"/>
            <a:r>
              <a:rPr lang="cs-CZ" sz="1900" u="sng" dirty="0">
                <a:hlinkClick r:id="rId11"/>
              </a:rPr>
              <a:t>http://www.jelinek.eu/produkty-loznice-loznice-pavla</a:t>
            </a:r>
            <a:endParaRPr lang="cs-CZ" sz="1900" dirty="0"/>
          </a:p>
          <a:p>
            <a:pPr algn="l"/>
            <a:r>
              <a:rPr lang="cs-CZ" sz="1900" u="sng" dirty="0">
                <a:hlinkClick r:id="rId12"/>
              </a:rPr>
              <a:t>http://www.bytmax.cz/predsin_cs42</a:t>
            </a:r>
            <a:endParaRPr lang="cs-CZ" sz="1900" dirty="0"/>
          </a:p>
          <a:p>
            <a:pPr algn="l"/>
            <a:r>
              <a:rPr lang="cs-CZ" sz="1900" u="sng" dirty="0">
                <a:hlinkClick r:id="rId13"/>
              </a:rPr>
              <a:t>http://www.interiery-krnov.cz/index.php?obyvak</a:t>
            </a:r>
            <a:endParaRPr lang="cs-CZ" sz="1900" dirty="0"/>
          </a:p>
          <a:p>
            <a:pPr algn="l"/>
            <a:r>
              <a:rPr lang="cs-CZ" sz="1900" u="sng" dirty="0">
                <a:hlinkClick r:id="rId14"/>
              </a:rPr>
              <a:t>http://sweethomeideas.com/elements-furniture-dining-room/</a:t>
            </a:r>
            <a:endParaRPr lang="cs-CZ" sz="1900" dirty="0"/>
          </a:p>
          <a:p>
            <a:pPr algn="l"/>
            <a:r>
              <a:rPr lang="cs-CZ" sz="1900" u="sng" dirty="0">
                <a:hlinkClick r:id="rId15"/>
              </a:rPr>
              <a:t>http://gadgets.vtm.zive.cz/doprava/sc-249/default.aspx?pgnum=27</a:t>
            </a:r>
            <a:endParaRPr lang="cs-CZ" sz="1900" dirty="0"/>
          </a:p>
          <a:p>
            <a:pPr algn="l"/>
            <a:r>
              <a:rPr lang="cs-CZ" sz="1900" u="sng" dirty="0" smtClean="0">
                <a:hlinkClick r:id="rId16"/>
              </a:rPr>
              <a:t>http</a:t>
            </a:r>
            <a:r>
              <a:rPr lang="cs-CZ" sz="1900" u="sng" dirty="0">
                <a:hlinkClick r:id="rId16"/>
              </a:rPr>
              <a:t>://travelling2011.com/the-windsor-castle/</a:t>
            </a:r>
            <a:endParaRPr lang="cs-CZ" sz="1900" dirty="0"/>
          </a:p>
          <a:p>
            <a:pPr algn="l"/>
            <a:r>
              <a:rPr lang="cs-CZ" sz="1900" u="sng" dirty="0">
                <a:hlinkClick r:id="rId17"/>
              </a:rPr>
              <a:t>http://www.englishmonarchs.co.uk/holyrood_house.html</a:t>
            </a:r>
            <a:endParaRPr lang="cs-CZ" sz="1900" dirty="0"/>
          </a:p>
          <a:p>
            <a:pPr algn="l"/>
            <a:r>
              <a:rPr lang="cs-CZ" sz="1900" u="sng" dirty="0">
                <a:hlinkClick r:id="rId18"/>
              </a:rPr>
              <a:t>http://www.tvoje-matrace.cz/detsky-pokoj-basic-det-504-91-2-90-91.html</a:t>
            </a:r>
            <a:endParaRPr lang="cs-CZ" sz="1900" dirty="0"/>
          </a:p>
          <a:p>
            <a:pPr algn="l"/>
            <a:r>
              <a:rPr lang="cs-CZ" sz="1900" dirty="0" err="1" smtClean="0"/>
              <a:t>Johnston</a:t>
            </a:r>
            <a:r>
              <a:rPr lang="cs-CZ" sz="1900" dirty="0" smtClean="0"/>
              <a:t>, O.: </a:t>
            </a:r>
            <a:r>
              <a:rPr lang="cs-CZ" sz="1900" dirty="0" err="1" smtClean="0"/>
              <a:t>Workbook</a:t>
            </a:r>
            <a:r>
              <a:rPr lang="cs-CZ" sz="1900" dirty="0" smtClean="0"/>
              <a:t> </a:t>
            </a:r>
            <a:r>
              <a:rPr lang="cs-CZ" sz="1900" dirty="0"/>
              <a:t>TEMPO 1, </a:t>
            </a:r>
            <a:r>
              <a:rPr lang="cs-CZ" sz="1900" dirty="0" err="1" smtClean="0"/>
              <a:t>Macmillan</a:t>
            </a:r>
            <a:r>
              <a:rPr lang="cs-CZ" sz="1900" dirty="0" smtClean="0"/>
              <a:t> </a:t>
            </a:r>
            <a:r>
              <a:rPr lang="cs-CZ" sz="1900" dirty="0" err="1" smtClean="0"/>
              <a:t>Publishers</a:t>
            </a:r>
            <a:r>
              <a:rPr lang="cs-CZ" sz="1900" dirty="0" smtClean="0"/>
              <a:t> 2005</a:t>
            </a:r>
            <a:endParaRPr lang="cs-CZ" sz="1900" dirty="0"/>
          </a:p>
          <a:p>
            <a:pPr algn="l"/>
            <a:endParaRPr lang="cs-CZ" sz="1900" dirty="0"/>
          </a:p>
          <a:p>
            <a:pPr algn="l"/>
            <a:endParaRPr lang="cs-CZ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1000</Words>
  <Application>Microsoft Office PowerPoint</Application>
  <PresentationFormat>Předvádění na obrazovce (4:3)</PresentationFormat>
  <Paragraphs>171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hercogova</cp:lastModifiedBy>
  <cp:revision>59</cp:revision>
  <dcterms:created xsi:type="dcterms:W3CDTF">2010-12-26T08:22:04Z</dcterms:created>
  <dcterms:modified xsi:type="dcterms:W3CDTF">2012-01-28T16:36:02Z</dcterms:modified>
</cp:coreProperties>
</file>