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CCFF"/>
    <a:srgbClr val="FFFF99"/>
    <a:srgbClr val="FF9966"/>
    <a:srgbClr val="CCFFCC"/>
    <a:srgbClr val="99CCFF"/>
    <a:srgbClr val="FF66FF"/>
    <a:srgbClr val="FFCC66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hyperlink" Target="http://www.tolearnenglish.com/exercises/exercise-english-2/exercise-english-29834.php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39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microsoft.com/office/2007/relationships/hdphoto" Target="../media/hdphoto7.wdp"/><Relationship Id="rId2" Type="http://schemas.openxmlformats.org/officeDocument/2006/relationships/hyperlink" Target="http://www.youtube.com/watch?v=tbU3zdAgiX8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0" Type="http://schemas.microsoft.com/office/2007/relationships/hdphoto" Target="../media/hdphoto6.wdp"/><Relationship Id="rId4" Type="http://schemas.openxmlformats.org/officeDocument/2006/relationships/image" Target="../media/image34.png"/><Relationship Id="rId9" Type="http://schemas.openxmlformats.org/officeDocument/2006/relationships/image" Target="../media/image37.png"/><Relationship Id="rId1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ousticguitar.com/issues/ag92/everlybros.s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492443"/>
            <a:ext cx="8676456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29.1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modal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verbs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revision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(Slovesa </a:t>
            </a:r>
            <a:r>
              <a:rPr lang="cs-CZ" sz="2500" b="1" i="1" dirty="0" err="1" smtClean="0"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cs-CZ" sz="25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b="1" i="1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sz="2500" b="1" i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– muset, opakování modálních sloves)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615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023" y="6242447"/>
            <a:ext cx="9144000" cy="615553"/>
            <a:chOff x="0" y="6242447"/>
            <a:chExt cx="9144000" cy="615553"/>
          </a:xfrm>
        </p:grpSpPr>
        <p:sp>
          <p:nvSpPr>
            <p:cNvPr id="8" name="TextovéPole 4"/>
            <p:cNvSpPr txBox="1"/>
            <p:nvPr/>
          </p:nvSpPr>
          <p:spPr>
            <a:xfrm>
              <a:off x="0" y="6242447"/>
              <a:ext cx="9144000" cy="6155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Autor: </a:t>
              </a:r>
              <a:r>
                <a:rPr lang="cs-CZ" sz="1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Mgr. Michaela Kaplanová</a:t>
              </a:r>
            </a:p>
            <a:p>
              <a:endParaRPr lang="cs-CZ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725" y="6242447"/>
              <a:ext cx="3316275" cy="60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84" y="1500555"/>
            <a:ext cx="1951688" cy="195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489" y="1500555"/>
            <a:ext cx="1928975" cy="19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doprava,dopravní značení,dopravní značky,EU,Evropa,Evropská unie,Evropské,jízdní kola,kola,zákaz vjezdu cyklistů,zákaz vjezdu na jízdním kole,zákaz vjezdu na kole,znač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022" y="1500554"/>
            <a:ext cx="1928445" cy="192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88" y="3613666"/>
            <a:ext cx="1948984" cy="194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00555"/>
            <a:ext cx="1951688" cy="195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819489" y="3789040"/>
            <a:ext cx="2088232" cy="64633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study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harder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779900" y="3789040"/>
            <a:ext cx="1704192" cy="923330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 stop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car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here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918291" y="4115663"/>
            <a:ext cx="1584176" cy="646331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go to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dentist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441943" y="5239484"/>
            <a:ext cx="2016224" cy="646331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mustn´t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bike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here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382926" y="5085184"/>
            <a:ext cx="1910604" cy="646331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mustn´t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cross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street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29.10 Anotace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399849"/>
              </p:ext>
            </p:extLst>
          </p:nvPr>
        </p:nvGraphicFramePr>
        <p:xfrm>
          <a:off x="935596" y="2348880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Michaela Kaplanová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Must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have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to,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modal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verbs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shrnující dosud známá modální slovesa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vysvětlující rozdíl mezi slovesy </a:t>
                      </a:r>
                      <a:r>
                        <a:rPr lang="cs-CZ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must</a:t>
                      </a:r>
                      <a:r>
                        <a:rPr lang="cs-CZ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 </a:t>
                      </a:r>
                      <a:r>
                        <a:rPr lang="cs-CZ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have</a:t>
                      </a:r>
                      <a:r>
                        <a:rPr lang="cs-CZ" i="1" dirty="0" smtClean="0">
                          <a:latin typeface="Times New Roman" pitchFamily="18" charset="0"/>
                          <a:cs typeface="Times New Roman" pitchFamily="18" charset="0"/>
                        </a:rPr>
                        <a:t> to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ve významu </a:t>
                      </a:r>
                      <a:r>
                        <a:rPr lang="cs-CZ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muset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84582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29.2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 –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Modal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verbs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revision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55576" y="997110"/>
            <a:ext cx="6840760" cy="369332"/>
          </a:xfrm>
          <a:prstGeom prst="rect">
            <a:avLst/>
          </a:prstGeom>
          <a:solidFill>
            <a:srgbClr val="CCFFCC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modal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verbs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explanation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475264" y="6446192"/>
            <a:ext cx="165395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Check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DUM 16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228184" y="400506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3528" y="1634316"/>
            <a:ext cx="1800200" cy="646331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MUST / 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MUSTN´T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3528" y="2429604"/>
            <a:ext cx="1800200" cy="646331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SHOULD / 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SHOULDN´T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23528" y="3248107"/>
            <a:ext cx="1224136" cy="646331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WILL / 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WON´T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23528" y="4062072"/>
            <a:ext cx="1800200" cy="646331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WOULD / 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WOULDN´T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23528" y="4873967"/>
            <a:ext cx="1080120" cy="646331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CAN / 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CAN´T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23528" y="5701352"/>
            <a:ext cx="1584176" cy="646331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COULD / 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COULDN´T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85108" y="2429604"/>
            <a:ext cx="2376264" cy="646331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ecessity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obligation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prohibition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285108" y="4062072"/>
            <a:ext cx="1800200" cy="646331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iving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advice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recommendation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285108" y="1634316"/>
            <a:ext cx="1781696" cy="646331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offer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instant 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decision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285108" y="3248108"/>
            <a:ext cx="1368152" cy="646331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request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invitation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285108" y="5688652"/>
            <a:ext cx="2244328" cy="646331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bility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possibility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asking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permission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285108" y="4874676"/>
            <a:ext cx="2376264" cy="646331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sking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permission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request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suggestion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372200" y="1634315"/>
            <a:ext cx="1368152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ady, doporučení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372200" y="2429603"/>
            <a:ext cx="20860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chopnost, možnost, povolení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372200" y="3248109"/>
            <a:ext cx="193004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abídka, okamžité rozhodnutí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395268" y="4058944"/>
            <a:ext cx="120106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ádost, pozvání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395268" y="4872551"/>
            <a:ext cx="1777132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povolení, žádost, návrh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6395268" y="5701352"/>
            <a:ext cx="2137172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utnost, povinnost / zákaz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Přímá spojnice 26"/>
          <p:cNvCxnSpPr>
            <a:stCxn id="9" idx="3"/>
          </p:cNvCxnSpPr>
          <p:nvPr/>
        </p:nvCxnSpPr>
        <p:spPr>
          <a:xfrm>
            <a:off x="2123728" y="1957482"/>
            <a:ext cx="1161380" cy="79528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>
            <a:endCxn id="25" idx="1"/>
          </p:cNvCxnSpPr>
          <p:nvPr/>
        </p:nvCxnSpPr>
        <p:spPr>
          <a:xfrm>
            <a:off x="5661372" y="2705722"/>
            <a:ext cx="733896" cy="331879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>
            <a:off x="2123728" y="2720293"/>
            <a:ext cx="1161380" cy="1664944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>
            <a:endCxn id="20" idx="1"/>
          </p:cNvCxnSpPr>
          <p:nvPr/>
        </p:nvCxnSpPr>
        <p:spPr>
          <a:xfrm flipV="1">
            <a:off x="5113412" y="1957481"/>
            <a:ext cx="1258788" cy="242775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>
            <a:endCxn id="16" idx="1"/>
          </p:cNvCxnSpPr>
          <p:nvPr/>
        </p:nvCxnSpPr>
        <p:spPr>
          <a:xfrm flipV="1">
            <a:off x="1547664" y="1957482"/>
            <a:ext cx="1737444" cy="159528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>
            <a:endCxn id="22" idx="1"/>
          </p:cNvCxnSpPr>
          <p:nvPr/>
        </p:nvCxnSpPr>
        <p:spPr>
          <a:xfrm>
            <a:off x="5085308" y="1979418"/>
            <a:ext cx="1286892" cy="159185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>
            <a:endCxn id="17" idx="1"/>
          </p:cNvCxnSpPr>
          <p:nvPr/>
        </p:nvCxnSpPr>
        <p:spPr>
          <a:xfrm flipV="1">
            <a:off x="2123728" y="3571274"/>
            <a:ext cx="1161380" cy="813964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/>
          <p:cNvCxnSpPr/>
          <p:nvPr/>
        </p:nvCxnSpPr>
        <p:spPr>
          <a:xfrm>
            <a:off x="4653260" y="3626995"/>
            <a:ext cx="1718940" cy="755114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>
            <a:off x="1441066" y="5199202"/>
            <a:ext cx="1844042" cy="8253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>
            <a:endCxn id="21" idx="1"/>
          </p:cNvCxnSpPr>
          <p:nvPr/>
        </p:nvCxnSpPr>
        <p:spPr>
          <a:xfrm flipV="1">
            <a:off x="5529436" y="2752769"/>
            <a:ext cx="842764" cy="3237439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>
            <a:endCxn id="19" idx="1"/>
          </p:cNvCxnSpPr>
          <p:nvPr/>
        </p:nvCxnSpPr>
        <p:spPr>
          <a:xfrm flipV="1">
            <a:off x="1907704" y="5197842"/>
            <a:ext cx="1377404" cy="801275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>
            <a:endCxn id="24" idx="1"/>
          </p:cNvCxnSpPr>
          <p:nvPr/>
        </p:nvCxnSpPr>
        <p:spPr>
          <a:xfrm flipV="1">
            <a:off x="5678872" y="5195717"/>
            <a:ext cx="716396" cy="1707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70430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29.3 New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terms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Modal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verbs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meanings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240598"/>
              </p:ext>
            </p:extLst>
          </p:nvPr>
        </p:nvGraphicFramePr>
        <p:xfrm>
          <a:off x="467544" y="1212404"/>
          <a:ext cx="4320480" cy="48209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2088232"/>
                <a:gridCol w="22322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offer</a:t>
                      </a:r>
                      <a:endParaRPr lang="en-US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nabídka</a:t>
                      </a:r>
                      <a:endParaRPr lang="en-US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instant</a:t>
                      </a:r>
                      <a:r>
                        <a:rPr lang="en-US" baseline="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 decision</a:t>
                      </a:r>
                      <a:endParaRPr lang="en-US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smtClean="0">
                          <a:latin typeface="Times New Roman" pitchFamily="18" charset="0"/>
                          <a:cs typeface="Times New Roman" pitchFamily="18" charset="0"/>
                        </a:rPr>
                        <a:t>okamžité</a:t>
                      </a:r>
                      <a:r>
                        <a:rPr lang="en-US" baseline="0" noProof="0" smtClean="0">
                          <a:latin typeface="Times New Roman" pitchFamily="18" charset="0"/>
                          <a:cs typeface="Times New Roman" pitchFamily="18" charset="0"/>
                        </a:rPr>
                        <a:t> rozhodnutí</a:t>
                      </a:r>
                      <a:endParaRPr lang="en-US" noProof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necessity</a:t>
                      </a:r>
                      <a:endParaRPr lang="en-US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smtClean="0">
                          <a:latin typeface="Times New Roman" pitchFamily="18" charset="0"/>
                          <a:cs typeface="Times New Roman" pitchFamily="18" charset="0"/>
                        </a:rPr>
                        <a:t>nutnost</a:t>
                      </a:r>
                      <a:endParaRPr lang="en-US" noProof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obligation </a:t>
                      </a:r>
                      <a:endParaRPr lang="en-US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smtClean="0">
                          <a:latin typeface="Times New Roman" pitchFamily="18" charset="0"/>
                          <a:cs typeface="Times New Roman" pitchFamily="18" charset="0"/>
                        </a:rPr>
                        <a:t>povinnost</a:t>
                      </a:r>
                      <a:endParaRPr lang="en-US" noProof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prohibition</a:t>
                      </a:r>
                      <a:endParaRPr lang="en-US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smtClean="0">
                          <a:latin typeface="Times New Roman" pitchFamily="18" charset="0"/>
                          <a:cs typeface="Times New Roman" pitchFamily="18" charset="0"/>
                        </a:rPr>
                        <a:t>zákaz</a:t>
                      </a:r>
                      <a:endParaRPr lang="en-US" noProof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request</a:t>
                      </a:r>
                      <a:endParaRPr lang="en-US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žádost</a:t>
                      </a:r>
                      <a:endParaRPr lang="en-US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invitation</a:t>
                      </a:r>
                      <a:endParaRPr lang="en-US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smtClean="0">
                          <a:latin typeface="Times New Roman" pitchFamily="18" charset="0"/>
                          <a:cs typeface="Times New Roman" pitchFamily="18" charset="0"/>
                        </a:rPr>
                        <a:t>pozvání</a:t>
                      </a:r>
                      <a:endParaRPr lang="en-US" noProof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advice</a:t>
                      </a:r>
                      <a:endParaRPr lang="en-US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smtClean="0">
                          <a:latin typeface="Times New Roman" pitchFamily="18" charset="0"/>
                          <a:cs typeface="Times New Roman" pitchFamily="18" charset="0"/>
                        </a:rPr>
                        <a:t>rada</a:t>
                      </a:r>
                      <a:endParaRPr lang="en-US" noProof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recommendation</a:t>
                      </a:r>
                      <a:endParaRPr lang="en-US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doporučení</a:t>
                      </a:r>
                      <a:endParaRPr lang="en-US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permission</a:t>
                      </a:r>
                      <a:endParaRPr lang="en-US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smtClean="0">
                          <a:latin typeface="Times New Roman" pitchFamily="18" charset="0"/>
                          <a:cs typeface="Times New Roman" pitchFamily="18" charset="0"/>
                        </a:rPr>
                        <a:t>povolení</a:t>
                      </a:r>
                      <a:endParaRPr lang="en-US" noProof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suggestion</a:t>
                      </a:r>
                      <a:endParaRPr lang="en-US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smtClean="0">
                          <a:latin typeface="Times New Roman" pitchFamily="18" charset="0"/>
                          <a:cs typeface="Times New Roman" pitchFamily="18" charset="0"/>
                        </a:rPr>
                        <a:t>návrh</a:t>
                      </a:r>
                      <a:endParaRPr lang="en-US" noProof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ability</a:t>
                      </a:r>
                      <a:endParaRPr lang="en-US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schopnost</a:t>
                      </a:r>
                      <a:endParaRPr lang="en-US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possibility</a:t>
                      </a:r>
                      <a:endParaRPr lang="en-US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možnost</a:t>
                      </a:r>
                      <a:endParaRPr lang="en-US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154240" y="1196752"/>
            <a:ext cx="2952328" cy="646331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these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go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pictures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054" y="1988840"/>
            <a:ext cx="1259781" cy="125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179836"/>
            <a:ext cx="1274440" cy="127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t="19590" r="8831"/>
          <a:stretch/>
        </p:blipFill>
        <p:spPr bwMode="auto">
          <a:xfrm>
            <a:off x="5248087" y="3572892"/>
            <a:ext cx="1484153" cy="14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7" b="13144"/>
          <a:stretch/>
        </p:blipFill>
        <p:spPr bwMode="auto">
          <a:xfrm>
            <a:off x="7138055" y="3758333"/>
            <a:ext cx="1689015" cy="123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944" y="5373215"/>
            <a:ext cx="1346448" cy="1346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06875"/>
            <a:ext cx="1056953" cy="105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29.4 Must, Have to  </a:t>
            </a:r>
            <a:br>
              <a:rPr lang="en-US" sz="2500" b="1" smtClean="0">
                <a:latin typeface="Times New Roman" pitchFamily="18" charset="0"/>
                <a:cs typeface="Times New Roman" pitchFamily="18" charset="0"/>
              </a:rPr>
            </a:b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en-US" sz="10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en-US" sz="1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504" y="1156102"/>
            <a:ext cx="122413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MUSET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1331640" y="1340768"/>
            <a:ext cx="792088" cy="0"/>
          </a:xfrm>
          <a:prstGeom prst="straightConnector1">
            <a:avLst/>
          </a:prstGeom>
          <a:ln w="31750" cap="flat">
            <a:solidFill>
              <a:schemeClr val="accent3">
                <a:lumMod val="50000"/>
              </a:schemeClr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2267744" y="1156102"/>
            <a:ext cx="6408712" cy="2123658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something is necessary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(it´s the speaker´s own opinion, it´s his/her order)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e.g. I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go now, the bus leaves in ten minutes.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something is forbidden or wrong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e.g. You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mustn´t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call her bad names, it´s not fair! </a:t>
            </a: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!!! We can´t use MUST in the past !!!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1331640" y="1340768"/>
            <a:ext cx="792088" cy="1944216"/>
          </a:xfrm>
          <a:prstGeom prst="straightConnector1">
            <a:avLst/>
          </a:prstGeom>
          <a:ln w="31750" cap="flat">
            <a:solidFill>
              <a:schemeClr val="accent3">
                <a:lumMod val="50000"/>
              </a:schemeClr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303264" y="3516868"/>
            <a:ext cx="6373192" cy="2954655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HAVE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something is necessary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(rules from outside, not the speaker´s rules and orders)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e.g. I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have to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help my father in the garden. He told me to do that.</a:t>
            </a:r>
          </a:p>
          <a:p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has to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clean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kitchen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!!! The negative is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don´t / doesn´t have 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The meaning is that something is not necessary !!!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!!! In the past we use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had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!!!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e.g. I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had to </a:t>
            </a:r>
            <a:r>
              <a:rPr lang="cs-CZ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 my homework to get a better mark.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pic>
        <p:nvPicPr>
          <p:cNvPr id="1026" name="Picture 2" descr="domácí práce,lidé,povinnosti,sekání trávy,trávník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9" b="14447"/>
          <a:stretch/>
        </p:blipFill>
        <p:spPr bwMode="auto">
          <a:xfrm>
            <a:off x="179512" y="4813424"/>
            <a:ext cx="1923675" cy="13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856" y="1700809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29.5 Exercises</a:t>
            </a:r>
            <a:br>
              <a:rPr lang="en-US" sz="2500" b="1" smtClean="0">
                <a:latin typeface="Times New Roman" pitchFamily="18" charset="0"/>
                <a:cs typeface="Times New Roman" pitchFamily="18" charset="0"/>
              </a:rPr>
            </a:b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en-US" sz="10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en-US" sz="1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31540" y="1124744"/>
            <a:ext cx="8136904" cy="5355312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Fill in the correct form of the verbs MUST or HAVE TO (positive or negative)</a:t>
            </a:r>
          </a:p>
          <a:p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You _____________ bring the present. It´s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her birthday.</a:t>
            </a:r>
          </a:p>
          <a:p>
            <a:pPr marL="342900" indent="-342900">
              <a:buAutoNum type="arabicPeriod"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 _____________ study harder, I want some better results.</a:t>
            </a:r>
          </a:p>
          <a:p>
            <a:pPr marL="342900" indent="-342900">
              <a:buAutoNum type="arabicPeriod"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You  _____________ tell anyone, it´s a secret!</a:t>
            </a:r>
          </a:p>
          <a:p>
            <a:pPr marL="342900" indent="-342900">
              <a:buAutoNum type="arabicPeriod"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  _____________ eat something, I´m really hungry.</a:t>
            </a:r>
          </a:p>
          <a:p>
            <a:pPr marL="342900" indent="-342900">
              <a:buAutoNum type="arabicPeriod"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Everybody _____________ switch off their mobile phone in the theatre.</a:t>
            </a:r>
          </a:p>
          <a:p>
            <a:pPr marL="342900" indent="-342900">
              <a:buAutoNum type="arabicPeriod"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You  _____________ drive the car and drink alcohol at the same time.</a:t>
            </a:r>
          </a:p>
          <a:p>
            <a:pPr marL="342900" indent="-342900">
              <a:buAutoNum type="arabicPeriod"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 _____________ go to the dentist, I´ve got a terrible toothache.</a:t>
            </a:r>
          </a:p>
          <a:p>
            <a:pPr marL="342900" indent="-342900">
              <a:buAutoNum type="arabicPeriod"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You _____________ do the Maths homework today. We don´t have Maths lesson tomorrow.</a:t>
            </a: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08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667" y="3986522"/>
            <a:ext cx="1619821" cy="161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0257" r="6238" b="20257"/>
          <a:stretch/>
        </p:blipFill>
        <p:spPr bwMode="auto">
          <a:xfrm>
            <a:off x="6084168" y="2548543"/>
            <a:ext cx="1930773" cy="125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08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030" y="1420416"/>
            <a:ext cx="1619821" cy="161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444208" y="6021288"/>
            <a:ext cx="249698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You can find some more information </a:t>
            </a:r>
            <a:r>
              <a:rPr lang="en-US" smtClean="0">
                <a:latin typeface="Times New Roman" pitchFamily="18" charset="0"/>
                <a:cs typeface="Times New Roman" pitchFamily="18" charset="0"/>
                <a:hlinkClick r:id="rId7"/>
              </a:rPr>
              <a:t>HERE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29.6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difficult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1093034"/>
            <a:ext cx="792088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What do you have to do at home? Make sentences that are true for you, ask your friend and then talk about his/her duties. Use the pictures to help you.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05185"/>
            <a:ext cx="1433387" cy="1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14584"/>
            <a:ext cx="1448892" cy="144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domácí práce,lidé,lidé při práci,myčky nádobí,povolání,umývání nádob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076" y="2128362"/>
            <a:ext cx="1458339" cy="145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3" y="3789041"/>
            <a:ext cx="1418478" cy="141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89041"/>
            <a:ext cx="1451513" cy="145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 descr="čištění,čističi oken,domácí práce,domácnost,mytí oken,okna,osoby,úklid domu,žen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78" y="2136374"/>
            <a:ext cx="1494036" cy="149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076" y="3789785"/>
            <a:ext cx="1458339" cy="145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138" y="3789785"/>
            <a:ext cx="1479476" cy="147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840" y="2131826"/>
            <a:ext cx="1498584" cy="149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840" y="3789041"/>
            <a:ext cx="1498584" cy="149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3" y="5335349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6" t="14308" r="12256" b="13145"/>
          <a:stretch/>
        </p:blipFill>
        <p:spPr bwMode="auto">
          <a:xfrm>
            <a:off x="2051721" y="5341278"/>
            <a:ext cx="1448892" cy="143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077" y="5341278"/>
            <a:ext cx="1458338" cy="145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138" y="5353482"/>
            <a:ext cx="1479476" cy="144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6" t="18259" r="8135" b="13308"/>
          <a:stretch/>
        </p:blipFill>
        <p:spPr bwMode="auto">
          <a:xfrm>
            <a:off x="6912055" y="5353482"/>
            <a:ext cx="1476369" cy="142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4"/>
            <a:ext cx="9144000" cy="49617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29.7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To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Dream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Everly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Brothers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1484784"/>
            <a:ext cx="4392488" cy="5078313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Drea-ea-ea-ea-eam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dream, dream, dream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Drea-ea-ea-ea-eam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dream, dream, dream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When I want you in my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When I want you and all your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Whenever I want you, all I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________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Drea-ea-ea-ea-eam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dream, dream, dream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When I feel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the night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And I need you to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 tight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cs-CZ" dirty="0"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want you, all I have to do is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Drea-ea-ea-ea-eam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Chorus (2x)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make you </a:t>
            </a:r>
            <a:r>
              <a:rPr lang="cs-CZ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taste your lips of wine</a:t>
            </a:r>
            <a:b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night or day</a:t>
            </a:r>
            <a:b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Only trouble is, gee whiz</a:t>
            </a:r>
            <a:b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I'm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dreamin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' my </a:t>
            </a:r>
            <a:r>
              <a:rPr lang="cs-CZ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away</a:t>
            </a:r>
            <a:endParaRPr lang="cs-CZ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860032" y="1484784"/>
            <a:ext cx="3960440" cy="1754326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need you so that I </a:t>
            </a:r>
            <a:r>
              <a:rPr lang="cs-CZ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b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love you so and that is </a:t>
            </a:r>
            <a:r>
              <a:rPr lang="cs-CZ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Whenever I want you, all I have to do is</a:t>
            </a:r>
            <a:b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Drea-ea-ea-ea-eam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dream, dream, dream</a:t>
            </a:r>
            <a:b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Drea-ea-ea-ea-eam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9512" y="988614"/>
            <a:ext cx="460851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Listen to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2"/>
              </a:rPr>
              <a:t>song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fill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missing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words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13708"/>
            <a:ext cx="2445816" cy="197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096" y="4906913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24" y="6027029"/>
            <a:ext cx="887264" cy="88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Den sv. Valentýna,emoce,iStockphoto,lásky,románky,romantika,srdce,symboly,valentýnky,zvláštní příležitost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8" b="96615" l="0" r="97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845">
            <a:off x="7986760" y="4010683"/>
            <a:ext cx="874392" cy="87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en sv. Valentýna,emoce,iStockphoto,lásky,románky,romantika,srdce,symboly,valentýnky,zvláštní příležitost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8" b="96615" l="0" r="97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3301">
            <a:off x="7364132" y="4312755"/>
            <a:ext cx="749085" cy="7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en sv. Valentýna,emoce,iStockphoto,lásky,románky,romantika,srdce,symboly,valentýnky,zvláštní příležitost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8" b="96615" l="0" r="97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827">
            <a:off x="8094254" y="4781437"/>
            <a:ext cx="492763" cy="49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en sv. Valentýna,emoce,iStockphoto,lásky,románky,romantika,srdce,symboly,valentýnky,zvláštní příležitost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8" b="96615" l="0" r="97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5362">
            <a:off x="7486410" y="3840050"/>
            <a:ext cx="504527" cy="50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29.8 Test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67544" y="1196752"/>
            <a:ext cx="4176464" cy="20313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verb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expresses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strongest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obligation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endParaRPr lang="cs-CZ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must</a:t>
            </a:r>
            <a:endParaRPr lang="cs-CZ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endParaRPr lang="cs-CZ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could</a:t>
            </a:r>
            <a:endParaRPr lang="cs-CZ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67544" y="3488680"/>
            <a:ext cx="4176464" cy="175432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b="1" i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i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b="1" i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b="1" i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to…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means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can´t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mustn´t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no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need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to do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endParaRPr lang="cs-CZ" b="1" dirty="0" smtClean="0">
              <a:solidFill>
                <a:srgbClr val="7B791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cs-CZ" b="1" dirty="0">
              <a:solidFill>
                <a:srgbClr val="7B791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860032" y="1196752"/>
            <a:ext cx="3960440" cy="258532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Fill in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verb: 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________</a:t>
            </a:r>
          </a:p>
          <a:p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go to </a:t>
            </a:r>
            <a:r>
              <a:rPr lang="cs-CZ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hairdresser´s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my </a:t>
            </a:r>
            <a:r>
              <a:rPr lang="cs-CZ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hair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too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long. </a:t>
            </a:r>
          </a:p>
          <a:p>
            <a:pPr marL="342900" indent="-342900">
              <a:buAutoNum type="alphaLcParenR"/>
            </a:pP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ave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endParaRPr lang="cs-CZ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ustn´t</a:t>
            </a:r>
            <a:endParaRPr lang="cs-CZ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must</a:t>
            </a:r>
            <a:endParaRPr lang="cs-CZ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60032" y="4077072"/>
            <a:ext cx="3960440" cy="175432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give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advice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somebody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shouldn´t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go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b="1" dirty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won´t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catch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bus.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meet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party.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mustn´t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fotget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860032" y="6021288"/>
            <a:ext cx="396044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: 1b, 2c, 3d, 4a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852" y="4770800"/>
            <a:ext cx="1619820" cy="16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29.9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citace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340768"/>
            <a:ext cx="864096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2"/>
              </a:rPr>
              <a:t>www.acousticguitar.com/issues/ag92/everlybros.shtml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7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9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899</Words>
  <Application>Microsoft Office PowerPoint</Application>
  <PresentationFormat>Předvádění na obrazovce (4:3)</PresentationFormat>
  <Paragraphs>157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krivankova</cp:lastModifiedBy>
  <cp:revision>73</cp:revision>
  <dcterms:created xsi:type="dcterms:W3CDTF">2010-12-26T08:22:04Z</dcterms:created>
  <dcterms:modified xsi:type="dcterms:W3CDTF">2012-11-25T14:10:12Z</dcterms:modified>
</cp:coreProperties>
</file>