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71" autoAdjust="0"/>
  </p:normalViewPr>
  <p:slideViewPr>
    <p:cSldViewPr>
      <p:cViewPr>
        <p:scale>
          <a:sx n="80" d="100"/>
          <a:sy n="80" d="100"/>
        </p:scale>
        <p:origin x="-108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84CCC-E892-4378-BEE5-6A28CE82FEA1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EBCA2-6A15-4571-9EFA-8D15A1DF84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8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EBCA2-6A15-4571-9EFA-8D15A1DF849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31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youtube.com/watch?v=DuFECRV6X5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lblogdeinglesdelaaxarquia.blogspot.cz/p/past-simple-past-continuous.html" TargetMode="External"/><Relationship Id="rId2" Type="http://schemas.openxmlformats.org/officeDocument/2006/relationships/hyperlink" Target="http://grammarworm.blogspot.cz/2009/11/past-continuous-tense-past-progressiv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avehilljournal.blogspot.cz/2008/12/flat-eric-carmen.html" TargetMode="External"/><Relationship Id="rId4" Type="http://schemas.openxmlformats.org/officeDocument/2006/relationships/hyperlink" Target="http://www.helpforenglish.cz/gramatika/slovesa/casy/minule/c2006123001-minuly-prubehovy-cas--past-continuous-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vnoramenný trojúhelník 12"/>
          <p:cNvSpPr/>
          <p:nvPr/>
        </p:nvSpPr>
        <p:spPr>
          <a:xfrm>
            <a:off x="4781914" y="1631141"/>
            <a:ext cx="1102425" cy="414498"/>
          </a:xfrm>
          <a:custGeom>
            <a:avLst/>
            <a:gdLst>
              <a:gd name="connsiteX0" fmla="*/ 0 w 897709"/>
              <a:gd name="connsiteY0" fmla="*/ 209781 h 209781"/>
              <a:gd name="connsiteX1" fmla="*/ 897709 w 897709"/>
              <a:gd name="connsiteY1" fmla="*/ 0 h 209781"/>
              <a:gd name="connsiteX2" fmla="*/ 897709 w 897709"/>
              <a:gd name="connsiteY2" fmla="*/ 209781 h 209781"/>
              <a:gd name="connsiteX3" fmla="*/ 0 w 897709"/>
              <a:gd name="connsiteY3" fmla="*/ 209781 h 209781"/>
              <a:gd name="connsiteX0" fmla="*/ 0 w 897709"/>
              <a:gd name="connsiteY0" fmla="*/ 209781 h 578271"/>
              <a:gd name="connsiteX1" fmla="*/ 897709 w 897709"/>
              <a:gd name="connsiteY1" fmla="*/ 0 h 578271"/>
              <a:gd name="connsiteX2" fmla="*/ 392742 w 897709"/>
              <a:gd name="connsiteY2" fmla="*/ 578271 h 578271"/>
              <a:gd name="connsiteX3" fmla="*/ 0 w 897709"/>
              <a:gd name="connsiteY3" fmla="*/ 209781 h 578271"/>
              <a:gd name="connsiteX0" fmla="*/ 0 w 1047834"/>
              <a:gd name="connsiteY0" fmla="*/ 346259 h 578271"/>
              <a:gd name="connsiteX1" fmla="*/ 1047834 w 1047834"/>
              <a:gd name="connsiteY1" fmla="*/ 0 h 578271"/>
              <a:gd name="connsiteX2" fmla="*/ 542867 w 1047834"/>
              <a:gd name="connsiteY2" fmla="*/ 578271 h 578271"/>
              <a:gd name="connsiteX3" fmla="*/ 0 w 1047834"/>
              <a:gd name="connsiteY3" fmla="*/ 346259 h 578271"/>
              <a:gd name="connsiteX0" fmla="*/ 0 w 1047834"/>
              <a:gd name="connsiteY0" fmla="*/ 346259 h 632862"/>
              <a:gd name="connsiteX1" fmla="*/ 1047834 w 1047834"/>
              <a:gd name="connsiteY1" fmla="*/ 0 h 632862"/>
              <a:gd name="connsiteX2" fmla="*/ 420037 w 1047834"/>
              <a:gd name="connsiteY2" fmla="*/ 632862 h 632862"/>
              <a:gd name="connsiteX3" fmla="*/ 0 w 1047834"/>
              <a:gd name="connsiteY3" fmla="*/ 346259 h 632862"/>
              <a:gd name="connsiteX0" fmla="*/ 0 w 1102425"/>
              <a:gd name="connsiteY0" fmla="*/ 127895 h 414498"/>
              <a:gd name="connsiteX1" fmla="*/ 1102425 w 1102425"/>
              <a:gd name="connsiteY1" fmla="*/ 0 h 414498"/>
              <a:gd name="connsiteX2" fmla="*/ 420037 w 1102425"/>
              <a:gd name="connsiteY2" fmla="*/ 414498 h 414498"/>
              <a:gd name="connsiteX3" fmla="*/ 0 w 1102425"/>
              <a:gd name="connsiteY3" fmla="*/ 127895 h 41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425" h="414498">
                <a:moveTo>
                  <a:pt x="0" y="127895"/>
                </a:moveTo>
                <a:lnTo>
                  <a:pt x="1102425" y="0"/>
                </a:lnTo>
                <a:lnTo>
                  <a:pt x="420037" y="414498"/>
                </a:lnTo>
                <a:lnTo>
                  <a:pt x="0" y="12789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ovnoramenný trojúhelník 12"/>
          <p:cNvSpPr/>
          <p:nvPr/>
        </p:nvSpPr>
        <p:spPr>
          <a:xfrm>
            <a:off x="4659085" y="2527722"/>
            <a:ext cx="1320789" cy="891936"/>
          </a:xfrm>
          <a:custGeom>
            <a:avLst/>
            <a:gdLst>
              <a:gd name="connsiteX0" fmla="*/ 0 w 897709"/>
              <a:gd name="connsiteY0" fmla="*/ 209781 h 209781"/>
              <a:gd name="connsiteX1" fmla="*/ 897709 w 897709"/>
              <a:gd name="connsiteY1" fmla="*/ 0 h 209781"/>
              <a:gd name="connsiteX2" fmla="*/ 897709 w 897709"/>
              <a:gd name="connsiteY2" fmla="*/ 209781 h 209781"/>
              <a:gd name="connsiteX3" fmla="*/ 0 w 897709"/>
              <a:gd name="connsiteY3" fmla="*/ 209781 h 209781"/>
              <a:gd name="connsiteX0" fmla="*/ 0 w 897709"/>
              <a:gd name="connsiteY0" fmla="*/ 209781 h 578271"/>
              <a:gd name="connsiteX1" fmla="*/ 897709 w 897709"/>
              <a:gd name="connsiteY1" fmla="*/ 0 h 578271"/>
              <a:gd name="connsiteX2" fmla="*/ 392742 w 897709"/>
              <a:gd name="connsiteY2" fmla="*/ 578271 h 578271"/>
              <a:gd name="connsiteX3" fmla="*/ 0 w 897709"/>
              <a:gd name="connsiteY3" fmla="*/ 209781 h 578271"/>
              <a:gd name="connsiteX0" fmla="*/ 0 w 1047834"/>
              <a:gd name="connsiteY0" fmla="*/ 346259 h 578271"/>
              <a:gd name="connsiteX1" fmla="*/ 1047834 w 1047834"/>
              <a:gd name="connsiteY1" fmla="*/ 0 h 578271"/>
              <a:gd name="connsiteX2" fmla="*/ 542867 w 1047834"/>
              <a:gd name="connsiteY2" fmla="*/ 578271 h 578271"/>
              <a:gd name="connsiteX3" fmla="*/ 0 w 1047834"/>
              <a:gd name="connsiteY3" fmla="*/ 346259 h 578271"/>
              <a:gd name="connsiteX0" fmla="*/ 0 w 1047834"/>
              <a:gd name="connsiteY0" fmla="*/ 346259 h 632862"/>
              <a:gd name="connsiteX1" fmla="*/ 1047834 w 1047834"/>
              <a:gd name="connsiteY1" fmla="*/ 0 h 632862"/>
              <a:gd name="connsiteX2" fmla="*/ 420037 w 1047834"/>
              <a:gd name="connsiteY2" fmla="*/ 632862 h 632862"/>
              <a:gd name="connsiteX3" fmla="*/ 0 w 1047834"/>
              <a:gd name="connsiteY3" fmla="*/ 346259 h 632862"/>
              <a:gd name="connsiteX0" fmla="*/ 0 w 1102425"/>
              <a:gd name="connsiteY0" fmla="*/ 127895 h 414498"/>
              <a:gd name="connsiteX1" fmla="*/ 1102425 w 1102425"/>
              <a:gd name="connsiteY1" fmla="*/ 0 h 414498"/>
              <a:gd name="connsiteX2" fmla="*/ 420037 w 1102425"/>
              <a:gd name="connsiteY2" fmla="*/ 414498 h 414498"/>
              <a:gd name="connsiteX3" fmla="*/ 0 w 1102425"/>
              <a:gd name="connsiteY3" fmla="*/ 127895 h 414498"/>
              <a:gd name="connsiteX0" fmla="*/ 0 w 1320789"/>
              <a:gd name="connsiteY0" fmla="*/ 0 h 581789"/>
              <a:gd name="connsiteX1" fmla="*/ 1320789 w 1320789"/>
              <a:gd name="connsiteY1" fmla="*/ 581789 h 581789"/>
              <a:gd name="connsiteX2" fmla="*/ 420037 w 1320789"/>
              <a:gd name="connsiteY2" fmla="*/ 286603 h 581789"/>
              <a:gd name="connsiteX3" fmla="*/ 0 w 1320789"/>
              <a:gd name="connsiteY3" fmla="*/ 0 h 581789"/>
              <a:gd name="connsiteX0" fmla="*/ 0 w 1320789"/>
              <a:gd name="connsiteY0" fmla="*/ 136478 h 718267"/>
              <a:gd name="connsiteX1" fmla="*/ 1320789 w 1320789"/>
              <a:gd name="connsiteY1" fmla="*/ 718267 h 718267"/>
              <a:gd name="connsiteX2" fmla="*/ 433685 w 1320789"/>
              <a:gd name="connsiteY2" fmla="*/ 0 h 718267"/>
              <a:gd name="connsiteX3" fmla="*/ 0 w 1320789"/>
              <a:gd name="connsiteY3" fmla="*/ 136478 h 71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789" h="718267">
                <a:moveTo>
                  <a:pt x="0" y="136478"/>
                </a:moveTo>
                <a:lnTo>
                  <a:pt x="1320789" y="718267"/>
                </a:lnTo>
                <a:lnTo>
                  <a:pt x="433685" y="0"/>
                </a:lnTo>
                <a:lnTo>
                  <a:pt x="0" y="13647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ovnoramenný trojúhelník 12"/>
          <p:cNvSpPr/>
          <p:nvPr/>
        </p:nvSpPr>
        <p:spPr>
          <a:xfrm>
            <a:off x="3170363" y="2775246"/>
            <a:ext cx="802174" cy="469088"/>
          </a:xfrm>
          <a:custGeom>
            <a:avLst/>
            <a:gdLst>
              <a:gd name="connsiteX0" fmla="*/ 0 w 897709"/>
              <a:gd name="connsiteY0" fmla="*/ 209781 h 209781"/>
              <a:gd name="connsiteX1" fmla="*/ 897709 w 897709"/>
              <a:gd name="connsiteY1" fmla="*/ 0 h 209781"/>
              <a:gd name="connsiteX2" fmla="*/ 897709 w 897709"/>
              <a:gd name="connsiteY2" fmla="*/ 209781 h 209781"/>
              <a:gd name="connsiteX3" fmla="*/ 0 w 897709"/>
              <a:gd name="connsiteY3" fmla="*/ 209781 h 209781"/>
              <a:gd name="connsiteX0" fmla="*/ 0 w 897709"/>
              <a:gd name="connsiteY0" fmla="*/ 209781 h 578271"/>
              <a:gd name="connsiteX1" fmla="*/ 897709 w 897709"/>
              <a:gd name="connsiteY1" fmla="*/ 0 h 578271"/>
              <a:gd name="connsiteX2" fmla="*/ 392742 w 897709"/>
              <a:gd name="connsiteY2" fmla="*/ 578271 h 578271"/>
              <a:gd name="connsiteX3" fmla="*/ 0 w 897709"/>
              <a:gd name="connsiteY3" fmla="*/ 209781 h 578271"/>
              <a:gd name="connsiteX0" fmla="*/ 0 w 1047834"/>
              <a:gd name="connsiteY0" fmla="*/ 346259 h 578271"/>
              <a:gd name="connsiteX1" fmla="*/ 1047834 w 1047834"/>
              <a:gd name="connsiteY1" fmla="*/ 0 h 578271"/>
              <a:gd name="connsiteX2" fmla="*/ 542867 w 1047834"/>
              <a:gd name="connsiteY2" fmla="*/ 578271 h 578271"/>
              <a:gd name="connsiteX3" fmla="*/ 0 w 1047834"/>
              <a:gd name="connsiteY3" fmla="*/ 346259 h 578271"/>
              <a:gd name="connsiteX0" fmla="*/ 0 w 1047834"/>
              <a:gd name="connsiteY0" fmla="*/ 346259 h 632862"/>
              <a:gd name="connsiteX1" fmla="*/ 1047834 w 1047834"/>
              <a:gd name="connsiteY1" fmla="*/ 0 h 632862"/>
              <a:gd name="connsiteX2" fmla="*/ 420037 w 1047834"/>
              <a:gd name="connsiteY2" fmla="*/ 632862 h 632862"/>
              <a:gd name="connsiteX3" fmla="*/ 0 w 1047834"/>
              <a:gd name="connsiteY3" fmla="*/ 346259 h 632862"/>
              <a:gd name="connsiteX0" fmla="*/ 0 w 1102425"/>
              <a:gd name="connsiteY0" fmla="*/ 127895 h 414498"/>
              <a:gd name="connsiteX1" fmla="*/ 1102425 w 1102425"/>
              <a:gd name="connsiteY1" fmla="*/ 0 h 414498"/>
              <a:gd name="connsiteX2" fmla="*/ 420037 w 1102425"/>
              <a:gd name="connsiteY2" fmla="*/ 414498 h 414498"/>
              <a:gd name="connsiteX3" fmla="*/ 0 w 1102425"/>
              <a:gd name="connsiteY3" fmla="*/ 127895 h 414498"/>
              <a:gd name="connsiteX0" fmla="*/ 0 w 1102425"/>
              <a:gd name="connsiteY0" fmla="*/ 127895 h 510032"/>
              <a:gd name="connsiteX1" fmla="*/ 1102425 w 1102425"/>
              <a:gd name="connsiteY1" fmla="*/ 0 h 510032"/>
              <a:gd name="connsiteX2" fmla="*/ 515572 w 1102425"/>
              <a:gd name="connsiteY2" fmla="*/ 510032 h 510032"/>
              <a:gd name="connsiteX3" fmla="*/ 0 w 1102425"/>
              <a:gd name="connsiteY3" fmla="*/ 127895 h 510032"/>
              <a:gd name="connsiteX0" fmla="*/ 0 w 802174"/>
              <a:gd name="connsiteY0" fmla="*/ 46008 h 428145"/>
              <a:gd name="connsiteX1" fmla="*/ 802174 w 802174"/>
              <a:gd name="connsiteY1" fmla="*/ 0 h 428145"/>
              <a:gd name="connsiteX2" fmla="*/ 515572 w 802174"/>
              <a:gd name="connsiteY2" fmla="*/ 428145 h 428145"/>
              <a:gd name="connsiteX3" fmla="*/ 0 w 802174"/>
              <a:gd name="connsiteY3" fmla="*/ 46008 h 428145"/>
              <a:gd name="connsiteX0" fmla="*/ 0 w 802174"/>
              <a:gd name="connsiteY0" fmla="*/ 46008 h 469088"/>
              <a:gd name="connsiteX1" fmla="*/ 802174 w 802174"/>
              <a:gd name="connsiteY1" fmla="*/ 0 h 469088"/>
              <a:gd name="connsiteX2" fmla="*/ 501924 w 802174"/>
              <a:gd name="connsiteY2" fmla="*/ 469088 h 469088"/>
              <a:gd name="connsiteX3" fmla="*/ 0 w 802174"/>
              <a:gd name="connsiteY3" fmla="*/ 46008 h 46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174" h="469088">
                <a:moveTo>
                  <a:pt x="0" y="46008"/>
                </a:moveTo>
                <a:lnTo>
                  <a:pt x="802174" y="0"/>
                </a:lnTo>
                <a:lnTo>
                  <a:pt x="501924" y="469088"/>
                </a:lnTo>
                <a:lnTo>
                  <a:pt x="0" y="4600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492443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26.1 Past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reflexive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pronouns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(minulý čas průběhový, zvratná zájmena)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Michaela Kaplanová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29" y="3419658"/>
            <a:ext cx="2862312" cy="242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29" y="612593"/>
            <a:ext cx="2163142" cy="243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" y="2780928"/>
            <a:ext cx="2835597" cy="258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51520" y="5521040"/>
            <a:ext cx="648072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THEMSELVES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2135187" y="1514412"/>
            <a:ext cx="3141067" cy="1368152"/>
          </a:xfrm>
          <a:prstGeom prst="wedgeEllipseCallout">
            <a:avLst>
              <a:gd name="adj1" fmla="val -67520"/>
              <a:gd name="adj2" fmla="val 4046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cs-CZ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MYSELF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63" y="3023323"/>
            <a:ext cx="2409750" cy="230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511462"/>
              </p:ext>
            </p:extLst>
          </p:nvPr>
        </p:nvGraphicFramePr>
        <p:xfrm>
          <a:off x="935596" y="2348880"/>
          <a:ext cx="7272808" cy="33937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Past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continuous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reflexive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pronouns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vysvětlující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formu minulého průběhového času, jeho užití v porovnání s minulým časem prostým a uvádějící anglická zvratná zájmena a pravidla pro jejich užití.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26.2 What do we already know? </a:t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124744"/>
            <a:ext cx="554461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Name some examples for these 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kinds of pronouns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1809690"/>
            <a:ext cx="129614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 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podmětná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95736" y="2125871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předmětná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23928" y="1809690"/>
            <a:ext cx="17281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POSSESSIVE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přivla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tňovací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20" y="3319614"/>
            <a:ext cx="554461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are the names of the following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tenses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?: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39552" y="4908735"/>
            <a:ext cx="288032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am writing a shopping list.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9552" y="4394363"/>
            <a:ext cx="2232248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don´t play football.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9552" y="5995751"/>
            <a:ext cx="42484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Our class went to the park to have a picnic.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9552" y="5454134"/>
            <a:ext cx="34203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are going to visit our grandma.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39552" y="3892406"/>
            <a:ext cx="20882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will help you.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28184" y="1113912"/>
            <a:ext cx="273630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could know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meanings of these words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(In case you don´t, use the dictionary to help you.)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480212" y="2645911"/>
            <a:ext cx="2232248" cy="37548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-ASSURED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-CENTRED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-CONFIDENT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-CONTROL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-DEFENCE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-PORTRAIT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-RESPECT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-SERVICE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they</a:t>
            </a: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 in common?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Reflexive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pronouns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vratná zájmena)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2" y="980728"/>
            <a:ext cx="3448577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reflexive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pronouns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 the </a:t>
            </a:r>
            <a:r>
              <a:rPr lang="cs-CZ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the sentence (the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person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animal).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bought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myself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´ve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hurt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myself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24128" y="5507121"/>
            <a:ext cx="295232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ubject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podmět</a:t>
            </a:r>
          </a:p>
          <a:p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bject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předmět</a:t>
            </a:r>
          </a:p>
          <a:p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– vztahovat se k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emphasize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zdůraznit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967695" y="2938011"/>
            <a:ext cx="24482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971121" y="2663046"/>
            <a:ext cx="0" cy="2749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3415968" y="2663046"/>
            <a:ext cx="0" cy="2749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994916" y="3472035"/>
            <a:ext cx="1196915" cy="5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2191831" y="3203708"/>
            <a:ext cx="0" cy="2749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994916" y="3211095"/>
            <a:ext cx="0" cy="2749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348167" y="980728"/>
            <a:ext cx="4328287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emphasize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myself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nobody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helped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ate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cake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ourselves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nobody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else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had a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piece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67541" y="3675221"/>
            <a:ext cx="3448577" cy="313932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348169" y="3114253"/>
            <a:ext cx="4328287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David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wants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himself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lunch.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washing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itself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daughter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herself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Přímá spojnice 32"/>
          <p:cNvCxnSpPr/>
          <p:nvPr/>
        </p:nvCxnSpPr>
        <p:spPr>
          <a:xfrm flipV="1">
            <a:off x="4932040" y="2681722"/>
            <a:ext cx="2053056" cy="5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V="1">
            <a:off x="4847937" y="2095529"/>
            <a:ext cx="1152128" cy="25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V="1">
            <a:off x="6985096" y="2411889"/>
            <a:ext cx="0" cy="2749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V="1">
            <a:off x="4932040" y="2411889"/>
            <a:ext cx="0" cy="2749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 flipV="1">
            <a:off x="6000065" y="1809394"/>
            <a:ext cx="0" cy="2749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V="1">
            <a:off x="4857298" y="1820564"/>
            <a:ext cx="0" cy="2749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ulk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84572"/>
              </p:ext>
            </p:extLst>
          </p:nvPr>
        </p:nvGraphicFramePr>
        <p:xfrm>
          <a:off x="1187624" y="3795984"/>
          <a:ext cx="2596196" cy="292608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292511"/>
                <a:gridCol w="1303685"/>
              </a:tblGrid>
              <a:tr h="24812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my</a:t>
                      </a:r>
                      <a:r>
                        <a:rPr lang="cs-CZ" sz="1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self</a:t>
                      </a:r>
                      <a:endParaRPr lang="cs-CZ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12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your</a:t>
                      </a:r>
                      <a:r>
                        <a:rPr lang="cs-CZ" sz="1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self</a:t>
                      </a:r>
                      <a:endParaRPr lang="cs-CZ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12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him</a:t>
                      </a:r>
                      <a:r>
                        <a:rPr lang="cs-CZ" sz="1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self</a:t>
                      </a:r>
                      <a:endParaRPr lang="cs-CZ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12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her</a:t>
                      </a:r>
                      <a:r>
                        <a:rPr lang="cs-CZ" sz="1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self</a:t>
                      </a:r>
                      <a:endParaRPr lang="cs-CZ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12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cs-CZ" sz="1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self</a:t>
                      </a:r>
                      <a:endParaRPr lang="cs-CZ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12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our</a:t>
                      </a:r>
                      <a:r>
                        <a:rPr lang="cs-CZ" sz="18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selves</a:t>
                      </a:r>
                      <a:endParaRPr lang="cs-CZ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12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your</a:t>
                      </a:r>
                      <a:r>
                        <a:rPr lang="cs-CZ" sz="18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selves</a:t>
                      </a:r>
                      <a:endParaRPr lang="cs-CZ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12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them</a:t>
                      </a:r>
                      <a:r>
                        <a:rPr lang="cs-CZ" sz="18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selves</a:t>
                      </a:r>
                      <a:endParaRPr lang="cs-CZ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60" y="5484309"/>
            <a:ext cx="1358753" cy="131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ovéPole 48"/>
          <p:cNvSpPr txBox="1"/>
          <p:nvPr/>
        </p:nvSpPr>
        <p:spPr>
          <a:xfrm>
            <a:off x="4399703" y="4610102"/>
            <a:ext cx="42252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Tom, </a:t>
            </a:r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elp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yourself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sandwich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yourselves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drink,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683568" y="3789040"/>
            <a:ext cx="284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STUDY THIS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Šipka doprava 50"/>
          <p:cNvSpPr/>
          <p:nvPr/>
        </p:nvSpPr>
        <p:spPr>
          <a:xfrm>
            <a:off x="609607" y="6343585"/>
            <a:ext cx="432048" cy="25376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26.4 Past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- FORM  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" r="19193"/>
          <a:stretch/>
        </p:blipFill>
        <p:spPr bwMode="auto">
          <a:xfrm>
            <a:off x="5979790" y="3017490"/>
            <a:ext cx="2984697" cy="2698522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8" y="3017490"/>
            <a:ext cx="5120237" cy="3639096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31217" y="6035731"/>
            <a:ext cx="345638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use past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8597" y="1084094"/>
            <a:ext cx="8795889" cy="16927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 smtClean="0">
                <a:latin typeface="Times New Roman" pitchFamily="18" charset="0"/>
                <a:cs typeface="Times New Roman" pitchFamily="18" charset="0"/>
              </a:rPr>
              <a:t>WAS / WERE </a:t>
            </a:r>
            <a:r>
              <a:rPr lang="cs-CZ" sz="2400" u="sng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cs-CZ" sz="2400" u="sng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u="sng" dirty="0" err="1" smtClean="0">
                <a:latin typeface="Times New Roman" pitchFamily="18" charset="0"/>
                <a:cs typeface="Times New Roman" pitchFamily="18" charset="0"/>
              </a:rPr>
              <a:t>participle</a:t>
            </a:r>
            <a:r>
              <a:rPr lang="cs-CZ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u="sng" dirty="0" smtClean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cs-CZ" sz="2400" b="1" u="sng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cs-CZ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u="sng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sz="2400" u="sng" dirty="0" smtClean="0">
                <a:latin typeface="Times New Roman" pitchFamily="18" charset="0"/>
                <a:cs typeface="Times New Roman" pitchFamily="18" charset="0"/>
              </a:rPr>
              <a:t>) of the </a:t>
            </a:r>
            <a:r>
              <a:rPr lang="cs-CZ" sz="2400" u="sng" dirty="0" err="1" smtClean="0"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cs-CZ" sz="2400" u="sng" dirty="0" smtClean="0">
                <a:latin typeface="Times New Roman" pitchFamily="18" charset="0"/>
                <a:cs typeface="Times New Roman" pitchFamily="18" charset="0"/>
              </a:rPr>
              <a:t> verb</a:t>
            </a:r>
          </a:p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sleeping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o´clock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yesterday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watching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TV                              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arrived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spelling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exceptions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participle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DUM 12.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807804" y="1911544"/>
            <a:ext cx="69098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Mary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7038" y="952846"/>
            <a:ext cx="871296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yesterday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a.m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.?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Use the </a:t>
            </a:r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pictures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make </a:t>
            </a:r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negatives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7248"/>
            <a:ext cx="1721287" cy="16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06391" y="1727735"/>
            <a:ext cx="69098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Carol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08704"/>
            <a:ext cx="1512168" cy="16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034981" y="1783322"/>
            <a:ext cx="104263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Andrew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99991" y="1727735"/>
            <a:ext cx="69098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25" y="1672854"/>
            <a:ext cx="1462770" cy="14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19" y="1623163"/>
            <a:ext cx="1760835" cy="143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228184" y="2660011"/>
            <a:ext cx="81822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Helen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66222"/>
            <a:ext cx="1571331" cy="162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8" y="3298206"/>
            <a:ext cx="1503053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1173564" y="3305889"/>
            <a:ext cx="83746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Harry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07177"/>
            <a:ext cx="1512168" cy="145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706229" y="4385238"/>
            <a:ext cx="84584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Susan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78" y="3029343"/>
            <a:ext cx="1922801" cy="162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3519412" y="4385238"/>
            <a:ext cx="14217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William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55999"/>
            <a:ext cx="1458965" cy="164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6450567" y="4289549"/>
            <a:ext cx="78572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Emily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034982" y="3144970"/>
            <a:ext cx="67565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Ellis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Ben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018" y="3160704"/>
            <a:ext cx="1587701" cy="153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51520" y="4935880"/>
            <a:ext cx="561121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Fill in 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reflexive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pronouns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20" y="5454134"/>
            <a:ext cx="532859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The man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____________ 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and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sister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enjoyed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____________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 party.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cleaned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 house ____________ 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proud of ____________ 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695127" y="5454134"/>
            <a:ext cx="326936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introduce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___________ 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____________ in the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mirror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hurt ____________ 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26.6 Past continuous  x  Past simple – USE</a:t>
            </a:r>
          </a:p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72254" y="4736763"/>
            <a:ext cx="3300415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 SIMPLE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not important when EXACTLY the action happened.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SIGNAL WORDS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last summer, yesterday, two days ago, in 1965, on Monday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6168" y="1430583"/>
            <a:ext cx="5219928" cy="5355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 CONTINUOUS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Something happening at the specific time in the past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Two actions happening at the same time in the past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65512" y="982240"/>
            <a:ext cx="869897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Both these tenses refer to COMPLETED actions in the past. Past simple is more common.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3" y="2126167"/>
            <a:ext cx="3749576" cy="124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2" y="3501008"/>
            <a:ext cx="3751647" cy="135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652118" y="1438193"/>
            <a:ext cx="3312367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To emphasize the duration of the process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 was waiting there for two hours!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 was playing tennis the whole afternoon.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SIGNAL WORDS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kdy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with PS)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while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zatímco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used with PC)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long as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9"/>
          <a:stretch/>
        </p:blipFill>
        <p:spPr bwMode="auto">
          <a:xfrm>
            <a:off x="384583" y="5289202"/>
            <a:ext cx="3749576" cy="147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 flipH="1">
            <a:off x="4614999" y="4176304"/>
            <a:ext cx="1172262" cy="25783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278175" y="2126167"/>
            <a:ext cx="115792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Expressed by time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278175" y="3512527"/>
            <a:ext cx="115792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Expressed by action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115355" y="3714639"/>
            <a:ext cx="201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I was watching TV, he arrived.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Myself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Eric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Carmen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049180" y="6228434"/>
            <a:ext cx="33661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Watch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video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lyrics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HERE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2517" y="992465"/>
            <a:ext cx="4163459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I was young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never needed anyone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makin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' love was just for fun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Those days are gone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Livin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' alone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think of all the friends I've known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 when I dial the telephone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Nobody's home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Chorus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myself</a:t>
            </a:r>
            <a:b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Don't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wanna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be, all by myself anymore</a:t>
            </a:r>
            <a:b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by myself</a:t>
            </a:r>
            <a:b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Don't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wanna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live, all by myself anymore</a:t>
            </a:r>
            <a:b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Hard to be sure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Sometimes I feel so insecure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love so distant and obscure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Remains the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cure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60032" y="992465"/>
            <a:ext cx="3384376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Chorus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was young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never needed anyone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makin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' love was just for fun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Those days are gone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Chorus 2x</a:t>
            </a: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76" y="3720478"/>
            <a:ext cx="2341612" cy="23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572000" y="3738099"/>
            <a:ext cx="1800200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singer´s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feeling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Explain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dial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insecure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distant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obscure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remain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26.8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1196752"/>
            <a:ext cx="4176464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sentence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itself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Forget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I´ll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myself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Ashley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Tom,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care of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yourselves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Harry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locked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herself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room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endParaRPr lang="cs-CZ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4" y="3533113"/>
            <a:ext cx="4176464" cy="28623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2. In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sentence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the tense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mistake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having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shower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father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came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wrote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, he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calling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walking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dog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yesterday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o´clock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went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Croatia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last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summer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cs-CZ" b="1" dirty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1196752"/>
            <a:ext cx="3960440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typical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past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yesterday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 long as</a:t>
            </a:r>
          </a:p>
          <a:p>
            <a:pPr marL="342900" indent="-342900">
              <a:buAutoNum type="alphaLcParenR"/>
            </a:pP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3692741"/>
            <a:ext cx="3960440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reflexive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pronoun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b="1" i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Trust________ 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himself</a:t>
            </a:r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themselves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yourself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urselves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6021288"/>
            <a:ext cx="396044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1d, 2b, 3a, 4c  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akrobati,cirkusová čísla,cirkusy,muži,osoby,provazochodci,triky,visutá lana,záb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53" y="4526136"/>
            <a:ext cx="1454135" cy="14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752" y="1340768"/>
            <a:ext cx="9036496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grammarworm.blogspot.cz/2009/11/past-continuous-tense-past-progressive.html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elblogdeinglesdelaaxarquia.blogspot.cz/p/past-simple-past-continuous.html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dirty="0">
                <a:latin typeface="Times New Roman" pitchFamily="18" charset="0"/>
                <a:cs typeface="Times New Roman" pitchFamily="18" charset="0"/>
                <a:hlinkClick r:id="rId4"/>
              </a:rPr>
              <a:t>://www.helpforenglish.cz/gramatika/slovesa/casy/minule/c2006123001-minuly-prubehovy-cas--past-continuous-.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5"/>
              </a:rPr>
              <a:t>davehilljournal.blogspot.cz/2008/12/flat-eric-carmen.html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1031</Words>
  <Application>Microsoft Office PowerPoint</Application>
  <PresentationFormat>Předvádění na obrazovce (4:3)</PresentationFormat>
  <Paragraphs>210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66</cp:revision>
  <dcterms:created xsi:type="dcterms:W3CDTF">2010-12-26T08:22:04Z</dcterms:created>
  <dcterms:modified xsi:type="dcterms:W3CDTF">2012-09-01T19:47:53Z</dcterms:modified>
</cp:coreProperties>
</file>