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0" r:id="rId9"/>
    <p:sldId id="265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english-at-home.com/business/asking-for-directions/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UK_give_way_1.PNG" TargetMode="External"/><Relationship Id="rId3" Type="http://schemas.openxmlformats.org/officeDocument/2006/relationships/hyperlink" Target="http://halo.wikia.com/wiki/Forum:Name-change_proposal_for_weapons_and_vehicles" TargetMode="External"/><Relationship Id="rId7" Type="http://schemas.openxmlformats.org/officeDocument/2006/relationships/hyperlink" Target="http://www.2amlockout.com.au/" TargetMode="External"/><Relationship Id="rId2" Type="http://schemas.openxmlformats.org/officeDocument/2006/relationships/hyperlink" Target="http://www.nht.nhs.uk/main.cfm?type=PATIENTADVICEANDL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ereiamloulou.com/2011/07/coffee.html" TargetMode="External"/><Relationship Id="rId5" Type="http://schemas.openxmlformats.org/officeDocument/2006/relationships/hyperlink" Target="http://www.london43.com/map-of-london/" TargetMode="External"/><Relationship Id="rId4" Type="http://schemas.openxmlformats.org/officeDocument/2006/relationships/hyperlink" Target="http://www.langust.ru/unit_in/unit036i.s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620688"/>
            <a:ext cx="7772400" cy="187220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25.1  </a:t>
            </a:r>
            <a:r>
              <a:rPr lang="en-GB" sz="2500" b="1" dirty="0" smtClean="0">
                <a:latin typeface="Times New Roman" pitchFamily="18" charset="0"/>
                <a:cs typeface="Times New Roman" pitchFamily="18" charset="0"/>
              </a:rPr>
              <a:t>Imperatives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revision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2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500" b="1" dirty="0">
                <a:latin typeface="Times New Roman" pitchFamily="18" charset="0"/>
                <a:cs typeface="Times New Roman" pitchFamily="18" charset="0"/>
              </a:rPr>
              <a:t>giving directions, could, prepositions of </a:t>
            </a:r>
            <a:r>
              <a:rPr lang="en-GB" sz="2500" b="1" dirty="0" smtClean="0">
                <a:latin typeface="Times New Roman" pitchFamily="18" charset="0"/>
                <a:cs typeface="Times New Roman" pitchFamily="18" charset="0"/>
              </a:rPr>
              <a:t>motion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(Rozkazovací způsob, určování směru, sloveso „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could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“, předložky pohybu)</a:t>
            </a:r>
          </a:p>
          <a:p>
            <a:pPr lvl="0"/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29" y="3212976"/>
            <a:ext cx="2674986" cy="227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46670"/>
            <a:ext cx="1921396" cy="160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779912" y="3943308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5"/>
              </a:rPr>
              <a:t>http://www.english-at-home.com/business/asking-for-directions</a:t>
            </a:r>
            <a:r>
              <a:rPr lang="cs-CZ" dirty="0" smtClean="0">
                <a:hlinkClick r:id="rId5"/>
              </a:rPr>
              <a:t>/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7504" y="6309320"/>
            <a:ext cx="422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10" name="TextovéPole 4"/>
          <p:cNvSpPr txBox="1"/>
          <p:nvPr/>
        </p:nvSpPr>
        <p:spPr>
          <a:xfrm>
            <a:off x="0" y="62424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Michaela Kaplanová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743" y="6242447"/>
            <a:ext cx="340155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314685"/>
              </p:ext>
            </p:extLst>
          </p:nvPr>
        </p:nvGraphicFramePr>
        <p:xfrm>
          <a:off x="1043608" y="1700808"/>
          <a:ext cx="7272808" cy="43333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727432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Mgr. Michaela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Kaplanová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8. 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Imperative,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directions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could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motion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polite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request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127736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tvoření a použití rozkazovacího způsobu, určování směrů, slovesa „mohl“ a </a:t>
                      </a:r>
                      <a:r>
                        <a:rPr lang="cs-CZ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předložek pohybu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664804"/>
            <a:ext cx="291683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25.10 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09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5.2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What do we already know? </a:t>
            </a:r>
            <a:br>
              <a:rPr lang="en-US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We know how to form the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IMPER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ATIVES. </a:t>
            </a:r>
          </a:p>
          <a:p>
            <a:pPr algn="l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 example: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Sit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down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                           D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on´t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speak.</a:t>
            </a:r>
          </a:p>
          <a:p>
            <a:pPr algn="l"/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cs-CZ" sz="1600" i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2.   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verb CAN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ability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(I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play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football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l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-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possibility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(I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go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my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friends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l"/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3.   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connected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town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Hospital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Shop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Street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2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2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2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 startAt="4"/>
            </a:pP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prepositions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place</a:t>
            </a:r>
          </a:p>
          <a:p>
            <a:pPr marL="342900" indent="-342900" algn="l">
              <a:buAutoNum type="arabicPeriod" startAt="4"/>
            </a:pP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IN, ON, UNDER, NEXT TO, BETWEEN, BEHIND, IN THE MIDDLE OF…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2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34" l="0" r="995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04626"/>
            <a:ext cx="1296144" cy="125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21732"/>
            <a:ext cx="1008112" cy="127022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63" b="98828" l="1172" r="97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20874"/>
            <a:ext cx="1137950" cy="113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93350"/>
            <a:ext cx="1323993" cy="99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25.3 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imperative – rozkazovací způsob</a:t>
            </a:r>
          </a:p>
          <a:p>
            <a:pPr algn="l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direction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– směr</a:t>
            </a:r>
          </a:p>
          <a:p>
            <a:pPr algn="l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could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– mohl(a) bys(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motion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– pohyb</a:t>
            </a:r>
          </a:p>
          <a:p>
            <a:pPr algn="l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request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– požadavek, žádost</a:t>
            </a:r>
          </a:p>
          <a:p>
            <a:pPr algn="l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polite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– zdvořilý</a:t>
            </a:r>
          </a:p>
          <a:p>
            <a:pPr algn="l"/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4" y="2442652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turn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roundabout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second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turning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go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straight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on – 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318" y="2808287"/>
            <a:ext cx="605780" cy="60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hnutá šipka 7"/>
          <p:cNvSpPr/>
          <p:nvPr/>
        </p:nvSpPr>
        <p:spPr>
          <a:xfrm flipH="1">
            <a:off x="3659451" y="3372641"/>
            <a:ext cx="300112" cy="67223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3593303" y="3750815"/>
            <a:ext cx="30158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nahoru 10"/>
          <p:cNvSpPr/>
          <p:nvPr/>
        </p:nvSpPr>
        <p:spPr>
          <a:xfrm>
            <a:off x="1691680" y="4023790"/>
            <a:ext cx="216024" cy="46021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4211960" y="812031"/>
            <a:ext cx="20882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up – 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down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towards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past –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</p:txBody>
      </p:sp>
      <p:sp>
        <p:nvSpPr>
          <p:cNvPr id="13" name="Šipka nahoru 12"/>
          <p:cNvSpPr/>
          <p:nvPr/>
        </p:nvSpPr>
        <p:spPr>
          <a:xfrm>
            <a:off x="5004048" y="812031"/>
            <a:ext cx="288032" cy="38472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5225924" y="170080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>
            <a:off x="5318992" y="2523952"/>
            <a:ext cx="432048" cy="269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ývojový diagram: spojnice 15"/>
          <p:cNvSpPr/>
          <p:nvPr/>
        </p:nvSpPr>
        <p:spPr>
          <a:xfrm>
            <a:off x="5875660" y="2591321"/>
            <a:ext cx="144016" cy="1347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>
            <a:off x="5184068" y="3306530"/>
            <a:ext cx="504056" cy="194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ývojový diagram: spojnice 20"/>
          <p:cNvSpPr/>
          <p:nvPr/>
        </p:nvSpPr>
        <p:spPr>
          <a:xfrm>
            <a:off x="5372248" y="3558688"/>
            <a:ext cx="144016" cy="1347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Krychle 19"/>
          <p:cNvSpPr/>
          <p:nvPr/>
        </p:nvSpPr>
        <p:spPr>
          <a:xfrm>
            <a:off x="5436096" y="4145310"/>
            <a:ext cx="417612" cy="36004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nice se šipkou 25"/>
          <p:cNvCxnSpPr/>
          <p:nvPr/>
        </p:nvCxnSpPr>
        <p:spPr>
          <a:xfrm>
            <a:off x="5078288" y="4352702"/>
            <a:ext cx="504056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6300192" y="812031"/>
            <a:ext cx="2520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over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–  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–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across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under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along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" name="Vývojový diagram: spojnice 3071"/>
          <p:cNvSpPr/>
          <p:nvPr/>
        </p:nvSpPr>
        <p:spPr>
          <a:xfrm>
            <a:off x="7398314" y="908720"/>
            <a:ext cx="324036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73" name="Zahnutá šipka dolů 3072"/>
          <p:cNvSpPr/>
          <p:nvPr/>
        </p:nvSpPr>
        <p:spPr>
          <a:xfrm>
            <a:off x="7236296" y="812031"/>
            <a:ext cx="720080" cy="24070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075" name="Krychle 3074"/>
          <p:cNvSpPr/>
          <p:nvPr/>
        </p:nvSpPr>
        <p:spPr>
          <a:xfrm>
            <a:off x="7722350" y="1628800"/>
            <a:ext cx="450050" cy="43204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081" name="Přímá spojnice 3080"/>
          <p:cNvCxnSpPr/>
          <p:nvPr/>
        </p:nvCxnSpPr>
        <p:spPr>
          <a:xfrm>
            <a:off x="7398314" y="1844824"/>
            <a:ext cx="324036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7" name="Přímá spojnice se šipkou 3086"/>
          <p:cNvCxnSpPr/>
          <p:nvPr/>
        </p:nvCxnSpPr>
        <p:spPr>
          <a:xfrm flipV="1">
            <a:off x="8170316" y="1739026"/>
            <a:ext cx="288032" cy="9001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8" name="Pětiúhelník 3087"/>
          <p:cNvSpPr/>
          <p:nvPr/>
        </p:nvSpPr>
        <p:spPr>
          <a:xfrm>
            <a:off x="7236296" y="4325330"/>
            <a:ext cx="936104" cy="1800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092" name="Přímá spojnice se šipkou 3091"/>
          <p:cNvCxnSpPr/>
          <p:nvPr/>
        </p:nvCxnSpPr>
        <p:spPr>
          <a:xfrm>
            <a:off x="7398314" y="4145310"/>
            <a:ext cx="549061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4" name="Ovál 3093"/>
          <p:cNvSpPr/>
          <p:nvPr/>
        </p:nvSpPr>
        <p:spPr>
          <a:xfrm>
            <a:off x="7479322" y="3268404"/>
            <a:ext cx="387043" cy="2902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5" name="Přímá spojnice se šipkou 54"/>
          <p:cNvCxnSpPr/>
          <p:nvPr/>
        </p:nvCxnSpPr>
        <p:spPr>
          <a:xfrm>
            <a:off x="7423970" y="3675221"/>
            <a:ext cx="549061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se šipkou 55"/>
          <p:cNvCxnSpPr/>
          <p:nvPr/>
        </p:nvCxnSpPr>
        <p:spPr>
          <a:xfrm>
            <a:off x="7375212" y="4415340"/>
            <a:ext cx="549061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5" name="Pětiúhelník 3094"/>
          <p:cNvSpPr/>
          <p:nvPr/>
        </p:nvSpPr>
        <p:spPr>
          <a:xfrm>
            <a:off x="7479322" y="2523952"/>
            <a:ext cx="693078" cy="20210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097" name="Přímá spojnice se šipkou 3096"/>
          <p:cNvCxnSpPr/>
          <p:nvPr/>
        </p:nvCxnSpPr>
        <p:spPr>
          <a:xfrm>
            <a:off x="7730498" y="2322115"/>
            <a:ext cx="0" cy="60578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107504" y="508518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Could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tell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way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to…? – Mohl byste mi říct cestu k…?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450" y="4902418"/>
            <a:ext cx="1633866" cy="172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25.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Imperatives, could</a:t>
            </a:r>
          </a:p>
          <a:p>
            <a:pPr algn="l"/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AutoNum type="arabicPeriod"/>
            </a:pP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Imperatives</a:t>
            </a:r>
            <a:endParaRPr lang="cs-CZ" sz="2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We use the imperatives to - give orders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(Come here!) </a:t>
            </a:r>
          </a:p>
          <a:p>
            <a:pPr algn="l"/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- give directions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(Walk towards the house)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We form the imperatives in English by leaving out the subject. We use the base form of 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verb.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´s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persons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singular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plural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For example: Write your homework!</a:t>
            </a:r>
          </a:p>
          <a:p>
            <a:pPr algn="l"/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                     Go straight on.</a:t>
            </a:r>
          </a:p>
          <a:p>
            <a:pPr algn="l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We add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to negative imperatives.</a:t>
            </a:r>
          </a:p>
          <a:p>
            <a:pPr algn="l"/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For example: Don´t do this!</a:t>
            </a:r>
          </a:p>
          <a:p>
            <a:pPr algn="l"/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                     Don´t turn left.  </a:t>
            </a:r>
            <a:endParaRPr lang="cs-CZ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200" i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   </a:t>
            </a:r>
            <a:r>
              <a:rPr lang="cs-CZ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COULD </a:t>
            </a:r>
            <a:r>
              <a:rPr lang="cs-CZ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requests</a:t>
            </a:r>
            <a:endParaRPr lang="cs-CZ" sz="2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cs-CZ" sz="22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cs-CZ" sz="2200" b="1" dirty="0" err="1" smtClean="0">
                <a:latin typeface="Times New Roman" pitchFamily="18" charset="0"/>
                <a:cs typeface="Times New Roman" pitchFamily="18" charset="0"/>
              </a:rPr>
              <a:t>could</a:t>
            </a: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 to make </a:t>
            </a:r>
            <a:r>
              <a:rPr lang="cs-CZ" sz="2200" b="1" dirty="0" err="1" smtClean="0">
                <a:latin typeface="Times New Roman" pitchFamily="18" charset="0"/>
                <a:cs typeface="Times New Roman" pitchFamily="18" charset="0"/>
              </a:rPr>
              <a:t>polite</a:t>
            </a: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b="1" dirty="0" err="1" smtClean="0">
                <a:latin typeface="Times New Roman" pitchFamily="18" charset="0"/>
                <a:cs typeface="Times New Roman" pitchFamily="18" charset="0"/>
              </a:rPr>
              <a:t>requests</a:t>
            </a: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2200" b="1" i="1" dirty="0" err="1" smtClean="0">
                <a:latin typeface="Times New Roman" pitchFamily="18" charset="0"/>
                <a:cs typeface="Times New Roman" pitchFamily="18" charset="0"/>
              </a:rPr>
              <a:t>Could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borrow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pencil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? (Mohl bych si půjčit tvou tužku?)</a:t>
            </a:r>
          </a:p>
          <a:p>
            <a:pPr algn="l"/>
            <a:r>
              <a:rPr lang="cs-CZ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cs-CZ" sz="2200" b="1" i="1" dirty="0" err="1" smtClean="0">
                <a:latin typeface="Times New Roman" pitchFamily="18" charset="0"/>
                <a:cs typeface="Times New Roman" pitchFamily="18" charset="0"/>
              </a:rPr>
              <a:t>Could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tell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way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railway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station? (Mohl byste mi </a:t>
            </a:r>
            <a:r>
              <a:rPr lang="cs-CZ" sz="2200" i="1" dirty="0">
                <a:latin typeface="Times New Roman" pitchFamily="18" charset="0"/>
                <a:cs typeface="Times New Roman" pitchFamily="18" charset="0"/>
              </a:rPr>
              <a:t>ř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íci, jak se     </a:t>
            </a:r>
          </a:p>
          <a:p>
            <a:pPr algn="l"/>
            <a:r>
              <a:rPr lang="cs-CZ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                     dostanu na nádraží?)</a:t>
            </a:r>
          </a:p>
          <a:p>
            <a:pPr algn="l"/>
            <a:endParaRPr lang="cs-CZ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48880"/>
            <a:ext cx="2483390" cy="240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25.5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Describe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way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music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shop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>
              <a:buAutoNum type="arabicPeriod"/>
            </a:pP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Explain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way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>
              <a:buAutoNum type="arabicPeriod" startAt="3"/>
            </a:pP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Describe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pictures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prepositions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cs-C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pPr algn="l"/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l"/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  CLIMB ______ THE LADDER</a:t>
            </a:r>
          </a:p>
          <a:p>
            <a:pPr algn="l"/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  JUMP _______ THE CIRCLE</a:t>
            </a:r>
          </a:p>
          <a:p>
            <a:pPr algn="l"/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  RUN _______ SCHOOL</a:t>
            </a:r>
          </a:p>
          <a:p>
            <a:pPr algn="l"/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  JUMP ________ THE FENCE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54882"/>
            <a:ext cx="4580756" cy="281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3820453" y="1268760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20" y="3501008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45889"/>
            <a:ext cx="2088232" cy="161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73" y="4595304"/>
            <a:ext cx="2193675" cy="189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72586"/>
            <a:ext cx="2438362" cy="166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25.6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traffic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signs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/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55932"/>
            <a:ext cx="1728191" cy="151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067944" y="3690565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caution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danger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44320"/>
            <a:ext cx="1713898" cy="15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12" y="4365104"/>
            <a:ext cx="1669728" cy="166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22" y="4741729"/>
            <a:ext cx="1740497" cy="179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 descr="http://www.easyvectors.com/assets/images/vectors/afbig/priority-road-traffic-sign-clip-a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316" y="4504905"/>
            <a:ext cx="1536678" cy="153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863316" y="6041583"/>
            <a:ext cx="153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priority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road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17" y="4508417"/>
            <a:ext cx="1432193" cy="143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092280" y="6034832"/>
            <a:ext cx="1281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dead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end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12" y="1960462"/>
            <a:ext cx="1523158" cy="152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98303" y="3505899"/>
            <a:ext cx="134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speed limit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5" name="Picture 17" descr="http://www.equark.sk/data/mid/article_1251_krystal_jednosmerk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27" y="2520856"/>
            <a:ext cx="1406997" cy="140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483768" y="3927854"/>
            <a:ext cx="125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way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7" name="Picture 19" descr="A14 - Zvěř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13" y="742551"/>
            <a:ext cx="1620897" cy="142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752413" y="2155932"/>
            <a:ext cx="162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deer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crossing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25.7  CLIL</a:t>
            </a:r>
          </a:p>
          <a:p>
            <a:pPr algn="l"/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Look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map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London and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explain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way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Buckingham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Palace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to   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Trafalgar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square:</a:t>
            </a:r>
          </a:p>
          <a:p>
            <a:pPr algn="l"/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555836" cy="517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5.8  Test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1196752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roundabout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street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supermarket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forest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367522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2982724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imperative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Let´s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look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Give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money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cup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coffee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004048" y="1196752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3.  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sentence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Turn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roundabout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Go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straight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down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second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turning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left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Could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told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way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castle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004048" y="3356992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4.  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preposition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Through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Thought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Taught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Throw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004048" y="623731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1a, 2b, 3c, 4a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9" b="100000" l="0" r="97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45798"/>
            <a:ext cx="1440744" cy="184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95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598" y="4737050"/>
            <a:ext cx="2200436" cy="158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664804"/>
            <a:ext cx="4551849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25.9 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2132856"/>
            <a:ext cx="8280920" cy="26642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www.nht.nhs.uk/main.cfm?type=PATIENTADVICEANDLI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halo.wikia.com/wiki/Forum:Name-change_proposal_for_weapons_and_vehicles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www.langust.ru/unit_in/unit036i.shtml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://www.london43.com/map-of-london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www.hereiamloulou.com/2011/07/coffee.html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://www.2amlockout.com.au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://en.wikipedia.org/wiki/File:UK_give_way_1.PNG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365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689</Words>
  <Application>Microsoft Office PowerPoint</Application>
  <PresentationFormat>Předvádění na obrazovce (4:3)</PresentationFormat>
  <Paragraphs>181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64</cp:revision>
  <dcterms:created xsi:type="dcterms:W3CDTF">2010-12-26T08:22:04Z</dcterms:created>
  <dcterms:modified xsi:type="dcterms:W3CDTF">2012-02-19T20:27:59Z</dcterms:modified>
</cp:coreProperties>
</file>