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1AD3"/>
    <a:srgbClr val="EDF6E8"/>
    <a:srgbClr val="EE5E1E"/>
    <a:srgbClr val="FBFDA1"/>
    <a:srgbClr val="0DFF35"/>
    <a:srgbClr val="1CF0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19.2.2012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11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19.2.2012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9384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19.2.2012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4178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19.2.2012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19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19.2.2012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3121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19.2.2012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5825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19.2.2012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091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19.2.2012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4732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19.2.2012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160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19.2.2012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26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19.2.2012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6180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A9CEF"/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953F1-3C67-4276-A44F-A3B6F45F0AB2}" type="datetimeFigureOut">
              <a:rPr lang="cs-CZ" smtClean="0"/>
              <a:pPr/>
              <a:t>19.2.2012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752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microsoft.com/office/2007/relationships/hdphoto" Target="../media/hdphoto2.wdp"/><Relationship Id="rId2" Type="http://schemas.openxmlformats.org/officeDocument/2006/relationships/hyperlink" Target="http://www.englishpage.com/irregularverbs/irregularverbs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embers.iinet.net.au/~adelegc/grammar/past_tense/was_were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vh7dyQB5SRk" TargetMode="External"/><Relationship Id="rId2" Type="http://schemas.openxmlformats.org/officeDocument/2006/relationships/hyperlink" Target="http://www.youtube.com/watch?v=WRsLLGnYhJ0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youtube.com/watch?v=u00f2oZJ_eA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nesworkshop.blogspot.com/2011/02/irregular-verbs.html" TargetMode="External"/><Relationship Id="rId2" Type="http://schemas.openxmlformats.org/officeDocument/2006/relationships/hyperlink" Target="http://carmenlaffon.blogspot.com/2011/05/irregular-verbs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chool.discoveryeducation.com/clipart/clip/dmbtest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908720"/>
            <a:ext cx="8206680" cy="115212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24.1  Past 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simple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irregular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verbs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, last, ago</a:t>
            </a:r>
            <a:br>
              <a:rPr lang="cs-CZ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(Minulý čas prostý – nepravidelná slovesa, last, ago)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Here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a list of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irregular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verbs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don´t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to study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them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also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links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meanings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pronunciation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  <a:hlinkClick r:id="rId2"/>
              </a:rPr>
              <a:t>IRREGULAR VERBS</a:t>
            </a:r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rgbClr val="CA84B3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3951" y="6165304"/>
            <a:ext cx="3030537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179512" y="6442322"/>
            <a:ext cx="3816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Mgr. Michaela Wernerová</a:t>
            </a:r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40000" y1="56920" x2="62333" y2="58036"/>
                        <a14:foregroundMark x1="12667" y1="76116" x2="90000" y2="79464"/>
                        <a14:foregroundMark x1="6667" y1="98214" x2="96667" y2="97321"/>
                        <a14:backgroundMark x1="3000" y1="14509" x2="33333" y2="48884"/>
                        <a14:backgroundMark x1="33333" y1="48884" x2="333" y2="90625"/>
                        <a14:backgroundMark x1="98000" y1="18973" x2="64333" y2="49107"/>
                        <a14:backgroundMark x1="68667" y1="54688" x2="99667" y2="81696"/>
                        <a14:backgroundMark x1="36667" y1="52009" x2="333" y2="76786"/>
                        <a14:backgroundMark x1="61333" y1="53795" x2="98667" y2="758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74" y="1891711"/>
            <a:ext cx="28575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220" b="100000" l="1524" r="9542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791483"/>
            <a:ext cx="623540" cy="467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482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1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885456"/>
              </p:ext>
            </p:extLst>
          </p:nvPr>
        </p:nvGraphicFramePr>
        <p:xfrm>
          <a:off x="1043608" y="1700808"/>
          <a:ext cx="7272808" cy="4217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727432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Mgr. Michaela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Kaplanová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  <a:tr h="7375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12/2011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  <a:tr h="7375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8. ročník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  <a:tr h="7375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Past, </a:t>
                      </a:r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irregular</a:t>
                      </a:r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, last, ago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  <a:tr h="127736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tvoření a použití minulého času prostého – nepravidelný tvar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20151" y="664804"/>
            <a:ext cx="2916832" cy="7920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24.10  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00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0" y="492443"/>
            <a:ext cx="9144000" cy="636555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24.2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What do we already know?</a:t>
            </a:r>
          </a:p>
          <a:p>
            <a:pPr algn="l"/>
            <a:endParaRPr lang="en-US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>
              <a:buAutoNum type="arabicPeriod"/>
            </a:pP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Past simple tense – use</a:t>
            </a:r>
          </a:p>
          <a:p>
            <a:pPr algn="l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We use past simple for actions that happened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at a definite time in the past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It is often used with the time expressions like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in 1988, yesterday, in May, last winter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…  </a:t>
            </a:r>
          </a:p>
          <a:p>
            <a:pPr algn="l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2.    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Questions and negatives in past simple</a:t>
            </a:r>
            <a:r>
              <a:rPr lang="cs-CZ" sz="2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DID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see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l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DIDN´T go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yesterday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3.    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Regular verbs</a:t>
            </a:r>
            <a:endParaRPr lang="cs-CZ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listen+ed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work+ed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talk+ed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open+ed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wash+ed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play+ed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work+ed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stay+ed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watch+ed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4.    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Past simple of the verb "to be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 "</a:t>
            </a:r>
            <a:endParaRPr lang="cs-CZ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rgbClr val="CA84B3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275856" y="2720761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 </a:t>
            </a:r>
            <a:r>
              <a:rPr lang="cs-CZ" dirty="0" smtClean="0"/>
              <a:t>     The </a:t>
            </a:r>
            <a:r>
              <a:rPr lang="cs-CZ" dirty="0" err="1" smtClean="0"/>
              <a:t>main</a:t>
            </a:r>
            <a:r>
              <a:rPr lang="cs-CZ" dirty="0" smtClean="0"/>
              <a:t> verb </a:t>
            </a:r>
            <a:r>
              <a:rPr lang="cs-CZ" dirty="0" err="1" smtClean="0"/>
              <a:t>is</a:t>
            </a:r>
            <a:r>
              <a:rPr lang="cs-CZ" dirty="0" smtClean="0"/>
              <a:t> in the </a:t>
            </a:r>
            <a:r>
              <a:rPr lang="cs-CZ" i="1" dirty="0" smtClean="0"/>
              <a:t>base </a:t>
            </a:r>
            <a:r>
              <a:rPr lang="cs-CZ" i="1" dirty="0" err="1" smtClean="0"/>
              <a:t>form</a:t>
            </a:r>
            <a:r>
              <a:rPr lang="cs-CZ" i="1" dirty="0" smtClean="0"/>
              <a:t> (</a:t>
            </a:r>
            <a:r>
              <a:rPr lang="cs-CZ" i="1" dirty="0" err="1" smtClean="0"/>
              <a:t>present</a:t>
            </a:r>
            <a:r>
              <a:rPr lang="cs-CZ" i="1" dirty="0"/>
              <a:t> </a:t>
            </a:r>
            <a:r>
              <a:rPr lang="cs-CZ" i="1" dirty="0" smtClean="0"/>
              <a:t>tense)</a:t>
            </a:r>
            <a:endParaRPr lang="cs-CZ" i="1" dirty="0"/>
          </a:p>
        </p:txBody>
      </p:sp>
      <p:sp>
        <p:nvSpPr>
          <p:cNvPr id="7" name="Šipka doprava 6"/>
          <p:cNvSpPr/>
          <p:nvPr/>
        </p:nvSpPr>
        <p:spPr>
          <a:xfrm>
            <a:off x="3275856" y="2869460"/>
            <a:ext cx="288032" cy="2303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144758"/>
              </p:ext>
            </p:extLst>
          </p:nvPr>
        </p:nvGraphicFramePr>
        <p:xfrm>
          <a:off x="251520" y="4149080"/>
          <a:ext cx="2777664" cy="111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3528"/>
                <a:gridCol w="1224136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was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we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were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you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were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you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were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he,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she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it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was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they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were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015893"/>
              </p:ext>
            </p:extLst>
          </p:nvPr>
        </p:nvGraphicFramePr>
        <p:xfrm>
          <a:off x="3410953" y="4149080"/>
          <a:ext cx="5292499" cy="111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7533"/>
                <a:gridCol w="2484966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was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not (</a:t>
                      </a:r>
                      <a:r>
                        <a:rPr lang="cs-CZ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wasn´t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we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were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not (</a:t>
                      </a:r>
                      <a:r>
                        <a:rPr lang="cs-CZ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weren´t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you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were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 not (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weren´t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you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were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 not (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weren´t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he,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she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it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was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 not (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wasn´t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 )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they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were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not (</a:t>
                      </a:r>
                      <a:r>
                        <a:rPr lang="cs-CZ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weren´t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26290"/>
              </p:ext>
            </p:extLst>
          </p:nvPr>
        </p:nvGraphicFramePr>
        <p:xfrm>
          <a:off x="227856" y="5517232"/>
          <a:ext cx="3408040" cy="111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3864"/>
                <a:gridCol w="1584176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Was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 I…?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Were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we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…?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Were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you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…?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Were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you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…?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Was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 he/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she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it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…?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Were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they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…?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Obdélník 10"/>
          <p:cNvSpPr/>
          <p:nvPr/>
        </p:nvSpPr>
        <p:spPr>
          <a:xfrm>
            <a:off x="4716016" y="5837850"/>
            <a:ext cx="40209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practise</a:t>
            </a:r>
            <a:r>
              <a:rPr lang="cs-CZ" dirty="0" smtClean="0"/>
              <a:t> </a:t>
            </a:r>
            <a:r>
              <a:rPr lang="cs-CZ" i="1" dirty="0" err="1" smtClean="0"/>
              <a:t>was</a:t>
            </a:r>
            <a:r>
              <a:rPr lang="cs-CZ" i="1" dirty="0" smtClean="0"/>
              <a:t>/</a:t>
            </a:r>
            <a:r>
              <a:rPr lang="cs-CZ" i="1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>
                <a:hlinkClick r:id="rId2"/>
              </a:rPr>
              <a:t>here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29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92443"/>
            <a:ext cx="9144000" cy="636555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24.3   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Irregular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verbs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I.</a:t>
            </a:r>
            <a:br>
              <a:rPr lang="cs-CZ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rgbClr val="CA84B3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427613"/>
              </p:ext>
            </p:extLst>
          </p:nvPr>
        </p:nvGraphicFramePr>
        <p:xfrm>
          <a:off x="323528" y="1044530"/>
          <a:ext cx="8424936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368152"/>
                <a:gridCol w="1512168"/>
                <a:gridCol w="1368152"/>
                <a:gridCol w="1440160"/>
                <a:gridCol w="1440160"/>
              </a:tblGrid>
              <a:tr h="288032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INFINITIVE</a:t>
                      </a:r>
                      <a:endParaRPr lang="cs-CZ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PAST SIMPLE</a:t>
                      </a:r>
                      <a:endParaRPr lang="cs-CZ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PAST PARTICIPLE</a:t>
                      </a:r>
                      <a:endParaRPr lang="cs-CZ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INFINITIVE</a:t>
                      </a:r>
                      <a:endParaRPr lang="cs-CZ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PAST SIMPLE</a:t>
                      </a:r>
                      <a:endParaRPr lang="cs-CZ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PAST PARTICIPLE</a:t>
                      </a:r>
                      <a:endParaRPr lang="cs-CZ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be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was/were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been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eat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ate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eaten</a:t>
                      </a:r>
                      <a:endParaRPr lang="en-US" sz="1400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become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became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become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fall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fell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fallen</a:t>
                      </a:r>
                      <a:endParaRPr lang="en-US" sz="1400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begin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began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begun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feel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felt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felt</a:t>
                      </a:r>
                      <a:endParaRPr lang="en-US" sz="1400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2400"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bite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bit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bitten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find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found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found</a:t>
                      </a:r>
                      <a:endParaRPr lang="en-US" sz="1400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4584"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break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broke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broken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fly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flew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flown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8776"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bring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brought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brought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forget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forgot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forgotten</a:t>
                      </a:r>
                      <a:endParaRPr lang="en-US" sz="1400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build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built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built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get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got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got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0216"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burn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burned/burnt</a:t>
                      </a:r>
                      <a:endParaRPr lang="en-US" sz="1400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burned/burnt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give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gave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given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buy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bought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bought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go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went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gone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0216"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catch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cought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cought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have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had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had</a:t>
                      </a:r>
                      <a:endParaRPr lang="en-US" sz="1400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choose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chose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chosen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hear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heard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heard</a:t>
                      </a:r>
                      <a:endParaRPr lang="en-US" sz="1400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0216"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come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came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come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hit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hit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hit</a:t>
                      </a:r>
                      <a:endParaRPr lang="en-US" sz="1400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cost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cost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cost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hold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held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held</a:t>
                      </a:r>
                      <a:endParaRPr lang="en-US" sz="1400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0216"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cut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cut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cut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keep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kept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kept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0216"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do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did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done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know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knew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known</a:t>
                      </a:r>
                      <a:endParaRPr lang="en-US" sz="1400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0216"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drink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drank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drunk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learn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learned/learnt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learned/learnt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0216">
                <a:tc>
                  <a:txBody>
                    <a:bodyPr/>
                    <a:lstStyle/>
                    <a:p>
                      <a:r>
                        <a:rPr lang="en-US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drive</a:t>
                      </a:r>
                      <a:endParaRPr lang="en-US" sz="1400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drove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driven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leave</a:t>
                      </a:r>
                      <a:endParaRPr lang="en-US" sz="1400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left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left</a:t>
                      </a:r>
                      <a:endParaRPr lang="en-US" sz="1400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020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92443"/>
            <a:ext cx="9144000" cy="636555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24.4  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Irregular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verbs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II.</a:t>
            </a:r>
          </a:p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rgbClr val="CA84B3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532539"/>
              </p:ext>
            </p:extLst>
          </p:nvPr>
        </p:nvGraphicFramePr>
        <p:xfrm>
          <a:off x="359532" y="1052736"/>
          <a:ext cx="8424936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368152"/>
                <a:gridCol w="1512168"/>
                <a:gridCol w="1368152"/>
                <a:gridCol w="1440160"/>
                <a:gridCol w="1440160"/>
              </a:tblGrid>
              <a:tr h="288032">
                <a:tc>
                  <a:txBody>
                    <a:bodyPr/>
                    <a:lstStyle/>
                    <a:p>
                      <a:r>
                        <a:rPr lang="en-US" sz="14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INFINITIVE</a:t>
                      </a:r>
                      <a:endParaRPr lang="en-US" sz="1400" noProof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PAST SIMPLE</a:t>
                      </a:r>
                      <a:endParaRPr lang="en-US" sz="1400" noProof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PAST PARTICIPLE</a:t>
                      </a:r>
                      <a:endParaRPr lang="en-US" sz="1400" noProof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INFINITIVE</a:t>
                      </a:r>
                      <a:endParaRPr lang="en-US" sz="1400" noProof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PAST SIMPLE</a:t>
                      </a:r>
                      <a:endParaRPr lang="en-US" sz="1400" noProof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PAST PARTICIPLE</a:t>
                      </a:r>
                      <a:endParaRPr lang="en-US" sz="1400" noProof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let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let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let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sit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sat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sat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lose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lost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lost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sleep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slept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slept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make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made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made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speak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spoke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spoken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2400"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meet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met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met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spend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spent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spent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4584"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pay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paid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paid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stand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stood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stood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8776"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put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put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put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swim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swam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swum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read [ri:d]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read</a:t>
                      </a:r>
                      <a:r>
                        <a:rPr lang="en-US" sz="1400" baseline="0" noProof="0" smtClean="0">
                          <a:latin typeface="Times New Roman" pitchFamily="18" charset="0"/>
                          <a:cs typeface="Times New Roman" pitchFamily="18" charset="0"/>
                        </a:rPr>
                        <a:t> [red]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read [red]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swing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swung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swung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0216"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ride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rode</a:t>
                      </a:r>
                      <a:endParaRPr lang="en-US" sz="1400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ridden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take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took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taken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ring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rang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rung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teach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taught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taught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0216"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run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ran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run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tell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told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told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say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said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said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thing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thought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thought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0216"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see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saw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seen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throw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threw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thrown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send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sent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sent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understand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understood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understood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0216"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shoot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shot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shot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wake up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woke up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woken up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0216"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shut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shut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shut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wear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wore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worn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0216"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sing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sang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sung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win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won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won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0216"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sink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sank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sunk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write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Times New Roman" pitchFamily="18" charset="0"/>
                          <a:cs typeface="Times New Roman" pitchFamily="18" charset="0"/>
                        </a:rPr>
                        <a:t>wrote</a:t>
                      </a:r>
                      <a:endParaRPr lang="en-US" sz="14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written</a:t>
                      </a:r>
                      <a:endParaRPr lang="en-US" sz="1400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07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92443"/>
            <a:ext cx="9144000" cy="636555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24.5   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Exercises</a:t>
            </a: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Try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fill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in the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correct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irregular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verb in past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simple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rgbClr val="CA84B3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5359" y="692696"/>
            <a:ext cx="1935287" cy="2174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bdélník 4"/>
          <p:cNvSpPr/>
          <p:nvPr/>
        </p:nvSpPr>
        <p:spPr>
          <a:xfrm>
            <a:off x="34427" y="1628800"/>
            <a:ext cx="835292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Yesterday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___________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movies. 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My sister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___________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birthday cake for me last week. 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Steve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___________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his bicycle to school yesterday. 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My friends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___________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Los Angeles two weeks ago. 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Elizabeth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___________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some flowers to her mother last Saturday. 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Kevin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___________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his leg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while he was playing football. 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7. Last week my aunt ___________ birth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baby. 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When we cleaned the yard,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___________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lot of work. 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The child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___________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some milk last night. 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My teacher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___________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some new books last month. 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2. Use the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following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verbs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to make a story in past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simple</a:t>
            </a: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VISIT, EAT, SWIM, DRINK, WRITE, WORK</a:t>
            </a:r>
          </a:p>
          <a:p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38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92443"/>
            <a:ext cx="9144000" cy="636555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24.6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Something more difficult – LAST, AGO</a:t>
            </a:r>
          </a:p>
          <a:p>
            <a:pPr algn="l"/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With past simple, we use these two words very often. </a:t>
            </a:r>
          </a:p>
          <a:p>
            <a:pPr algn="l"/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LAST (</a:t>
            </a:r>
            <a:r>
              <a:rPr lang="en-US" sz="2000" b="1" u="sng" dirty="0" err="1" smtClean="0">
                <a:latin typeface="Times New Roman" pitchFamily="18" charset="0"/>
                <a:cs typeface="Times New Roman" pitchFamily="18" charset="0"/>
              </a:rPr>
              <a:t>naposledy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l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E.g. When did you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last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see her?</a:t>
            </a:r>
          </a:p>
          <a:p>
            <a:pPr algn="l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last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took my dog for a walk three days ago.</a:t>
            </a:r>
          </a:p>
          <a:p>
            <a:pPr algn="l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My mother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last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cooked dinner for me three months ago.</a:t>
            </a:r>
          </a:p>
          <a:p>
            <a:pPr algn="l"/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We always place LAST after the subject.</a:t>
            </a:r>
          </a:p>
          <a:p>
            <a:pPr algn="l"/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AGO (</a:t>
            </a:r>
            <a:r>
              <a:rPr lang="en-US" sz="2000" b="1" u="sng" dirty="0" err="1" smtClean="0">
                <a:latin typeface="Times New Roman" pitchFamily="18" charset="0"/>
                <a:cs typeface="Times New Roman" pitchFamily="18" charset="0"/>
              </a:rPr>
              <a:t>před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E.g.  He was there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ten minutes ago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(= ten minutes before now)</a:t>
            </a:r>
          </a:p>
          <a:p>
            <a:pPr algn="l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I read this book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two years ago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(= two years before now)</a:t>
            </a:r>
          </a:p>
          <a:p>
            <a:pPr algn="l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How long ago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did you call her?</a:t>
            </a:r>
          </a:p>
          <a:p>
            <a:pPr algn="l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I saw her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many years ago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I don´t remember her name.</a:t>
            </a:r>
          </a:p>
          <a:p>
            <a:pPr algn="l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We always use AGO with period of time.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rgbClr val="CA84B3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769322"/>
            <a:ext cx="2097782" cy="1904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5301" y="4437112"/>
            <a:ext cx="1910705" cy="1910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748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92443"/>
            <a:ext cx="9144000" cy="636555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24.7   CLIL</a:t>
            </a:r>
          </a:p>
          <a:p>
            <a:pPr algn="l"/>
            <a:endParaRPr lang="cs-CZ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1800" b="1" dirty="0" err="1" smtClean="0">
                <a:latin typeface="Times New Roman" pitchFamily="18" charset="0"/>
                <a:cs typeface="Times New Roman" pitchFamily="18" charset="0"/>
              </a:rPr>
              <a:t>Match</a:t>
            </a:r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cs-CZ" sz="1800" b="1" dirty="0" err="1" smtClean="0">
                <a:latin typeface="Times New Roman" pitchFamily="18" charset="0"/>
                <a:cs typeface="Times New Roman" pitchFamily="18" charset="0"/>
              </a:rPr>
              <a:t>verbs</a:t>
            </a:r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b="1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cs-CZ" sz="1800" b="1" dirty="0" err="1" smtClean="0">
                <a:latin typeface="Times New Roman" pitchFamily="18" charset="0"/>
                <a:cs typeface="Times New Roman" pitchFamily="18" charset="0"/>
              </a:rPr>
              <a:t>school</a:t>
            </a:r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b="1" dirty="0" err="1" smtClean="0">
                <a:latin typeface="Times New Roman" pitchFamily="18" charset="0"/>
                <a:cs typeface="Times New Roman" pitchFamily="18" charset="0"/>
              </a:rPr>
              <a:t>subjects</a:t>
            </a:r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 (the </a:t>
            </a:r>
            <a:r>
              <a:rPr lang="cs-CZ" sz="1800" b="1" dirty="0" err="1" smtClean="0"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b="1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cs-CZ" sz="1800" b="1" dirty="0" err="1" smtClean="0"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cs-CZ" sz="1800" b="1" dirty="0" err="1" smtClean="0">
                <a:latin typeface="Times New Roman" pitchFamily="18" charset="0"/>
                <a:cs typeface="Times New Roman" pitchFamily="18" charset="0"/>
              </a:rPr>
              <a:t>verbs</a:t>
            </a:r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b="1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b="1" dirty="0" err="1" smtClean="0">
                <a:latin typeface="Times New Roman" pitchFamily="18" charset="0"/>
                <a:cs typeface="Times New Roman" pitchFamily="18" charset="0"/>
              </a:rPr>
              <a:t>each</a:t>
            </a:r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b="1" dirty="0" err="1" smtClean="0">
                <a:latin typeface="Times New Roman" pitchFamily="18" charset="0"/>
                <a:cs typeface="Times New Roman" pitchFamily="18" charset="0"/>
              </a:rPr>
              <a:t>subject</a:t>
            </a:r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) and </a:t>
            </a:r>
            <a:r>
              <a:rPr lang="cs-CZ" sz="1800" b="1" dirty="0" err="1" smtClean="0">
                <a:latin typeface="Times New Roman" pitchFamily="18" charset="0"/>
                <a:cs typeface="Times New Roman" pitchFamily="18" charset="0"/>
              </a:rPr>
              <a:t>think</a:t>
            </a:r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b="1" dirty="0" err="1" smtClean="0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 a sentence </a:t>
            </a:r>
            <a:r>
              <a:rPr lang="cs-CZ" sz="1800" b="1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b="1" dirty="0" err="1" smtClean="0">
                <a:latin typeface="Times New Roman" pitchFamily="18" charset="0"/>
                <a:cs typeface="Times New Roman" pitchFamily="18" charset="0"/>
              </a:rPr>
              <a:t>each</a:t>
            </a:r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cs-CZ" sz="1800" b="1" dirty="0" err="1" smtClean="0">
                <a:latin typeface="Times New Roman" pitchFamily="18" charset="0"/>
                <a:cs typeface="Times New Roman" pitchFamily="18" charset="0"/>
              </a:rPr>
              <a:t>them</a:t>
            </a:r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800" b="1" dirty="0" err="1" smtClean="0"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b="1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cs-CZ" sz="1800" b="1" dirty="0" err="1" smtClean="0">
                <a:latin typeface="Times New Roman" pitchFamily="18" charset="0"/>
                <a:cs typeface="Times New Roman" pitchFamily="18" charset="0"/>
              </a:rPr>
              <a:t>regular</a:t>
            </a:r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 verb. </a:t>
            </a:r>
            <a:r>
              <a:rPr lang="cs-CZ" sz="1800" b="1" dirty="0" err="1" smtClean="0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b="1" dirty="0" err="1" smtClean="0"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b="1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b="1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18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cs-CZ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cs-CZ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cs-CZ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cs-CZ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cs-CZ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cs-CZ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cs-CZ" sz="18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cs-CZ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also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study the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irregular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verbs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help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of these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videos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  <a:hlinkClick r:id="rId2"/>
              </a:rPr>
              <a:t>1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  <a:hlinkClick r:id="rId3"/>
              </a:rPr>
              <a:t>2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  <a:hlinkClick r:id="rId4"/>
              </a:rPr>
              <a:t>3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many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others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rgbClr val="CA84B3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láček 4"/>
          <p:cNvSpPr/>
          <p:nvPr/>
        </p:nvSpPr>
        <p:spPr>
          <a:xfrm>
            <a:off x="139375" y="1880828"/>
            <a:ext cx="2632425" cy="1224136"/>
          </a:xfrm>
          <a:prstGeom prst="cloud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GEOGRAPHY 1</a:t>
            </a:r>
          </a:p>
          <a:p>
            <a:pPr algn="ctr"/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travel</a:t>
            </a:r>
            <a:endParaRPr lang="cs-CZ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210203" y="4668321"/>
            <a:ext cx="1815720" cy="1368152"/>
          </a:xfrm>
          <a:prstGeom prst="roundRect">
            <a:avLst/>
          </a:prstGeom>
          <a:solidFill>
            <a:srgbClr val="0DFF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 2</a:t>
            </a:r>
          </a:p>
          <a:p>
            <a:pPr algn="ctr"/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cut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make</a:t>
            </a:r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ál 6"/>
          <p:cNvSpPr/>
          <p:nvPr/>
        </p:nvSpPr>
        <p:spPr>
          <a:xfrm>
            <a:off x="2920663" y="1822020"/>
            <a:ext cx="2067864" cy="144016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HISTORY 2</a:t>
            </a:r>
          </a:p>
          <a:p>
            <a:pPr algn="ctr"/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win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become</a:t>
            </a:r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Zaoblený obdélníkový popisek 7"/>
          <p:cNvSpPr/>
          <p:nvPr/>
        </p:nvSpPr>
        <p:spPr>
          <a:xfrm>
            <a:off x="2322474" y="3421647"/>
            <a:ext cx="1887729" cy="1132019"/>
          </a:xfrm>
          <a:prstGeom prst="wedgeRoundRectCallout">
            <a:avLst/>
          </a:prstGeom>
          <a:solidFill>
            <a:srgbClr val="FBFD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CHEMISTRY 1</a:t>
            </a:r>
          </a:p>
          <a:p>
            <a:pPr algn="ctr"/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burn</a:t>
            </a:r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7cípá hvězda 8"/>
          <p:cNvSpPr/>
          <p:nvPr/>
        </p:nvSpPr>
        <p:spPr>
          <a:xfrm>
            <a:off x="472390" y="4437112"/>
            <a:ext cx="2947481" cy="1944216"/>
          </a:xfrm>
          <a:prstGeom prst="star7">
            <a:avLst/>
          </a:prstGeom>
          <a:solidFill>
            <a:srgbClr val="EE5E1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PHYSICAL EDUCATION 3</a:t>
            </a:r>
          </a:p>
          <a:p>
            <a:pPr algn="ctr"/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catch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swim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run</a:t>
            </a:r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Tabul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399251"/>
              </p:ext>
            </p:extLst>
          </p:nvPr>
        </p:nvGraphicFramePr>
        <p:xfrm>
          <a:off x="6730636" y="2191522"/>
          <a:ext cx="1895872" cy="4079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95872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burn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catch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win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become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understand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cut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swim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run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sing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make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travel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Pravidelný pětiúhelník 13"/>
          <p:cNvSpPr/>
          <p:nvPr/>
        </p:nvSpPr>
        <p:spPr>
          <a:xfrm>
            <a:off x="4499992" y="3020123"/>
            <a:ext cx="2088232" cy="1404680"/>
          </a:xfrm>
          <a:prstGeom prst="pentago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MATHS 1</a:t>
            </a:r>
          </a:p>
          <a:p>
            <a:pPr algn="ctr"/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understand</a:t>
            </a:r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Slza 14"/>
          <p:cNvSpPr/>
          <p:nvPr/>
        </p:nvSpPr>
        <p:spPr>
          <a:xfrm>
            <a:off x="161210" y="3363494"/>
            <a:ext cx="1800200" cy="1368152"/>
          </a:xfrm>
          <a:prstGeom prst="teardrop">
            <a:avLst>
              <a:gd name="adj" fmla="val 114965"/>
            </a:avLst>
          </a:prstGeom>
          <a:solidFill>
            <a:srgbClr val="F21A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MUSIC 1</a:t>
            </a:r>
          </a:p>
          <a:p>
            <a:pPr algn="ctr"/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sing</a:t>
            </a:r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08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92443"/>
            <a:ext cx="9144000" cy="636555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24.8   Test</a:t>
            </a:r>
          </a:p>
          <a:p>
            <a:pPr algn="l"/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rgbClr val="CA84B3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67544" y="1095809"/>
            <a:ext cx="33123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Which verb can be regular?</a:t>
            </a:r>
          </a:p>
          <a:p>
            <a:pPr marL="342900" indent="-342900"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learn</a:t>
            </a:r>
          </a:p>
          <a:p>
            <a:pPr marL="342900" indent="-342900"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</a:t>
            </a:r>
          </a:p>
          <a:p>
            <a:pPr marL="342900" indent="-342900"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</a:t>
            </a:r>
          </a:p>
          <a:p>
            <a:pPr marL="342900" indent="-342900"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have</a:t>
            </a:r>
          </a:p>
          <a:p>
            <a:pPr marL="342900" indent="-342900">
              <a:buAutoNum type="alphaLcParenR"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What is past simple of BREAK?</a:t>
            </a:r>
          </a:p>
          <a:p>
            <a:pPr marL="342900" indent="-342900"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break</a:t>
            </a:r>
          </a:p>
          <a:p>
            <a:pPr marL="342900" indent="-342900"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broken</a:t>
            </a:r>
          </a:p>
          <a:p>
            <a:pPr marL="342900" indent="-342900"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broke</a:t>
            </a:r>
          </a:p>
          <a:p>
            <a:pPr marL="342900" indent="-342900">
              <a:buAutoNum type="alphaLcParenR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Broked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Which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possibility is NOT correct?</a:t>
            </a:r>
          </a:p>
          <a:p>
            <a:pPr marL="342900" indent="-342900">
              <a:buAutoNum type="alphaLcParenR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hit – hit – hit</a:t>
            </a:r>
          </a:p>
          <a:p>
            <a:pPr marL="342900" indent="-342900">
              <a:buAutoNum type="alphaLcParenR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cut – cut – cut</a:t>
            </a:r>
          </a:p>
          <a:p>
            <a:pPr marL="342900" indent="-342900">
              <a:buAutoNum type="alphaLcParenR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put – put – put</a:t>
            </a:r>
          </a:p>
          <a:p>
            <a:pPr marL="342900" indent="-342900">
              <a:buAutoNum type="alphaLcParenR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win – win – win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770721" y="908720"/>
            <a:ext cx="35283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Which possibility IS correct?</a:t>
            </a:r>
          </a:p>
          <a:p>
            <a:pPr marL="342900" indent="-342900"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fly – flow – flown</a:t>
            </a:r>
          </a:p>
          <a:p>
            <a:pPr marL="342900" indent="-342900"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swim – swum – swam</a:t>
            </a:r>
          </a:p>
          <a:p>
            <a:pPr marL="342900" indent="-342900"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give – gave – given</a:t>
            </a:r>
          </a:p>
          <a:p>
            <a:pPr marL="342900" indent="-342900"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get – get - get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580112" y="602128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Correct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answers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 1a, 2c, 3d, 4c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207" y="3068960"/>
            <a:ext cx="1869269" cy="2663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702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1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0150" y="664804"/>
            <a:ext cx="4551849" cy="7920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24.9  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95536" y="2132856"/>
            <a:ext cx="8208912" cy="20162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cs-CZ" sz="16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cs-CZ" sz="1600" u="sng" dirty="0"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cs-CZ" sz="16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carmenlaffon.blogspot.com/2011/05/irregular-verbs.html</a:t>
            </a:r>
            <a:endParaRPr lang="cs-CZ" sz="16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6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</a:t>
            </a:r>
            <a:r>
              <a:rPr lang="cs-CZ" sz="1600" u="sng" dirty="0">
                <a:latin typeface="Times New Roman" pitchFamily="18" charset="0"/>
                <a:cs typeface="Times New Roman" pitchFamily="18" charset="0"/>
                <a:hlinkClick r:id="rId3"/>
              </a:rPr>
              <a:t>://</a:t>
            </a:r>
            <a:r>
              <a:rPr lang="cs-CZ" sz="16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inesworkshop.blogspot.com/2011/02/irregular-verbs.html</a:t>
            </a:r>
            <a:endParaRPr lang="cs-CZ" sz="16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6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cs-CZ" sz="1600" u="sng" dirty="0">
                <a:latin typeface="Times New Roman" pitchFamily="18" charset="0"/>
                <a:cs typeface="Times New Roman" pitchFamily="18" charset="0"/>
                <a:hlinkClick r:id="rId4"/>
              </a:rPr>
              <a:t>://school.discoveryeducation.com/clipart/clip/dmbtest.html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1491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1143</Words>
  <Application>Microsoft Office PowerPoint</Application>
  <PresentationFormat>Předvádění na obrazovce (4:3)</PresentationFormat>
  <Paragraphs>387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Wernerova</dc:creator>
  <cp:lastModifiedBy>krivankova</cp:lastModifiedBy>
  <cp:revision>39</cp:revision>
  <dcterms:created xsi:type="dcterms:W3CDTF">2010-12-26T08:22:04Z</dcterms:created>
  <dcterms:modified xsi:type="dcterms:W3CDTF">2012-02-19T20:25:17Z</dcterms:modified>
</cp:coreProperties>
</file>