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england.caduff.org/505835956d0c08101/505835956e0c9cf05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2.wdp"/><Relationship Id="rId21" Type="http://schemas.microsoft.com/office/2007/relationships/hdphoto" Target="../media/hdphoto8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23" Type="http://schemas.microsoft.com/office/2007/relationships/hdphoto" Target="../media/hdphoto9.wdp"/><Relationship Id="rId28" Type="http://schemas.openxmlformats.org/officeDocument/2006/relationships/image" Target="../media/image27.png"/><Relationship Id="rId10" Type="http://schemas.microsoft.com/office/2007/relationships/hdphoto" Target="../media/hdphoto5.wdp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microsoft.com/office/2007/relationships/hdphoto" Target="../media/hdphoto11.wdp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6.png"/><Relationship Id="rId4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2.wdp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farmcsa.com/Mushroom_CSA.html" TargetMode="External"/><Relationship Id="rId3" Type="http://schemas.openxmlformats.org/officeDocument/2006/relationships/hyperlink" Target="http://grammar.about.com/od/pq/g/Quantifier.htm" TargetMode="External"/><Relationship Id="rId7" Type="http://schemas.openxmlformats.org/officeDocument/2006/relationships/hyperlink" Target="http://www.poundgetsome.com/graffiti/human-sardines/" TargetMode="External"/><Relationship Id="rId2" Type="http://schemas.openxmlformats.org/officeDocument/2006/relationships/hyperlink" Target="http://www.bingocardcreator.com/bingo-cards/english/quantifi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olec.blogspot.com/2011/09/lemon-reminder.html" TargetMode="External"/><Relationship Id="rId5" Type="http://schemas.openxmlformats.org/officeDocument/2006/relationships/hyperlink" Target="http://en.wikipedia.org/wiki/Beef" TargetMode="External"/><Relationship Id="rId10" Type="http://schemas.openxmlformats.org/officeDocument/2006/relationships/hyperlink" Target="http://www.bohemikum.cz/potraviny%20do%20domu%20don%C3%A1%C5%A1ka%20j%C3%ADdla%20praha/mouka/hruba-mouka-%5bmcs-m03%5d?ItemIdx=4" TargetMode="External"/><Relationship Id="rId4" Type="http://schemas.openxmlformats.org/officeDocument/2006/relationships/hyperlink" Target="http://rkmp.co.in/general-domain/rice-in-human-nutrition/" TargetMode="External"/><Relationship Id="rId9" Type="http://schemas.openxmlformats.org/officeDocument/2006/relationships/hyperlink" Target="http://www.vinetowineguide.com/planting-grap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76672"/>
            <a:ext cx="7772400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Food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(Vyjadřování množství, Jídlo)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48" y="2460537"/>
            <a:ext cx="2791501" cy="18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67386"/>
            <a:ext cx="2690964" cy="201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64088" y="493224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study more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98" y="6237313"/>
            <a:ext cx="3201702" cy="62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98654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countable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uncoutable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vyjadřování množství u podstatných jmen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a potravin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9144000" cy="6536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Countability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(# 15)</a:t>
            </a: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to food and drink (# 15)</a:t>
            </a: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HOW MUCH and HOW MANY (# 18)</a:t>
            </a:r>
          </a:p>
          <a:p>
            <a:pPr algn="l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use HOW MUCH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and HOW MANY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HOW MANY                          …?         HOW MUCH                             …?</a:t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53618"/>
              </p:ext>
            </p:extLst>
          </p:nvPr>
        </p:nvGraphicFramePr>
        <p:xfrm>
          <a:off x="539552" y="1700808"/>
          <a:ext cx="77048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Countable</a:t>
                      </a:r>
                      <a:r>
                        <a:rPr lang="cs-CZ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r>
                        <a:rPr lang="cs-CZ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apple,child</a:t>
                      </a:r>
                      <a:r>
                        <a:rPr lang="cs-CZ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Uncountable</a:t>
                      </a:r>
                      <a:r>
                        <a:rPr lang="cs-CZ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r>
                        <a:rPr lang="cs-CZ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rice</a:t>
                      </a:r>
                      <a:r>
                        <a:rPr lang="cs-CZ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r>
                        <a:rPr lang="cs-CZ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Don´t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Indefinite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article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sg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4254"/>
            <a:ext cx="1087561" cy="9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67710"/>
            <a:ext cx="1080120" cy="11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67511"/>
            <a:ext cx="1993403" cy="94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38" y="3536634"/>
            <a:ext cx="1707764" cy="11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64" y="3485217"/>
            <a:ext cx="1896442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33256"/>
            <a:ext cx="12961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96" y="5517232"/>
            <a:ext cx="1433736" cy="114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FOOD 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potatoes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lemons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melon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beans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peas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carrot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mushrooms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grapes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onions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sardines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salmon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beef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lamb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vinegar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flour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pepper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salt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49" y="3275192"/>
            <a:ext cx="1183595" cy="13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86" y="1295023"/>
            <a:ext cx="1180643" cy="11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01" l="0" r="98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2" y="1295023"/>
            <a:ext cx="1021840" cy="101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" y="5251763"/>
            <a:ext cx="1492259" cy="8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89881" l="6548" r="89881">
                        <a14:foregroundMark x1="49405" y1="5357" x2="595" y2="38988"/>
                        <a14:backgroundMark x1="49405" y1="6250" x2="3571" y2="38095"/>
                        <a14:backgroundMark x1="49405" y1="7143" x2="5655" y2="36905"/>
                        <a14:backgroundMark x1="47321" y1="4167" x2="595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8" y="5257423"/>
            <a:ext cx="1395239" cy="13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44" y="3293428"/>
            <a:ext cx="1533555" cy="11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14" y="3088328"/>
            <a:ext cx="2002386" cy="13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" y="3206554"/>
            <a:ext cx="1287586" cy="12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32" y="5347489"/>
            <a:ext cx="952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50" y="5452878"/>
            <a:ext cx="1157876" cy="11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0" y="5375908"/>
            <a:ext cx="1238847" cy="103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21" y="5346955"/>
            <a:ext cx="1263799" cy="12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18" y="5232653"/>
            <a:ext cx="1500758" cy="150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85" y="3183794"/>
            <a:ext cx="1164491" cy="124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78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40" y="1220137"/>
            <a:ext cx="1183357" cy="11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48" y="1295023"/>
            <a:ext cx="1277283" cy="12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98"/>
            <a:ext cx="1256928" cy="16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31" b="99669" l="0" r="98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7" y="3167137"/>
            <a:ext cx="1674689" cy="127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51" y="1398462"/>
            <a:ext cx="1763537" cy="11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89653"/>
              </p:ext>
            </p:extLst>
          </p:nvPr>
        </p:nvGraphicFramePr>
        <p:xfrm>
          <a:off x="395537" y="1397000"/>
          <a:ext cx="8208911" cy="26212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12167"/>
                <a:gridCol w="2448272"/>
                <a:gridCol w="2016224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Affirmative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cs-CZ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cs-CZ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Questions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countable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lot of /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lots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plenty of</a:t>
                      </a:r>
                    </a:p>
                    <a:p>
                      <a:r>
                        <a:rPr lang="cs-CZ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few</a:t>
                      </a:r>
                      <a:r>
                        <a:rPr lang="cs-CZ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(málo)</a:t>
                      </a:r>
                      <a:endParaRPr lang="cs-CZ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plenty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Uncountable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nouns</a:t>
                      </a:r>
                      <a:endParaRPr lang="cs-CZ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lot of /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lots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plenty of</a:t>
                      </a:r>
                    </a:p>
                    <a:p>
                      <a:r>
                        <a:rPr lang="cs-CZ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little</a:t>
                      </a:r>
                      <a:r>
                        <a:rPr lang="cs-CZ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(málo)</a:t>
                      </a:r>
                      <a:endParaRPr lang="cs-CZ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much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plenty of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much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6" y="414908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Plural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 lot of /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of / plenty of / a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 lot of /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of / plenty of / a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89" l="0" r="91418">
                        <a14:backgroundMark x1="81716" y1="5263" x2="89552" y2="94474"/>
                        <a14:backgroundMark x1="30224" y1="91053" x2="87313" y2="79737"/>
                        <a14:backgroundMark x1="67537" y1="86316" x2="86567" y2="72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12" y="4279224"/>
            <a:ext cx="1639760" cy="232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0" b="89840" l="6320" r="97026">
                        <a14:backgroundMark x1="8178" y1="33155" x2="33457" y2="86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2" y="5311595"/>
            <a:ext cx="185949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Fill in much, many, a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He isn't very popular. 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friends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Ann is very busy these days. She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free time.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Did you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photographs when you were on holidays?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I'm not very busy today. I haven't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do.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5. The museum was very crowded. There were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people.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6. Most of the town is modern. There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old buildings.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7. The weather has been very dry recently. We've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and 10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and make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plenty of _____________ . </a:t>
            </a:r>
          </a:p>
          <a:p>
            <a:pPr marL="457200" indent="-457200" algn="l">
              <a:buFontTx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much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_____________ . </a:t>
            </a:r>
          </a:p>
          <a:p>
            <a:pPr marL="457200" indent="-457200" algn="l">
              <a:buFontTx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many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_____________ . </a:t>
            </a:r>
          </a:p>
          <a:p>
            <a:pPr marL="457200" indent="-457200" algn="l">
              <a:buFontTx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_____________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Tx/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drink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_____________ 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AutoNum type="arabicPeriod"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Control 3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Control 4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Control 5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Control 6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Control 7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Control 8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Control 9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Control 10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Control 11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Control 12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Control 13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Control 14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Control 15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Control 16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Control 17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Control 18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Control 19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Control 20"/>
          <p:cNvSpPr>
            <a:spLocks noChangeArrowheads="1" noChangeShapeType="1"/>
          </p:cNvSpPr>
          <p:nvPr/>
        </p:nvSpPr>
        <p:spPr bwMode="auto">
          <a:xfrm>
            <a:off x="3803650" y="15303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470505" cy="150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" y="1340768"/>
            <a:ext cx="5155242" cy="507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80112" y="1340768"/>
            <a:ext cx="324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make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countable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counable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noun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uncountable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glass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slice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bread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bottle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wine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recognize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0" b="99200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75" y="2346387"/>
            <a:ext cx="923697" cy="11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3" l="1429" r="97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74" y="3416507"/>
            <a:ext cx="923697" cy="92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5" b="98545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21" y="4373146"/>
            <a:ext cx="967374" cy="145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23.7  CLIL</a:t>
            </a: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96" y="1095194"/>
            <a:ext cx="4291695" cy="516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1736" y="1119037"/>
            <a:ext cx="38682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a lot of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guess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meanings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of these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play BINGO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hints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couple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none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5411"/>
            <a:ext cx="1474820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6657"/>
            <a:ext cx="978700" cy="10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9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7" y="5045760"/>
            <a:ext cx="865473" cy="11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9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07" y="5045760"/>
            <a:ext cx="865473" cy="11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9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97" y="5045758"/>
            <a:ext cx="865473" cy="11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9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49" y="5045757"/>
            <a:ext cx="865473" cy="11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955517" y="5157192"/>
            <a:ext cx="817590" cy="99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820990" y="5157195"/>
            <a:ext cx="817590" cy="99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629045" y="5157192"/>
            <a:ext cx="817590" cy="99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424290" y="5101477"/>
            <a:ext cx="817590" cy="991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946221" y="5177675"/>
            <a:ext cx="826886" cy="971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1738011" y="5177675"/>
            <a:ext cx="826886" cy="971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2564897" y="5136331"/>
            <a:ext cx="826886" cy="971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3438936" y="5136331"/>
            <a:ext cx="826886" cy="971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23.8  Test</a:t>
            </a: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408009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call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calf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beef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lamb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Pork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________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much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few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4" b="97891" l="5647" r="98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1" y="5013176"/>
            <a:ext cx="126014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22" l="1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34" y="5013176"/>
            <a:ext cx="164762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04048" y="1340768"/>
            <a:ext cx="3816424" cy="381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as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plenty of 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much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few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lot of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plenty of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many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much  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20072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1c, 2d, 3d, 4a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047793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844824"/>
            <a:ext cx="7920880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www.bingocardcreator.com/bingo-cards/english/quantifiers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grammar.about.com/od/pq/g/Quantifier.htm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://rkmp.co.in/general-domain/rice-in-human-nutrition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en.wikipedia.org/wiki/Beef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tholec.blogspot.com/2011/09/lemon-reminder.html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://www.poundgetsome.com/graffiti/human-sardines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www.pafarmcsa.com/Mushroom_CSA.html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www.vinetowineguide.com/planting-grapes.html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10"/>
              </a:rPr>
              <a:t>://www.bohemikum.cz/potraviny%20do%20domu%20don%C3%A1%C5%A1ka%20j%C3%ADdla%20praha/mouka/hruba-mouka-[mcs-m03]?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ItemIdx=4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www.megabludicka.cz/news/rady-pro-vsedni-den/</a:t>
            </a:r>
          </a:p>
        </p:txBody>
      </p:sp>
    </p:spTree>
    <p:extLst>
      <p:ext uri="{BB962C8B-B14F-4D97-AF65-F5344CB8AC3E}">
        <p14:creationId xmlns:p14="http://schemas.microsoft.com/office/powerpoint/2010/main" val="3345483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725</Words>
  <Application>Microsoft Office PowerPoint</Application>
  <PresentationFormat>Předvádění na obrazovce (4:3)</PresentationFormat>
  <Paragraphs>186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52</cp:revision>
  <dcterms:created xsi:type="dcterms:W3CDTF">2010-12-26T08:22:04Z</dcterms:created>
  <dcterms:modified xsi:type="dcterms:W3CDTF">2012-02-19T20:23:06Z</dcterms:modified>
</cp:coreProperties>
</file>