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4u.com/en/cram-up/grammar/simple-past" TargetMode="External"/><Relationship Id="rId2" Type="http://schemas.openxmlformats.org/officeDocument/2006/relationships/hyperlink" Target="http://www.englishpage.com/verbpage/simplepas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_DM7qJGWo&amp;feature=fvw" TargetMode="External"/><Relationship Id="rId2" Type="http://schemas.openxmlformats.org/officeDocument/2006/relationships/hyperlink" Target="http://www.englishclub.com/pronunciation/-ed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_XYQZikW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o4u.com/en/cram-up/grammar/simple-past/goldilocks" TargetMode="External"/><Relationship Id="rId3" Type="http://schemas.openxmlformats.org/officeDocument/2006/relationships/hyperlink" Target="http://www.datingadvice4christiansingles.com/Christian-dating-question.html" TargetMode="External"/><Relationship Id="rId7" Type="http://schemas.openxmlformats.org/officeDocument/2006/relationships/hyperlink" Target="http://commons.wikimedia.org/wiki/User:Robbiemuffin/Using_English_Grammar_Graphics" TargetMode="External"/><Relationship Id="rId2" Type="http://schemas.openxmlformats.org/officeDocument/2006/relationships/hyperlink" Target="http://www.flo-joe.co.uk/preliminaryenglish/comparatives-and-superlativ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ls.nationalgeographic.com/animals/mammals/african-lion/" TargetMode="External"/><Relationship Id="rId5" Type="http://schemas.openxmlformats.org/officeDocument/2006/relationships/hyperlink" Target="http://www.picgifs.com/clip-art/tom-and-jerry/" TargetMode="External"/><Relationship Id="rId4" Type="http://schemas.openxmlformats.org/officeDocument/2006/relationships/hyperlink" Target="http://www.crystalinks.com/soapoper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908720"/>
            <a:ext cx="8278688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22.1  Past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(Minulý čas prostý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být + pravidelná slovesa)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www.englishpage.com/verbpage/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simplepast.html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www.ego4u.com/en/cram-up/grammar/simple-past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1250"/>
            <a:ext cx="33337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18" y="6093296"/>
            <a:ext cx="3061970" cy="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23528" y="623731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Mgr. Michaela Wernerová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54282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Past,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regular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minulého času prostého –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pravidelný tvar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do we already know?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Form and use of: 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Present simple</a:t>
            </a:r>
          </a:p>
          <a:p>
            <a:pPr marL="285750" indent="-285750"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Present continuous</a:t>
            </a:r>
          </a:p>
          <a:p>
            <a:pPr marL="285750" indent="-285750"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Future tenses (will, going to, present continuous for the future)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How we form questions and negative sentences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 present simple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Questions –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you speak English?</a:t>
            </a: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he know my brother?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Negatives – 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like this song.</a:t>
            </a: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She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drink alcohol.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9" y="2920851"/>
            <a:ext cx="2638484" cy="32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6052"/>
            <a:ext cx="1702352" cy="17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22.3   New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past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minulý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regular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pravidelný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news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weather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comedy program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cartoon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film (movie)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sports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soap opera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documentary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quiz show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music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advert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76" l="634" r="98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1" y="5229200"/>
            <a:ext cx="1625002" cy="12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51" y="492443"/>
            <a:ext cx="1710702" cy="13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98" y="1772816"/>
            <a:ext cx="1409315" cy="14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1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75" y="2584000"/>
            <a:ext cx="1330199" cy="16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75" y="774781"/>
            <a:ext cx="1413520" cy="127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4" y="5229200"/>
            <a:ext cx="2064276" cy="15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63" y="2339698"/>
            <a:ext cx="1195019" cy="15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06" y="4725144"/>
            <a:ext cx="1919876" cy="14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92" y="3501008"/>
            <a:ext cx="2326333" cy="160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6" y="5229200"/>
            <a:ext cx="1978433" cy="15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35" y="492443"/>
            <a:ext cx="1611296" cy="141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7324" l="1023" r="97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91" y="1903558"/>
            <a:ext cx="2028453" cy="155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Past simple – USE and FORM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1. USE –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použití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We use past simple for actions that happened in a definite time in the past (yesterday, 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last summer, in 1995, in May…)</a:t>
            </a:r>
          </a:p>
          <a:p>
            <a:pPr algn="l"/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2. FORM (be + regular verbs) 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A) The verb ´to be´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- for </a:t>
            </a:r>
            <a:r>
              <a:rPr lang="en-GB" sz="1400" u="sng" dirty="0" smtClean="0">
                <a:latin typeface="Times New Roman" pitchFamily="18" charset="0"/>
                <a:cs typeface="Times New Roman" pitchFamily="18" charset="0"/>
              </a:rPr>
              <a:t>positive sentences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see the chart ==&gt;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1400" u="sng" dirty="0" smtClean="0">
                <a:latin typeface="Times New Roman" pitchFamily="18" charset="0"/>
                <a:cs typeface="Times New Roman" pitchFamily="18" charset="0"/>
              </a:rPr>
              <a:t>negative sentences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– I was NOT at school (=I wasn´t at school.)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You were NOT a singer (=You weren´t …)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            - </a:t>
            </a:r>
            <a:r>
              <a:rPr lang="en-GB" sz="1400" u="sng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– Were you a singer ?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Was he in Australia?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Short answers – Yes, I was. No, I wasn´t.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    Yes, you were. No, you weren´t .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B) Regular verbs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– we form regular verbs in past simple by adding -ED to the verb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for example visit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play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work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watch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There are some SPELLING RULES: like – like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phone – phone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=&gt; we add only –D when the verb ends in –E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cry – cr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ied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try – tr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ied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=&gt; we change – Y after a consonant in –IED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stop – sto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ed, clap - cla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ed =&gt; sometimes we double the final consonant</a:t>
            </a:r>
          </a:p>
          <a:p>
            <a:pPr marL="285750" indent="-285750"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u="sng" dirty="0" smtClean="0">
                <a:latin typeface="Times New Roman" pitchFamily="18" charset="0"/>
                <a:cs typeface="Times New Roman" pitchFamily="18" charset="0"/>
              </a:rPr>
              <a:t>positive sentences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– I played football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You watched TV. She arrived home.</a:t>
            </a:r>
          </a:p>
          <a:p>
            <a:pPr marL="285750" indent="-285750"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negative sentences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play football. You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watch TV. She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DIDN´T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arrive home. (didn´t = did not)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!!!   DIDN´T has the same form for all persons!!!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!!!   The verb after DIDN´T is in the base form (infinitive without ´to´) =&gt; it is NOT in the past!!!</a:t>
            </a:r>
          </a:p>
          <a:p>
            <a:pPr marL="285750" indent="-285750"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 play football?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you watch TV?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she arrive home?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!!!   DID has the same form for all persons!!!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!!!   The verb after the subject is in the base form (infinitive without ´to´) =&gt; it is NOT in the past!!!</a:t>
            </a:r>
          </a:p>
          <a:p>
            <a:pPr algn="l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Short answers – Yes, I did. No, I didn´t. 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Yes, he did. No, he didn´t.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83" y="492443"/>
            <a:ext cx="2736305" cy="87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3046"/>
            <a:ext cx="2868091" cy="24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Exercises</a:t>
            </a:r>
          </a:p>
          <a:p>
            <a:pPr algn="l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1. Complete the sentences with WAS or WERE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I______ happy. You ______ angry. She ______ in London last week. He ______ on holiday. It ______ cold. We ______ at school. You ______ at the cinema. They ______ at home. The cat ______ on the roof. The children ______ in the garden.</a:t>
            </a:r>
          </a:p>
          <a:p>
            <a:pPr algn="l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2. Fill in the verbs in past simple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Once upon a time there (be) ______ three bears: huge Papa Bear, Mama Bear and tiny little Baby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Bear. They (live) ______ in a great big wood. One day, Mama Bear (cook) ______ a delicious porridge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for her family and put it into bowls. Then they (walk) ______ out.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Near the great big wood, there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(live) ______ a little girl called Goldilocks. She (be) ______ not allowed to go into the wood. But one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day, she (sneak) ______ out of the house and ran into the great big wood. She (knock) ______ at the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door of the bears´ house. She (look) ______ through the windows. But nobody (seem) ______ to be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there. So, little Goldilocks (step) ______ inside.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Make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in past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71" y="1763709"/>
            <a:ext cx="1512633" cy="19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44060"/>
              </p:ext>
            </p:extLst>
          </p:nvPr>
        </p:nvGraphicFramePr>
        <p:xfrm>
          <a:off x="179512" y="3789040"/>
          <a:ext cx="5602675" cy="2612080"/>
        </p:xfrm>
        <a:graphic>
          <a:graphicData uri="http://schemas.openxmlformats.org/drawingml/2006/table">
            <a:tbl>
              <a:tblPr/>
              <a:tblGrid>
                <a:gridCol w="5602675"/>
              </a:tblGrid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my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Maths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homework yesterday.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do)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598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Susan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England by plane?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(go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 farm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two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weeks ago.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(visit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4) Jenny and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Peggy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their brother.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help)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5) The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at home last weekend.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be)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6)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this wonderful skirt?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7) My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mother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into the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cs-C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crash)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8) The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boys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their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bicycles.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 </a:t>
                      </a:r>
                      <a:r>
                        <a:rPr lang="cs-CZ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take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9)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your aunt last week?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(phone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10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10)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milk at school. 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lang="cs-CZ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drink</a:t>
                      </a:r>
                      <a:r>
                        <a:rPr lang="en-US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84" marR="8684" marT="8684" marB="8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Control 7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Control 8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Control 9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Control 10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Control 11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Control 12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Control 13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Control 14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Control 15"/>
          <p:cNvSpPr>
            <a:spLocks noChangeArrowheads="1" noChangeShapeType="1"/>
          </p:cNvSpPr>
          <p:nvPr/>
        </p:nvSpPr>
        <p:spPr bwMode="auto">
          <a:xfrm>
            <a:off x="8191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147965" cy="21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Something more difficult – pronouncing -ED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Different regular verbs in past simple can be pronounced in 3 different ways. Can you sort 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verbs according to the last sound? What are the rules?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liked, wanted, ended, hoped, washed, played, watched, listened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cs-CZ" sz="2800" b="1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http://www.englishclub.com/pronunciation/-ed.htm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www.youtube.com/watch?v=zh_DM7qJGWo&amp;feature=fvw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10019"/>
              </p:ext>
            </p:extLst>
          </p:nvPr>
        </p:nvGraphicFramePr>
        <p:xfrm>
          <a:off x="1451992" y="278092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/t/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/d/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/id/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22.7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Summer nights 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Past simple is a very common tense. You can find some examples of it even in many famous songs. Here is one of them – Summer Nights  from the musical Grease. Find all the examples of regular verbs and questions and the verb ´to be´ in past simple in the lyrics. Then you can listen to the song. </a:t>
            </a: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32" y="2512501"/>
            <a:ext cx="2364854" cy="23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91880" y="6237312"/>
            <a:ext cx="5544616" cy="504056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www.youtube.com/watch?v=hG_XYQZikWc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53650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lovin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had me a blast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lovin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', happened so fast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 met a girl crazy for me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 met a boy, cute as can be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Summer days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driftin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away,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uh-oh those summer nights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Did you get very far?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Like, does he have a car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She swam by me, she got a cramp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He went by me, got my suit damp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 saved her life, she nearly drowned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He showed off, splashing around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Summer sun, something's begun,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But uh-oh those summer nights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Tell me more, tell me more,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Was it love at first sight?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Did she put up a fight?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Took her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bowlin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 in the Arcade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 went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strollin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', drank lemonade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 made out under the dock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 stayed up until ten o'clock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131840" y="1570162"/>
            <a:ext cx="4038600" cy="452313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fling don't mean a thing,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But uh-oh those summer nights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But you don't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gotta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brag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Cause he sounds like a drag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He got friendly,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holdin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' my hand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Well she got friendly, down in the sand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He was sweet, just turned eighteen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Well she was good, you know what I mean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Summer heat, boy and girl meet,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But uh-oh those summer nights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How much dough did he spend?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Tell me more, tell me more,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Could she get me a friend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It turned colder, that's where it ends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I told her we'd still be friends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Then we made our true love vow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Wonder what she's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doin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' now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Summer dreams ripped at the seams,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But oh, those summer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nights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cs-CZ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11832" y="503531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22.8   Test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 One day I ________________ down the street. I ________________ into the shop windows.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 I ________________ hungry so I bought a hamburger. Then I ________________ hungry any more.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3.  I ________________ to meet my sister so I ________________ her.</a:t>
            </a:r>
          </a:p>
          <a:p>
            <a:pPr marL="342900" indent="-342900" algn="l">
              <a:buAutoNum type="arabicPeriod" startAt="4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________________ you ________________ this text?</a:t>
            </a:r>
          </a:p>
          <a:p>
            <a:pPr marL="514350" indent="-514350" algn="l">
              <a:buAutoNum type="arabicPeriod" startAt="4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3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9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97288" y="6487964"/>
            <a:ext cx="4834880" cy="36004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1a, 2c, 3d, 4a</a:t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424936" cy="639762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Read the text and then fill in the best fitting word.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2492897"/>
            <a:ext cx="2458616" cy="3888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a) walked, looked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walkd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lookd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c) looked, walked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lookd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walkd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were, wasn´t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was,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´t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was, wasn´t</a:t>
            </a:r>
          </a:p>
          <a:p>
            <a:pPr marL="0" indent="0"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weren´t, was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732240" y="3068960"/>
            <a:ext cx="1810544" cy="174987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3275856" y="2564904"/>
            <a:ext cx="4041775" cy="3744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wantid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called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b) phoned, wanted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c) want, phone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d) wanted, phoned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 Did, understand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b) Did, understood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c) Have, understand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d) Have, understood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049016" cy="388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263817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22.9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916832"/>
            <a:ext cx="7632848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www.flo-joe.co.uk/preliminaryenglish/comparatives-and-superlatives.htm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www.datingadvice4christiansingles.com/Christian-dating-question.html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www.crystalinks.com/soapopera.html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://www.picgifs.com/clip-art/tom-and-jerry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://animals.nationalgeographic.com/animals/mammals/african-lion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commons.wikimedia.org/wiki/User:Robbiemuffin/Using_English_Grammar_Graphics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://yehachan.deviantart.com/art/goldilock-and-the-three-bears-114285993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¨</a:t>
            </a: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www.ego4u.com/en/cram-up/grammar/simple-past/goldilocks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://www.soundtrackcollector.com/title/6283/Grease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13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1046</Words>
  <Application>Microsoft Office PowerPoint</Application>
  <PresentationFormat>Předvádění na obrazovce (4:3)</PresentationFormat>
  <Paragraphs>187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http://www.youtube.com/watch?v=hG_XYQZikWc </vt:lpstr>
      <vt:lpstr>          Correct answers: 1a, 2c, 3d, 4a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56</cp:revision>
  <dcterms:created xsi:type="dcterms:W3CDTF">2010-12-26T08:22:04Z</dcterms:created>
  <dcterms:modified xsi:type="dcterms:W3CDTF">2012-02-19T20:19:16Z</dcterms:modified>
</cp:coreProperties>
</file>