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60"/>
  </p:normalViewPr>
  <p:slideViewPr>
    <p:cSldViewPr>
      <p:cViewPr>
        <p:scale>
          <a:sx n="76" d="100"/>
          <a:sy n="76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49D-9649-4CBC-9E02-DFB4245E67DD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B608-2AE3-4968-9807-17B2E4512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5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6B608-2AE3-4968-9807-17B2E45124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07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ch-hilfen.de/en/grammar/adjektive_steig.htm" TargetMode="External"/><Relationship Id="rId2" Type="http://schemas.openxmlformats.org/officeDocument/2006/relationships/hyperlink" Target="http://www.eflnet.com/tutorials/adjcompsup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aJ_ub9ps58" TargetMode="External"/><Relationship Id="rId7" Type="http://schemas.microsoft.com/office/2007/relationships/hdphoto" Target="../media/hdphoto1.wdp"/><Relationship Id="rId2" Type="http://schemas.openxmlformats.org/officeDocument/2006/relationships/hyperlink" Target="http://www.youtube.com/watch?v=GC5E8ie2pd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www.youtube.com/user/classichristmasongs?blend=2&amp;ob=4" TargetMode="External"/><Relationship Id="rId4" Type="http://schemas.openxmlformats.org/officeDocument/2006/relationships/hyperlink" Target="http://www.youtube.com/watch?v=5WybiA263b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uvcs.uvic.ca/elc/studyzone/330/grammar/regcom2.htm" TargetMode="External"/><Relationship Id="rId7" Type="http://schemas.openxmlformats.org/officeDocument/2006/relationships/hyperlink" Target="http://www.flo-joe.co.uk/preliminaryenglish/comparatives-and-superlatives.htm" TargetMode="External"/><Relationship Id="rId2" Type="http://schemas.openxmlformats.org/officeDocument/2006/relationships/hyperlink" Target="http://learningandteachingenglish.blogspot.com/2009/04/comparatives-and-superlativ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smynotebook.blogspot.com/2010/12/grammar-comparative-and-superlative.html" TargetMode="External"/><Relationship Id="rId5" Type="http://schemas.openxmlformats.org/officeDocument/2006/relationships/hyperlink" Target="http://gorgeous26j.blogspot.com/p/comparative-and-superlative-adjectives_1207.html" TargetMode="External"/><Relationship Id="rId4" Type="http://schemas.openxmlformats.org/officeDocument/2006/relationships/hyperlink" Target="http://english-learners.com/2009/11/comparative-superlative-adjectiv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908720"/>
            <a:ext cx="820668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21.1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Grading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(Stupňování přídavných jmen)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  <a:hlinkClick r:id="rId2"/>
              </a:rPr>
              <a:t>http://www.eflnet.com/tutorials/</a:t>
            </a:r>
          </a:p>
          <a:p>
            <a:pPr marL="0" indent="0">
              <a:buNone/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adjcompsup.php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www.englisch-hilfen.de/en/grammar/adjektive_steig.htm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1.bp.blogspot.com/_laDgHhzn748/S_wmEBpCCcI/AAAAAAAAAHc/RYZw2GqbQv8/s400/compsu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0" y="2852936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18" y="6021288"/>
            <a:ext cx="3061970" cy="627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323528" y="6093296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Mgr. Michaela Wernerová</a:t>
            </a: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16800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grading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comparative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superlative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sz="2400" smtClean="0">
                          <a:latin typeface="Times New Roman" pitchFamily="18" charset="0"/>
                          <a:cs typeface="Times New Roman" pitchFamily="18" charset="0"/>
                        </a:rPr>
                        <a:t>popisující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stupňování 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přídavných jmen a jeho použití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21.2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What do we already know? </a:t>
            </a: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UcParenR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How we grade the adjectives in the Czech language (-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ší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nej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-…) </a:t>
            </a: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UcParenR" startAt="2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Different adjectives describing people and things (tall, small, big, happy…)</a:t>
            </a:r>
          </a:p>
          <a:p>
            <a:pPr marL="342900" indent="-342900" algn="l">
              <a:buAutoNum type="alphaUcParenR" startAt="2"/>
            </a:pP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UcParenR" startAt="2"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UcParenR" startAt="2"/>
            </a:pP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UcParenR" startAt="2"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90860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18" y="3596407"/>
            <a:ext cx="1661146" cy="20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21.3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New terms + geographical features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- Grade –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stupňovat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1.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- Adjective –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přídavné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jméno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- Compare –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porovnat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- Comparative – 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stupeň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stupňování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jm.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2.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- Superlative – 3.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stupeň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stupňování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jm.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- Than -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než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Sea                                                                                                                                                                                    12.</a:t>
            </a:r>
          </a:p>
          <a:p>
            <a:pPr marL="342900" indent="-342900" algn="l">
              <a:buAutoNum type="arabicPeriod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River                                                  8.</a:t>
            </a:r>
          </a:p>
          <a:p>
            <a:pPr marL="342900" indent="-342900" algn="l">
              <a:buAutoNum type="arabicPeriod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Waterfall                                                                                                          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10.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4.      Lake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5.      Field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7.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6.      Track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4.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7.      Mountain                                                                                                                   3.</a:t>
            </a:r>
          </a:p>
          <a:p>
            <a:pPr marL="342900" indent="-342900" algn="l">
              <a:buAutoNum type="arabicPeriod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8.      Mountain range</a:t>
            </a:r>
          </a:p>
          <a:p>
            <a:pPr marL="342900" indent="-342900" algn="l">
              <a:buAutoNum type="arabicPeriod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9.      Rainforest</a:t>
            </a:r>
          </a:p>
          <a:p>
            <a:pPr marL="342900" indent="-342900" algn="l">
              <a:buAutoNum type="arabicPeriod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10.    Cave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11.    Desert                                  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6.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13.       </a:t>
            </a:r>
          </a:p>
          <a:p>
            <a:pPr marL="342900" indent="-342900" algn="l">
              <a:buAutoNum type="arabicPeriod" startAt="12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Island                              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9.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13.    Volcano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5.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76" y="1203830"/>
            <a:ext cx="1467247" cy="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98" y="1576388"/>
            <a:ext cx="1524702" cy="98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04" y="3883537"/>
            <a:ext cx="1328935" cy="9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32" y="3653120"/>
            <a:ext cx="1328936" cy="9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71" y="5725846"/>
            <a:ext cx="1265556" cy="9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18066"/>
            <a:ext cx="876325" cy="116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75" y="3447225"/>
            <a:ext cx="1274813" cy="9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37" y="2348880"/>
            <a:ext cx="1315742" cy="98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68" y="5241068"/>
            <a:ext cx="1368784" cy="95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91" y="2771087"/>
            <a:ext cx="1331020" cy="8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42" y="645005"/>
            <a:ext cx="1328378" cy="99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52" y="2070645"/>
            <a:ext cx="1359624" cy="99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8" y="5099246"/>
            <a:ext cx="1438810" cy="10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" y="5725846"/>
            <a:ext cx="1095914" cy="10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Comparatives and Superlatives – form</a:t>
            </a: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 form comparatives by adding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 the adjective. Long adjectives need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více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in front of the adjective.</a:t>
            </a:r>
          </a:p>
          <a:p>
            <a:pPr marL="342900" indent="-342900" algn="l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 form superlatives by adding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front of the adjective and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at the end. Long adjectives need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front of the adjective.    </a:t>
            </a:r>
          </a:p>
          <a:p>
            <a:pPr algn="l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Sometimes we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final consonant with short adjectives 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hot – hotter – the hottest, big – bigger – the biggest,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thinner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thinnest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When the adjective ends in –Y, we add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–IER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–IEST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(dry – drier – the driest).</a:t>
            </a:r>
          </a:p>
          <a:p>
            <a:pPr algn="l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There are also some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IRREGULAR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adjectives (good, bad, far)</a:t>
            </a:r>
          </a:p>
          <a:p>
            <a:pPr algn="l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5" y="2908918"/>
            <a:ext cx="6420994" cy="378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21.5 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1.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1958777" y="1428800"/>
            <a:ext cx="7185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Joe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Ed. (short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6. Al 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Joe. (heavy)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Al is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(short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7. Ed is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 (light)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Ed is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(thin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8. Joe 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Ed. (happy)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Joe 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 Al. (thin)9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Ed is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(mysterious)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Al has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clothes.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colourful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Joe 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Ed. (energetic)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" y="1412776"/>
            <a:ext cx="1842765" cy="183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34708"/>
              </p:ext>
            </p:extLst>
          </p:nvPr>
        </p:nvGraphicFramePr>
        <p:xfrm>
          <a:off x="428735" y="3356992"/>
          <a:ext cx="8435280" cy="3527678"/>
        </p:xfrm>
        <a:graphic>
          <a:graphicData uri="http://schemas.openxmlformats.org/drawingml/2006/table">
            <a:tbl>
              <a:tblPr/>
              <a:tblGrid>
                <a:gridCol w="8215913"/>
                <a:gridCol w="219367"/>
              </a:tblGrid>
              <a:tr h="409500"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</a:tr>
              <a:tr h="40950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Fill in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spaces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correct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  <a:endParaRPr lang="cs-CZ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</a:tr>
              <a:tr h="409500"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</a:tr>
              <a:tr h="328454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1) My father is heavy. My uncle is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much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_____________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than my father.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8454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2) The test in Geography was easy, but the test in Biology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was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_____________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8454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3) Florida is sunny. Do you know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_____________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place in the USA?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8454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4) Stan is a successful sportsman, but his sister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_____________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than Stan.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8454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5) My mother has a soft voice, but my teacher's voice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than my mother's.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8454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6) Amy has a beautiful baby, but my daughter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_____________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the baby on earth.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8454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7) I live in a large family, but my grandfather lived in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_____________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family.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rol 3"/>
          <p:cNvSpPr>
            <a:spLocks noChangeArrowheads="1" noChangeShapeType="1"/>
          </p:cNvSpPr>
          <p:nvPr/>
        </p:nvSpPr>
        <p:spPr bwMode="auto">
          <a:xfrm>
            <a:off x="457200" y="2287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Control 4"/>
          <p:cNvSpPr>
            <a:spLocks noChangeArrowheads="1" noChangeShapeType="1"/>
          </p:cNvSpPr>
          <p:nvPr/>
        </p:nvSpPr>
        <p:spPr bwMode="auto">
          <a:xfrm>
            <a:off x="457200" y="2287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Control 5"/>
          <p:cNvSpPr>
            <a:spLocks noChangeArrowheads="1" noChangeShapeType="1"/>
          </p:cNvSpPr>
          <p:nvPr/>
        </p:nvSpPr>
        <p:spPr bwMode="auto">
          <a:xfrm>
            <a:off x="457200" y="2287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Control 6"/>
          <p:cNvSpPr>
            <a:spLocks noChangeArrowheads="1" noChangeShapeType="1"/>
          </p:cNvSpPr>
          <p:nvPr/>
        </p:nvSpPr>
        <p:spPr bwMode="auto">
          <a:xfrm>
            <a:off x="457200" y="2287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Control 7"/>
          <p:cNvSpPr>
            <a:spLocks noChangeArrowheads="1" noChangeShapeType="1"/>
          </p:cNvSpPr>
          <p:nvPr/>
        </p:nvSpPr>
        <p:spPr bwMode="auto">
          <a:xfrm>
            <a:off x="457200" y="2287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Control 8"/>
          <p:cNvSpPr>
            <a:spLocks noChangeArrowheads="1" noChangeShapeType="1"/>
          </p:cNvSpPr>
          <p:nvPr/>
        </p:nvSpPr>
        <p:spPr bwMode="auto">
          <a:xfrm>
            <a:off x="457200" y="2287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Control 9"/>
          <p:cNvSpPr>
            <a:spLocks noChangeArrowheads="1" noChangeShapeType="1"/>
          </p:cNvSpPr>
          <p:nvPr/>
        </p:nvSpPr>
        <p:spPr bwMode="auto">
          <a:xfrm>
            <a:off x="457200" y="2287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21.6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Something more difficult </a:t>
            </a: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than –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než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as…as… -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too –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příliš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enough – dost</a:t>
            </a: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When we compare 2 things, we use THAN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(He is taller than me.)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When you want to say that 2 things are the same, you can use  AS…AS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(He is as tall as me.)</a:t>
            </a:r>
          </a:p>
          <a:p>
            <a:pPr marL="285750" indent="-285750"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We can use TOO + adjective to say that the adjective is stronger than you want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(The tea is too hot, I can´t drink it. Can you open the window? It´s too hot.)</a:t>
            </a:r>
          </a:p>
          <a:p>
            <a:pPr marL="285750" indent="-285750"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We can use NOT + adjective + ENOUGH to say that the adjective should be stronger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(The dinner is not warm enough. He can´t drink alcohol, he is not old enough.)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When we use adjective + ENOUGH, we say that the adjective is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enough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(The bag is big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enough,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 can put it there. You can drive, you are old enough.) 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elephant is too big.                            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She is not beautiful enough.     </a:t>
            </a:r>
          </a:p>
          <a:p>
            <a:pPr algn="l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3995"/>
            <a:ext cx="2160240" cy="154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45426"/>
            <a:ext cx="2058020" cy="15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grading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adjectives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comparatives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superlatives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http://www.youtube.com/watch?v=GC5E8ie2pdM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http://www.youtube.com/watch?v=ZaJ_ub9ps58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http://www.youtube.com/watch?v=5WybiA263bw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www.youtube.com/user/classichristmasongs?blend=2&amp;ob=4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21.8  Test </a:t>
            </a:r>
          </a:p>
          <a:p>
            <a:pPr algn="l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1.       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Beauty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_____________ film.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worse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best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boring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better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 startAt="2"/>
            </a:pP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hamburger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____________ 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badder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worse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 startAt="3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worst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 startAt="3"/>
            </a:pP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wurst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 startAt="3"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3.      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but her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______________ .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beautiful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beautifuller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beautiful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beautifuler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 startAt="4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taller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____________ her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as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enough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: 1b, 2b, 3c, 4b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02" y="1844824"/>
            <a:ext cx="342954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55184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2132856"/>
            <a:ext cx="7560840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learningandteachingenglish.blogspot.com/2009/04/comparatives-and-superlatives.html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web2.uvcs.uvic.ca/elc/studyzone/330/grammar/regcom2.htm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english-learners.com/2009/11/comparative-superlative-adjectives.html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gorgeous26j.blogspot.com/p/comparative-and-superlative-adjectives_1207.html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itsmynotebook.blogspot.com/2010/12/grammar-comparative-and-superlative.html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://www.flo-joe.co.uk/preliminaryenglish/comparatives-and-superlatives.htm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0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1004</Words>
  <Application>Microsoft Office PowerPoint</Application>
  <PresentationFormat>Předvádění na obrazovce (4:3)</PresentationFormat>
  <Paragraphs>183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47</cp:revision>
  <dcterms:created xsi:type="dcterms:W3CDTF">2010-12-26T08:22:04Z</dcterms:created>
  <dcterms:modified xsi:type="dcterms:W3CDTF">2012-02-19T20:14:55Z</dcterms:modified>
</cp:coreProperties>
</file>