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1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38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17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9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12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82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09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73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16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18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A9CEF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75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lus.com/LESSONS/GRAMMAR/POS/pos6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englishlanguageguide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cglobalsummit.com/tag/teeth/" TargetMode="External"/><Relationship Id="rId3" Type="http://schemas.openxmlformats.org/officeDocument/2006/relationships/hyperlink" Target="http://www.englishexercises.org/makeagame/viewgame.asp?id=2410" TargetMode="External"/><Relationship Id="rId7" Type="http://schemas.openxmlformats.org/officeDocument/2006/relationships/hyperlink" Target="http://www.techbites.com/201005042668/myblog/blog/z0002-writing-4-engineers-possessive-adjectives-and-possessive-pronouns.html" TargetMode="External"/><Relationship Id="rId2" Type="http://schemas.openxmlformats.org/officeDocument/2006/relationships/hyperlink" Target="http://frenchfrogslittleenglishpond.blogspot.com/2010/08/pronouns-and-possessives-posters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oundtracksandmore.blogspot.com/2008/01/scorpions-discography.html" TargetMode="External"/><Relationship Id="rId5" Type="http://schemas.openxmlformats.org/officeDocument/2006/relationships/hyperlink" Target="http://ourbasic1.blogspot.com/2010/03/possessive-pronouns.html" TargetMode="External"/><Relationship Id="rId4" Type="http://schemas.openxmlformats.org/officeDocument/2006/relationships/hyperlink" Target="http://thebingomaker.com/index.php/bingo-cards/grammar-bingo-cards/pronoun-bingo-card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692696"/>
            <a:ext cx="8206680" cy="122413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19.1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Pronouns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verb LET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(Zájmena, sloveso LET - nechat)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CA84B3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08920"/>
            <a:ext cx="2687905" cy="2407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707904" y="4439439"/>
            <a:ext cx="52565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hlinkClick r:id="rId3"/>
            </a:endParaRPr>
          </a:p>
          <a:p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eslus.com/LESSONS/GRAMMAR/POS/pos6.htm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6309320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Mgr. Michaela Wernerová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5" descr="Imag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869" y="6051272"/>
            <a:ext cx="3061970" cy="6273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48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524341"/>
              </p:ext>
            </p:extLst>
          </p:nvPr>
        </p:nvGraphicFramePr>
        <p:xfrm>
          <a:off x="1043608" y="1700808"/>
          <a:ext cx="7272808" cy="433330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72743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Mgr. Michaela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Kaplanová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7. 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Pronoun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object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possessive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adjective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let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127736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tvoření a použití přivlastňovacích zájmen a pádových </a:t>
                      </a:r>
                      <a:r>
                        <a:rPr lang="cs-CZ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tvarů zájmen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664804"/>
            <a:ext cx="2916832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19.10 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1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0" y="492443"/>
            <a:ext cx="84582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19.2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already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l"/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         1. 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PRONOUNS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replace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NOUNS =&gt; My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brother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very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clever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.                        </a:t>
            </a:r>
          </a:p>
          <a:p>
            <a:pPr algn="l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He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very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clever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         2. 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SUBJECT PRONOUNS:</a:t>
            </a:r>
          </a:p>
          <a:p>
            <a:pPr marL="514350" indent="-514350" algn="l">
              <a:buAutoNum type="arabicPeriod" startAt="2"/>
            </a:pP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CA84B3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00" y="3501008"/>
            <a:ext cx="3684240" cy="2809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530450"/>
              </p:ext>
            </p:extLst>
          </p:nvPr>
        </p:nvGraphicFramePr>
        <p:xfrm>
          <a:off x="4493344" y="2996952"/>
          <a:ext cx="4471144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806848"/>
                <a:gridCol w="2088232"/>
              </a:tblGrid>
              <a:tr h="468052"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singular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plural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1st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2nd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3rd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he,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she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they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9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620688"/>
            <a:ext cx="9144000" cy="6237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700" b="1" dirty="0" smtClean="0">
                <a:latin typeface="Times New Roman" pitchFamily="18" charset="0"/>
                <a:cs typeface="Times New Roman" pitchFamily="18" charset="0"/>
              </a:rPr>
              <a:t>19.3  New </a:t>
            </a:r>
            <a:r>
              <a:rPr lang="cs-CZ" sz="2700" b="1" dirty="0" err="1" smtClean="0">
                <a:latin typeface="Times New Roman" pitchFamily="18" charset="0"/>
                <a:cs typeface="Times New Roman" pitchFamily="18" charset="0"/>
              </a:rPr>
              <a:t>terms</a:t>
            </a:r>
            <a:endParaRPr lang="cs-CZ" sz="2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200" b="1" dirty="0" err="1" smtClean="0">
                <a:latin typeface="Times New Roman" pitchFamily="18" charset="0"/>
                <a:cs typeface="Times New Roman" pitchFamily="18" charset="0"/>
              </a:rPr>
              <a:t>Pronoun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 - zájmeno</a:t>
            </a:r>
          </a:p>
          <a:p>
            <a:pPr algn="l"/>
            <a:r>
              <a:rPr lang="cs-CZ" sz="2200" b="1" dirty="0" err="1" smtClean="0">
                <a:latin typeface="Times New Roman" pitchFamily="18" charset="0"/>
                <a:cs typeface="Times New Roman" pitchFamily="18" charset="0"/>
              </a:rPr>
              <a:t>Adjective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 – přídavné jméno</a:t>
            </a:r>
          </a:p>
          <a:p>
            <a:pPr algn="l"/>
            <a:endParaRPr lang="cs-CZ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200" b="1" dirty="0" err="1" smtClean="0"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 - podmět</a:t>
            </a:r>
          </a:p>
          <a:p>
            <a:pPr algn="l"/>
            <a:r>
              <a:rPr lang="cs-CZ" sz="2200" b="1" dirty="0" err="1" smtClean="0">
                <a:latin typeface="Times New Roman" pitchFamily="18" charset="0"/>
                <a:cs typeface="Times New Roman" pitchFamily="18" charset="0"/>
              </a:rPr>
              <a:t>Object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 - předmět</a:t>
            </a:r>
          </a:p>
          <a:p>
            <a:pPr algn="l"/>
            <a:r>
              <a:rPr lang="cs-CZ" sz="2200" b="1" dirty="0" err="1" smtClean="0">
                <a:latin typeface="Times New Roman" pitchFamily="18" charset="0"/>
                <a:cs typeface="Times New Roman" pitchFamily="18" charset="0"/>
              </a:rPr>
              <a:t>Possessive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 – přivlastňovací</a:t>
            </a:r>
          </a:p>
          <a:p>
            <a:pPr algn="l"/>
            <a:endParaRPr lang="cs-CZ" sz="22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Let – dovolit, nechat</a:t>
            </a:r>
          </a:p>
          <a:p>
            <a:pPr algn="l"/>
            <a:endParaRPr lang="cs-CZ" sz="22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200" b="1" dirty="0" err="1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 – mně, mě, mi, mnou</a:t>
            </a:r>
          </a:p>
          <a:p>
            <a:pPr algn="l"/>
            <a:r>
              <a:rPr lang="cs-CZ" sz="2200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 – tě, tebe, tobě, tebou</a:t>
            </a:r>
          </a:p>
          <a:p>
            <a:pPr algn="l"/>
            <a:r>
              <a:rPr lang="cs-CZ" sz="2200" b="1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 – jemu, jím, jeho, jej</a:t>
            </a:r>
            <a:endParaRPr lang="cs-CZ" sz="22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Her – její, jí, jejími, ji</a:t>
            </a:r>
          </a:p>
          <a:p>
            <a:pPr algn="l"/>
            <a:r>
              <a:rPr lang="cs-CZ" sz="2200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 – tomu, toho, tím</a:t>
            </a:r>
          </a:p>
          <a:p>
            <a:pPr algn="l"/>
            <a:endParaRPr lang="cs-CZ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200" b="1" dirty="0" err="1" smtClean="0"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 – nás, nám, námi</a:t>
            </a:r>
          </a:p>
          <a:p>
            <a:pPr algn="l"/>
            <a:r>
              <a:rPr lang="cs-CZ" sz="2200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 – vás, vámi, vám</a:t>
            </a:r>
          </a:p>
          <a:p>
            <a:pPr algn="l"/>
            <a:r>
              <a:rPr lang="cs-CZ" sz="2200" b="1" dirty="0" err="1" smtClean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 – je, jim, jich, jimi</a:t>
            </a:r>
          </a:p>
          <a:p>
            <a:pPr algn="l"/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CA84B3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980" y="1916832"/>
            <a:ext cx="4516587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020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19.4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Object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pronouns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possessive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adjectives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, LET</a:t>
            </a:r>
          </a:p>
          <a:p>
            <a:pPr algn="l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l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difference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possessive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pronouns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possessive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adjective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slide 6) </a:t>
            </a:r>
            <a:br>
              <a:rPr lang="cs-CZ" sz="1600" dirty="0" smtClean="0">
                <a:latin typeface="Times New Roman" pitchFamily="18" charset="0"/>
                <a:cs typeface="Times New Roman" pitchFamily="18" charset="0"/>
              </a:rPr>
            </a:b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Object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pronouns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use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objects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in a sentence </a:t>
            </a:r>
          </a:p>
          <a:p>
            <a:pPr algn="l"/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: He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sees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       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invite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party.</a:t>
            </a:r>
          </a:p>
          <a:p>
            <a:pPr algn="l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  I love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                          My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mum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hates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look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               He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wants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to talk to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     </a:t>
            </a:r>
          </a:p>
          <a:p>
            <a:pPr algn="l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  I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give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her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  I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  </a:t>
            </a:r>
          </a:p>
          <a:p>
            <a:pPr algn="l"/>
            <a:endParaRPr lang="cs-CZ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600" u="sng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 use </a:t>
            </a:r>
            <a:r>
              <a:rPr lang="cs-CZ" sz="1600" u="sng" dirty="0" err="1" smtClean="0">
                <a:latin typeface="Times New Roman" pitchFamily="18" charset="0"/>
                <a:cs typeface="Times New Roman" pitchFamily="18" charset="0"/>
              </a:rPr>
              <a:t>object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u="sng" dirty="0" err="1" smtClean="0">
                <a:latin typeface="Times New Roman" pitchFamily="18" charset="0"/>
                <a:cs typeface="Times New Roman" pitchFamily="18" charset="0"/>
              </a:rPr>
              <a:t>pronouns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u="sng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u="sng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 verb LET:</a:t>
            </a:r>
          </a:p>
          <a:p>
            <a:pPr algn="l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parents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let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go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my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friends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Her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sisters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don´t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let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her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borrow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clothes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lets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homeworks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boyfriend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doesn´t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let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dance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boys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Possessive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adjectives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use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say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something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BELONGS to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somebody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brother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                 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homework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  I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family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              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likes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photo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idea.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got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problems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Her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dress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beautiful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It´s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food.  </a:t>
            </a:r>
          </a:p>
          <a:p>
            <a:pPr algn="l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CA84B3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2.bp.blogspot.com/_jhyHOjdV6Zc/S5Yy6VBEQSI/AAAAAAAAAU8/k9PECC1awlU/s320/pronounstot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16831"/>
            <a:ext cx="3048000" cy="2943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07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500" b="1" dirty="0" smtClean="0">
                <a:latin typeface="Times New Roman" pitchFamily="18" charset="0"/>
                <a:cs typeface="Times New Roman" pitchFamily="18" charset="0"/>
              </a:rPr>
              <a:t>19.5  </a:t>
            </a:r>
            <a:r>
              <a:rPr lang="cs-CZ" sz="4500" b="1" dirty="0" err="1" smtClean="0">
                <a:latin typeface="Times New Roman" pitchFamily="18" charset="0"/>
                <a:cs typeface="Times New Roman" pitchFamily="18" charset="0"/>
              </a:rPr>
              <a:t>Exercises</a:t>
            </a:r>
            <a:endParaRPr lang="cs-CZ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Steve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is not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__________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Australian</a:t>
            </a:r>
          </a:p>
          <a:p>
            <a:pPr algn="l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Dominic and Kaye are in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love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__________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are going to get married.</a:t>
            </a:r>
          </a:p>
          <a:p>
            <a:pPr algn="l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This is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Harry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's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first job and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__________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is very nervous.</a:t>
            </a:r>
          </a:p>
          <a:p>
            <a:pPr algn="l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__________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seen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my new car?  No,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__________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haven't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Help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__________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 prepare for my exam please.</a:t>
            </a:r>
          </a:p>
          <a:p>
            <a:pPr algn="l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Your dog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always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barks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night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please tell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__________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 stop.</a:t>
            </a:r>
          </a:p>
          <a:p>
            <a:pPr algn="l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Give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__________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please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we are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thirsty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Alfred and Henry are in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__________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car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is cleaning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__________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teeth.</a:t>
            </a:r>
          </a:p>
          <a:p>
            <a:pPr algn="l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Tom is drinking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__________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drink.</a:t>
            </a:r>
          </a:p>
          <a:p>
            <a:pPr algn="l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 am working on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__________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homework.</a:t>
            </a:r>
          </a:p>
          <a:p>
            <a:pPr algn="l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Please give the dog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__________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bone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now.</a:t>
            </a:r>
          </a:p>
          <a:p>
            <a:pPr algn="l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CA84B3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814" y="4239290"/>
            <a:ext cx="2566674" cy="2450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508696"/>
            <a:ext cx="2232248" cy="170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538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19.6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Something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more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difficult</a:t>
            </a:r>
            <a:endParaRPr lang="cs-CZ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Possessive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adjectives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possessive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pronouns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105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800" u="sng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1800" u="sng" dirty="0" err="1" smtClean="0">
                <a:latin typeface="Times New Roman" pitchFamily="18" charset="0"/>
                <a:cs typeface="Times New Roman" pitchFamily="18" charset="0"/>
              </a:rPr>
              <a:t>Compare</a:t>
            </a:r>
            <a:r>
              <a:rPr lang="cs-CZ" sz="1800" u="sng" dirty="0" smtClean="0">
                <a:latin typeface="Times New Roman" pitchFamily="18" charset="0"/>
                <a:cs typeface="Times New Roman" pitchFamily="18" charset="0"/>
              </a:rPr>
              <a:t> these </a:t>
            </a:r>
            <a:r>
              <a:rPr lang="cs-CZ" sz="1800" u="sng" dirty="0" err="1" smtClean="0">
                <a:latin typeface="Times New Roman" pitchFamily="18" charset="0"/>
                <a:cs typeface="Times New Roman" pitchFamily="18" charset="0"/>
              </a:rPr>
              <a:t>sentences</a:t>
            </a:r>
            <a:r>
              <a:rPr lang="cs-CZ" sz="1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u="sng" dirty="0" smtClean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algn="l"/>
            <a:r>
              <a:rPr lang="cs-CZ" sz="1800" u="sng" dirty="0" err="1" smtClean="0"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cs-CZ" sz="1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u="sng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u="sng" dirty="0" err="1" smtClean="0">
                <a:latin typeface="Times New Roman" pitchFamily="18" charset="0"/>
                <a:cs typeface="Times New Roman" pitchFamily="18" charset="0"/>
              </a:rPr>
              <a:t>possessive</a:t>
            </a:r>
            <a:r>
              <a:rPr lang="cs-CZ" sz="1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u="sng" dirty="0" err="1" smtClean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cs-CZ" sz="18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my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.  X 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mine.</a:t>
            </a:r>
          </a:p>
          <a:p>
            <a:pPr algn="l"/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It´s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T-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shirt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.   X 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T-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shirt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difference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l"/>
            <a:endParaRPr lang="cs-CZ" sz="1800" b="1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l"/>
            <a:r>
              <a:rPr lang="cs-CZ" sz="1800" b="1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www.englishlanguageguide.com/</a:t>
            </a:r>
            <a:endParaRPr lang="cs-CZ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grammar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/possessive-pronoun.asp</a:t>
            </a:r>
            <a:endParaRPr lang="cs-CZ" sz="1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105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800" u="sng" dirty="0" smtClean="0">
                <a:latin typeface="Times New Roman" pitchFamily="18" charset="0"/>
                <a:cs typeface="Times New Roman" pitchFamily="18" charset="0"/>
              </a:rPr>
              <a:t>2. Play BINGO</a:t>
            </a:r>
          </a:p>
          <a:p>
            <a:pPr algn="l"/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1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1800" b="1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l"/>
            <a:endParaRPr lang="cs-CZ" sz="1800" b="1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l"/>
            <a:endParaRPr lang="cs-CZ" sz="1800" b="1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l"/>
            <a:endParaRPr lang="cs-CZ" sz="1800" b="1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l"/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CA84B3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578" y="518952"/>
            <a:ext cx="4359422" cy="3280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057" y="3933056"/>
            <a:ext cx="2344464" cy="281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74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19.7 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and I –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Scorpions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300" b="1" dirty="0" err="1" smtClean="0"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cs-CZ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b="1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b="1" dirty="0" err="1" smtClean="0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cs-CZ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b="1" dirty="0" err="1" smtClean="0">
                <a:latin typeface="Times New Roman" pitchFamily="18" charset="0"/>
                <a:cs typeface="Times New Roman" pitchFamily="18" charset="0"/>
              </a:rPr>
              <a:t>kinds</a:t>
            </a:r>
            <a:r>
              <a:rPr lang="cs-CZ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b="1" dirty="0" err="1" smtClean="0">
                <a:latin typeface="Times New Roman" pitchFamily="18" charset="0"/>
                <a:cs typeface="Times New Roman" pitchFamily="18" charset="0"/>
              </a:rPr>
              <a:t>pronouns</a:t>
            </a:r>
            <a:r>
              <a:rPr lang="cs-CZ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b="1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b="1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cs-CZ" sz="23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300" b="1" dirty="0" err="1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b="1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cs-CZ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b="1" dirty="0" err="1" smtClean="0">
                <a:latin typeface="Times New Roman" pitchFamily="18" charset="0"/>
                <a:cs typeface="Times New Roman" pitchFamily="18" charset="0"/>
              </a:rPr>
              <a:t>pronouns</a:t>
            </a:r>
            <a:r>
              <a:rPr lang="cs-CZ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b="1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b="1" dirty="0" err="1" smtClean="0"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cs-CZ" sz="23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l"/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I lose control because of you babe</a:t>
            </a:r>
            <a:br>
              <a:rPr lang="en-US" sz="2300" dirty="0">
                <a:latin typeface="Times New Roman" pitchFamily="18" charset="0"/>
                <a:cs typeface="Times New Roman" pitchFamily="18" charset="0"/>
              </a:rPr>
            </a:b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I lose control when you look at me like this</a:t>
            </a:r>
            <a:br>
              <a:rPr lang="en-US" sz="2300" dirty="0">
                <a:latin typeface="Times New Roman" pitchFamily="18" charset="0"/>
                <a:cs typeface="Times New Roman" pitchFamily="18" charset="0"/>
              </a:rPr>
            </a:b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there's something in your eyes that is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sayin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' tonight</a:t>
            </a:r>
            <a:br>
              <a:rPr lang="en-US" sz="2300" dirty="0">
                <a:latin typeface="Times New Roman" pitchFamily="18" charset="0"/>
                <a:cs typeface="Times New Roman" pitchFamily="18" charset="0"/>
              </a:rPr>
            </a:b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I'm not a child anymore, life has opened the door</a:t>
            </a:r>
            <a:br>
              <a:rPr lang="en-US" sz="2300" dirty="0">
                <a:latin typeface="Times New Roman" pitchFamily="18" charset="0"/>
                <a:cs typeface="Times New Roman" pitchFamily="18" charset="0"/>
              </a:rPr>
            </a:b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to a new exciting life</a:t>
            </a:r>
            <a:br>
              <a:rPr lang="en-US" sz="2300" dirty="0">
                <a:latin typeface="Times New Roman" pitchFamily="18" charset="0"/>
                <a:cs typeface="Times New Roman" pitchFamily="18" charset="0"/>
              </a:rPr>
            </a:b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300" dirty="0">
                <a:latin typeface="Times New Roman" pitchFamily="18" charset="0"/>
                <a:cs typeface="Times New Roman" pitchFamily="18" charset="0"/>
              </a:rPr>
            </a:b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I lose control when I'm close to you babe</a:t>
            </a:r>
            <a:br>
              <a:rPr lang="en-US" sz="2300" dirty="0">
                <a:latin typeface="Times New Roman" pitchFamily="18" charset="0"/>
                <a:cs typeface="Times New Roman" pitchFamily="18" charset="0"/>
              </a:rPr>
            </a:b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I lose control don't look at me like this</a:t>
            </a:r>
            <a:br>
              <a:rPr lang="en-US" sz="2300" dirty="0">
                <a:latin typeface="Times New Roman" pitchFamily="18" charset="0"/>
                <a:cs typeface="Times New Roman" pitchFamily="18" charset="0"/>
              </a:rPr>
            </a:b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there's something in your eyes, is this love at first sight</a:t>
            </a:r>
            <a:br>
              <a:rPr lang="en-US" sz="2300" dirty="0">
                <a:latin typeface="Times New Roman" pitchFamily="18" charset="0"/>
                <a:cs typeface="Times New Roman" pitchFamily="18" charset="0"/>
              </a:rPr>
            </a:b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like a flower that grows, life just wants you to know</a:t>
            </a:r>
            <a:br>
              <a:rPr lang="en-US" sz="2300" dirty="0">
                <a:latin typeface="Times New Roman" pitchFamily="18" charset="0"/>
                <a:cs typeface="Times New Roman" pitchFamily="18" charset="0"/>
              </a:rPr>
            </a:b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all the secrets of life</a:t>
            </a:r>
            <a:br>
              <a:rPr lang="en-US" sz="2300" dirty="0">
                <a:latin typeface="Times New Roman" pitchFamily="18" charset="0"/>
                <a:cs typeface="Times New Roman" pitchFamily="18" charset="0"/>
              </a:rPr>
            </a:b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300" dirty="0">
                <a:latin typeface="Times New Roman" pitchFamily="18" charset="0"/>
                <a:cs typeface="Times New Roman" pitchFamily="18" charset="0"/>
              </a:rPr>
            </a:b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It's all written down in your lifelines</a:t>
            </a:r>
            <a:br>
              <a:rPr lang="en-US" sz="2300" dirty="0">
                <a:latin typeface="Times New Roman" pitchFamily="18" charset="0"/>
                <a:cs typeface="Times New Roman" pitchFamily="18" charset="0"/>
              </a:rPr>
            </a:b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it's written down inside your heart</a:t>
            </a:r>
            <a:br>
              <a:rPr lang="en-US" sz="2300" dirty="0">
                <a:latin typeface="Times New Roman" pitchFamily="18" charset="0"/>
                <a:cs typeface="Times New Roman" pitchFamily="18" charset="0"/>
              </a:rPr>
            </a:b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300" dirty="0">
                <a:latin typeface="Times New Roman" pitchFamily="18" charset="0"/>
                <a:cs typeface="Times New Roman" pitchFamily="18" charset="0"/>
              </a:rPr>
            </a:b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You and I just have a dream</a:t>
            </a:r>
            <a:br>
              <a:rPr lang="en-US" sz="2300" dirty="0">
                <a:latin typeface="Times New Roman" pitchFamily="18" charset="0"/>
                <a:cs typeface="Times New Roman" pitchFamily="18" charset="0"/>
              </a:rPr>
            </a:b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to find our love a place</a:t>
            </a:r>
            <a:br>
              <a:rPr lang="en-US" sz="2300" dirty="0">
                <a:latin typeface="Times New Roman" pitchFamily="18" charset="0"/>
                <a:cs typeface="Times New Roman" pitchFamily="18" charset="0"/>
              </a:rPr>
            </a:b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where we can hide away</a:t>
            </a:r>
            <a:br>
              <a:rPr lang="en-US" sz="2300" dirty="0">
                <a:latin typeface="Times New Roman" pitchFamily="18" charset="0"/>
                <a:cs typeface="Times New Roman" pitchFamily="18" charset="0"/>
              </a:rPr>
            </a:b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you and I were just made</a:t>
            </a:r>
            <a:br>
              <a:rPr lang="en-US" sz="2300" dirty="0">
                <a:latin typeface="Times New Roman" pitchFamily="18" charset="0"/>
                <a:cs typeface="Times New Roman" pitchFamily="18" charset="0"/>
              </a:rPr>
            </a:b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to love each other now</a:t>
            </a:r>
            <a:br>
              <a:rPr lang="en-US" sz="2300" dirty="0">
                <a:latin typeface="Times New Roman" pitchFamily="18" charset="0"/>
                <a:cs typeface="Times New Roman" pitchFamily="18" charset="0"/>
              </a:rPr>
            </a:b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forever and a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day</a:t>
            </a:r>
            <a:endParaRPr lang="cs-CZ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CA84B3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312" y="1700808"/>
            <a:ext cx="34290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408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AutoNum type="alphaLcParenR"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AutoNum type="alphaLcParenR"/>
            </a:pP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CA84B3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19.8  Test </a:t>
            </a:r>
            <a:endParaRPr lang="cs-CZ" sz="2500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4038600" cy="4497363"/>
          </a:xfrm>
        </p:spPr>
        <p:txBody>
          <a:bodyPr>
            <a:normAutofit fontScale="70000" lnSpcReduction="20000"/>
          </a:bodyPr>
          <a:lstStyle/>
          <a:p>
            <a:pPr>
              <a:buAutoNum type="arabicPeriod"/>
            </a:pP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sentence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correct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AutoNum type="alphaLcParenR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don´t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let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speak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AutoNum type="alphaLcParenR"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parents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don´t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let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watch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movie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AutoNum type="alphaLcParenR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friends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let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invite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his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family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party.</a:t>
            </a:r>
          </a:p>
          <a:p>
            <a:pPr>
              <a:buAutoNum type="alphaLcParenR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friends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lets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invite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his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friends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party.</a:t>
            </a:r>
          </a:p>
          <a:p>
            <a:pPr>
              <a:buAutoNum type="alphaLcParenR"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2.  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object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pronouns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lphaLcParenR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my,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their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lphaLcParenR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mine,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yours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ours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lphaLcParenR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I, he,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they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lphaLcParenR"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her,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us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 fontScale="70000" lnSpcReduction="20000"/>
          </a:bodyPr>
          <a:lstStyle/>
          <a:p>
            <a:pPr>
              <a:buAutoNum type="arabicPeriod" startAt="3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don´t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________   __________ show________   </a:t>
            </a:r>
          </a:p>
          <a:p>
            <a:pPr marL="0" indent="0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     ________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car.</a:t>
            </a:r>
          </a:p>
          <a:p>
            <a:pPr>
              <a:buAutoNum type="alphaLcParenR"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hey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let,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my</a:t>
            </a:r>
          </a:p>
          <a:p>
            <a:pPr>
              <a:buAutoNum type="alphaLcParenR"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let, my,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him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lphaLcParenR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I,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lets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her,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your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lphaLcParenR"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let,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my</a:t>
            </a:r>
          </a:p>
          <a:p>
            <a:pPr>
              <a:buAutoNum type="alphaLcParenR"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4.  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sentence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incorrect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a)   Let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go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please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b)   My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parents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don´t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let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buy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c)  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Look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d)  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parents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let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see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tests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Správné odpovědi : 1c, 2d, 3a, 4d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702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664804"/>
            <a:ext cx="4047793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19.9 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55576" y="2132856"/>
            <a:ext cx="7704856" cy="2880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600" u="sng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frenchfrogslittleenglishpond.blogspot.com/2010/08/pronouns-and-possessives-posters.html</a:t>
            </a:r>
            <a:endParaRPr lang="cs-CZ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cs-CZ" sz="1600" u="sng" dirty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www.englishexercises.org/makeagame/viewgame.asp?id=2410</a:t>
            </a:r>
            <a:endParaRPr lang="cs-CZ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6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cs-CZ" sz="1600" u="sng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thebingomaker.com/index.php/bingo-cards/grammar-bingo-cards/pronoun-bingo-cards.html</a:t>
            </a:r>
            <a:endParaRPr lang="cs-CZ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6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</a:t>
            </a:r>
            <a:r>
              <a:rPr lang="cs-CZ" sz="1600" u="sng" dirty="0">
                <a:latin typeface="Times New Roman" pitchFamily="18" charset="0"/>
                <a:cs typeface="Times New Roman" pitchFamily="18" charset="0"/>
                <a:hlinkClick r:id="rId5"/>
              </a:rPr>
              <a:t>://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ourbasic1.blogspot.com/2010/03/possessive-pronouns.html</a:t>
            </a:r>
            <a:endParaRPr lang="cs-CZ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6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</a:t>
            </a:r>
            <a:r>
              <a:rPr lang="cs-CZ" sz="1600" u="sng" dirty="0">
                <a:latin typeface="Times New Roman" pitchFamily="18" charset="0"/>
                <a:cs typeface="Times New Roman" pitchFamily="18" charset="0"/>
                <a:hlinkClick r:id="rId6"/>
              </a:rPr>
              <a:t>://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soundtracksandmore.blogspot.com/2008/01/scorpions-discography.html</a:t>
            </a:r>
            <a:endParaRPr lang="cs-CZ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6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http</a:t>
            </a:r>
            <a:r>
              <a:rPr lang="cs-CZ" sz="1600" u="sng" dirty="0">
                <a:latin typeface="Times New Roman" pitchFamily="18" charset="0"/>
                <a:cs typeface="Times New Roman" pitchFamily="18" charset="0"/>
                <a:hlinkClick r:id="rId7"/>
              </a:rPr>
              <a:t>://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www.techbites.com/201005042668/myblog/blog/z0002-writing-4-engineers-possessive-adjectives-and-possessive-pronouns.html</a:t>
            </a:r>
            <a:endParaRPr lang="cs-CZ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6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http</a:t>
            </a:r>
            <a:r>
              <a:rPr lang="cs-CZ" sz="1600" u="sng" dirty="0">
                <a:latin typeface="Times New Roman" pitchFamily="18" charset="0"/>
                <a:cs typeface="Times New Roman" pitchFamily="18" charset="0"/>
                <a:hlinkClick r:id="rId8"/>
              </a:rPr>
              <a:t>://www.hcglobalsummit.com/tag/teeth/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2184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819</Words>
  <Application>Microsoft Office PowerPoint</Application>
  <PresentationFormat>Předvádění na obrazovce (4:3)</PresentationFormat>
  <Paragraphs>193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19.8  Test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Wernerova</dc:creator>
  <cp:lastModifiedBy>krivankova</cp:lastModifiedBy>
  <cp:revision>40</cp:revision>
  <dcterms:created xsi:type="dcterms:W3CDTF">2010-12-26T08:22:04Z</dcterms:created>
  <dcterms:modified xsi:type="dcterms:W3CDTF">2012-02-19T20:08:53Z</dcterms:modified>
</cp:coreProperties>
</file>