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66"/>
    <a:srgbClr val="CCFF99"/>
    <a:srgbClr val="CCFFCC"/>
    <a:srgbClr val="B2B2B2"/>
    <a:srgbClr val="FFFFFF"/>
    <a:srgbClr val="CCFFFF"/>
    <a:srgbClr val="F0A6BD"/>
    <a:srgbClr val="00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7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5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EA447-DB11-42AC-87A0-22EF3B6A8CA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7295E-E3FE-46AC-A99B-207BFC5BCD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51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295E-E3FE-46AC-A99B-207BFC5BCD8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3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englishcenter.cz/downloadfiles/58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microsoft.com/office/2007/relationships/hdphoto" Target="../media/hdphoto1.wdp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o4u.com/en/cram-up/vocabulary/shopping/exercise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3" y="525606"/>
            <a:ext cx="7772400" cy="17124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 </a:t>
            </a:r>
            <a:r>
              <a:rPr lang="en-GB" sz="2500" b="1" dirty="0">
                <a:latin typeface="Times New Roman" pitchFamily="18" charset="0"/>
                <a:cs typeface="Times New Roman" pitchFamily="18" charset="0"/>
              </a:rPr>
              <a:t>Shops, shopping phrases (+how much, how many</a:t>
            </a:r>
            <a:r>
              <a:rPr lang="en-GB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(obchody, fráze užívané při nakupování)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9346"/>
            <a:ext cx="1971780" cy="197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255357" y="5638800"/>
            <a:ext cx="36724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shopping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phrases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63308" y="1458200"/>
            <a:ext cx="723636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77" y="2129346"/>
            <a:ext cx="1971780" cy="197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48" y="2120095"/>
            <a:ext cx="2474713" cy="24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1" b="18580"/>
          <a:stretch/>
        </p:blipFill>
        <p:spPr bwMode="auto">
          <a:xfrm>
            <a:off x="1556337" y="4325590"/>
            <a:ext cx="2795248" cy="170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18.10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41714"/>
              </p:ext>
            </p:extLst>
          </p:nvPr>
        </p:nvGraphicFramePr>
        <p:xfrm>
          <a:off x="935596" y="234888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shopping, shopping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phrases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kinds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shops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how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many,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how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much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uvádějící názvy obchodů,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shrnující fráze užívané při nakupování a vysvětlující rozdíl mezi slovy </a:t>
                      </a:r>
                      <a:r>
                        <a:rPr lang="cs-CZ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many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cs-CZ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much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otázkách zaměřených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na množství.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4592" y="1233626"/>
            <a:ext cx="2075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shops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r="14718"/>
          <a:stretch/>
        </p:blipFill>
        <p:spPr bwMode="auto">
          <a:xfrm>
            <a:off x="746547" y="1953196"/>
            <a:ext cx="111125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 b="22513"/>
          <a:stretch/>
        </p:blipFill>
        <p:spPr bwMode="auto">
          <a:xfrm>
            <a:off x="333582" y="3813211"/>
            <a:ext cx="1937180" cy="106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6" y="5157192"/>
            <a:ext cx="1187772" cy="118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145036" y="1233626"/>
            <a:ext cx="38884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Revise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(DUM 15):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9417" r="9527" b="12388"/>
          <a:stretch/>
        </p:blipFill>
        <p:spPr bwMode="auto">
          <a:xfrm>
            <a:off x="3145036" y="1803502"/>
            <a:ext cx="1426964" cy="109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145036" y="6344964"/>
            <a:ext cx="581945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rules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articles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plural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…)?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0051" r="9795" b="16516"/>
          <a:stretch/>
        </p:blipFill>
        <p:spPr bwMode="auto">
          <a:xfrm>
            <a:off x="4860032" y="1803502"/>
            <a:ext cx="1446790" cy="110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6"/>
          <a:stretch/>
        </p:blipFill>
        <p:spPr bwMode="auto">
          <a:xfrm>
            <a:off x="6579896" y="1803502"/>
            <a:ext cx="1419274" cy="110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36" y="3234173"/>
            <a:ext cx="1426964" cy="142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kuřata,kuřátka,mušle,příroda,ptáci,vylíhnutá mláďata,zvířa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4173"/>
            <a:ext cx="1426963" cy="14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12256" r="8975" b="10198"/>
          <a:stretch/>
        </p:blipFill>
        <p:spPr bwMode="auto">
          <a:xfrm>
            <a:off x="6579896" y="3234174"/>
            <a:ext cx="1419274" cy="142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7570" r="2101" b="10197"/>
          <a:stretch/>
        </p:blipFill>
        <p:spPr bwMode="auto">
          <a:xfrm>
            <a:off x="3145036" y="4869159"/>
            <a:ext cx="1426964" cy="124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10616" r="11026" b="6512"/>
          <a:stretch/>
        </p:blipFill>
        <p:spPr bwMode="auto">
          <a:xfrm rot="5400000">
            <a:off x="4936847" y="4792343"/>
            <a:ext cx="1273330" cy="142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t="19230" b="16516"/>
          <a:stretch/>
        </p:blipFill>
        <p:spPr bwMode="auto">
          <a:xfrm>
            <a:off x="6579897" y="4868967"/>
            <a:ext cx="1419273" cy="124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18.3 New terms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0" r="23333" b="13145"/>
          <a:stretch/>
        </p:blipFill>
        <p:spPr bwMode="auto">
          <a:xfrm>
            <a:off x="467092" y="1338099"/>
            <a:ext cx="1473572" cy="100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 b="7334"/>
          <a:stretch/>
        </p:blipFill>
        <p:spPr bwMode="auto">
          <a:xfrm>
            <a:off x="3753023" y="3111513"/>
            <a:ext cx="1277755" cy="108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2" b="19231"/>
          <a:stretch/>
        </p:blipFill>
        <p:spPr bwMode="auto">
          <a:xfrm>
            <a:off x="200936" y="3111513"/>
            <a:ext cx="1403797" cy="84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0" y="4788549"/>
            <a:ext cx="1458280" cy="145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r="6923"/>
          <a:stretch/>
        </p:blipFill>
        <p:spPr bwMode="auto">
          <a:xfrm>
            <a:off x="3382998" y="1001535"/>
            <a:ext cx="1042803" cy="118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5" b="13144"/>
          <a:stretch/>
        </p:blipFill>
        <p:spPr bwMode="auto">
          <a:xfrm>
            <a:off x="6924732" y="2374659"/>
            <a:ext cx="1918904" cy="115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10" y="2622117"/>
            <a:ext cx="1331788" cy="1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66" y="4843241"/>
            <a:ext cx="1216059" cy="121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000" b="69231" l="28615" r="75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30230" r="30308" b="33043"/>
          <a:stretch/>
        </p:blipFill>
        <p:spPr bwMode="auto">
          <a:xfrm>
            <a:off x="2920795" y="5606404"/>
            <a:ext cx="500847" cy="45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08959" y="5459135"/>
            <a:ext cx="266429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shopping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centre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store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upermarket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market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4462" r="8154" b="5282"/>
          <a:stretch/>
        </p:blipFill>
        <p:spPr bwMode="auto">
          <a:xfrm>
            <a:off x="5030778" y="1423661"/>
            <a:ext cx="1125661" cy="11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b="19369"/>
          <a:stretch/>
        </p:blipFill>
        <p:spPr bwMode="auto">
          <a:xfrm>
            <a:off x="6782941" y="886006"/>
            <a:ext cx="1705737" cy="107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r="9384"/>
          <a:stretch/>
        </p:blipFill>
        <p:spPr bwMode="auto">
          <a:xfrm>
            <a:off x="5382015" y="3400565"/>
            <a:ext cx="1160205" cy="144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26" y="5282617"/>
            <a:ext cx="1331789" cy="13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3" b="8154"/>
          <a:stretch/>
        </p:blipFill>
        <p:spPr bwMode="auto">
          <a:xfrm>
            <a:off x="7092280" y="3958110"/>
            <a:ext cx="1751356" cy="124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74" y="4721967"/>
            <a:ext cx="2579622" cy="257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7637" y="968767"/>
            <a:ext cx="12524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jeweller´s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05277" y="4473909"/>
            <a:ext cx="99511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bakery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632340" y="3651618"/>
            <a:ext cx="6262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café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888411" y="1083765"/>
            <a:ext cx="141039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delicatessen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185985" y="2055461"/>
            <a:ext cx="139639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newsagent´s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242279" y="4924893"/>
            <a:ext cx="9476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cinema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542220" y="562033"/>
            <a:ext cx="220624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fruit and vegetables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245312" y="4528592"/>
            <a:ext cx="135096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music store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189960" y="3036530"/>
            <a:ext cx="154228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hairdresser´s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753023" y="2769227"/>
            <a:ext cx="12524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butcher´s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090863" y="2264328"/>
            <a:ext cx="12524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bookshop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07504" y="2767967"/>
            <a:ext cx="157093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fishmonger´s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247511" y="661868"/>
            <a:ext cx="12524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chemist´s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much,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many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71800" y="1223338"/>
            <a:ext cx="32403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quantity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nice se šipkou 7"/>
          <p:cNvCxnSpPr>
            <a:stCxn id="6" idx="2"/>
          </p:cNvCxnSpPr>
          <p:nvPr/>
        </p:nvCxnSpPr>
        <p:spPr>
          <a:xfrm flipH="1">
            <a:off x="1547664" y="1592670"/>
            <a:ext cx="2844316" cy="54018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6" idx="2"/>
          </p:cNvCxnSpPr>
          <p:nvPr/>
        </p:nvCxnSpPr>
        <p:spPr>
          <a:xfrm>
            <a:off x="4391980" y="1592670"/>
            <a:ext cx="2844316" cy="54018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34492" y="2317522"/>
            <a:ext cx="4157488" cy="203132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HOW MUCH +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nouns</a:t>
            </a:r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test?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month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891478" y="2310944"/>
            <a:ext cx="3956620" cy="203132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HOW MANY +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plural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countabe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nouns</a:t>
            </a:r>
            <a:endParaRPr lang="cs-CZ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watching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TV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4872" r="9874" b="10205"/>
          <a:stretch/>
        </p:blipFill>
        <p:spPr bwMode="auto">
          <a:xfrm>
            <a:off x="7534817" y="665974"/>
            <a:ext cx="1314146" cy="136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24975" r="3477" b="3231"/>
          <a:stretch/>
        </p:blipFill>
        <p:spPr bwMode="auto">
          <a:xfrm>
            <a:off x="234492" y="989685"/>
            <a:ext cx="1330682" cy="103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34492" y="4569904"/>
            <a:ext cx="8613606" cy="203132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79" y="4701334"/>
            <a:ext cx="1768463" cy="17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95536" y="4861520"/>
            <a:ext cx="2808312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HOW MANY TIMES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356248" y="4861520"/>
            <a:ext cx="3231976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HOW MUCH IS / ARE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skirt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much are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trousers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4" y="4277573"/>
            <a:ext cx="1576874" cy="157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31048" y="6033373"/>
            <a:ext cx="406896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shopping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dialogue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least 20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1184" y="1627059"/>
            <a:ext cx="4320480" cy="507831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Shop assistant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Hello, can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you?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a pair of jeans.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Shop assistant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What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take?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Twenty-nine.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Shop assistant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We have some very nice blue jeans here. </a:t>
            </a:r>
            <a:endParaRPr lang="cs-CZ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Where 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them on?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Shop assistant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room is over there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customer tries the jeans on.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They're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big.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Shop assistant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Would you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size?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Yes,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customer tries the jeans on.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rather well. But I think I look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them. Don't you think?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31048" y="942480"/>
            <a:ext cx="4068960" cy="313932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Shop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Not at all. These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jeans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very well.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Well, I think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blue pair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shop assistant brings a pair of blue jeans and the customer tries the jeans on.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They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I don't like blue jeans, anyway. Do you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 another pair in black?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Shop assistant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No, not at all. ...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31668" y="4465845"/>
            <a:ext cx="165618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FINISH THE DIALOGUE.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continue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1184" y="952352"/>
            <a:ext cx="432048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phrases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Use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dictionary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60" y="5558689"/>
            <a:ext cx="1100022" cy="11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17180" r="6923" b="17178"/>
          <a:stretch/>
        </p:blipFill>
        <p:spPr bwMode="auto">
          <a:xfrm>
            <a:off x="179512" y="5576269"/>
            <a:ext cx="1152128" cy="11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56509"/>
            <a:ext cx="936103" cy="108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enty,hotovost,hromady,jeden cent,jednocentové mince,měny,mince,peníze,penny,stohy,zlaté mince,zlatý,změn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10021" r="11670" b="9568"/>
          <a:stretch/>
        </p:blipFill>
        <p:spPr bwMode="auto">
          <a:xfrm>
            <a:off x="4139952" y="5556508"/>
            <a:ext cx="864096" cy="108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8430" r="9795" b="8700"/>
          <a:stretch/>
        </p:blipFill>
        <p:spPr bwMode="auto">
          <a:xfrm>
            <a:off x="2813880" y="5576269"/>
            <a:ext cx="1074044" cy="10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b="8700"/>
          <a:stretch/>
        </p:blipFill>
        <p:spPr bwMode="auto">
          <a:xfrm>
            <a:off x="6516216" y="5560770"/>
            <a:ext cx="992019" cy="10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76269"/>
            <a:ext cx="1066943" cy="106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3116" y="4838630"/>
            <a:ext cx="1152128" cy="646331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hopping basket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03760" y="4838630"/>
            <a:ext cx="1100022" cy="646331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hopping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trolley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34396" y="4820264"/>
            <a:ext cx="869652" cy="369332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coins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99792" y="4820263"/>
            <a:ext cx="1266216" cy="646331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cs-CZ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92080" y="4820264"/>
            <a:ext cx="936103" cy="646331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cash</a:t>
            </a:r>
          </a:p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desk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516216" y="4820264"/>
            <a:ext cx="992019" cy="369332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bill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740352" y="4820264"/>
            <a:ext cx="1066943" cy="646331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hopping list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268760"/>
            <a:ext cx="3600400" cy="2862322"/>
          </a:xfrm>
          <a:prstGeom prst="rect">
            <a:avLst/>
          </a:prstGeom>
          <a:solidFill>
            <a:schemeClr val="bg2">
              <a:alpha val="87059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SHOPPING PHRASES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looking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on?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changing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rooms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bigger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/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cash / by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credit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odorovný svitek 7"/>
          <p:cNvSpPr/>
          <p:nvPr/>
        </p:nvSpPr>
        <p:spPr>
          <a:xfrm>
            <a:off x="4499992" y="908720"/>
            <a:ext cx="1728191" cy="864096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Vodorovný svitek 8"/>
          <p:cNvSpPr/>
          <p:nvPr/>
        </p:nvSpPr>
        <p:spPr>
          <a:xfrm>
            <a:off x="4139952" y="1457400"/>
            <a:ext cx="2016224" cy="1008112"/>
          </a:xfrm>
          <a:prstGeom prst="horizontalScroll">
            <a:avLst/>
          </a:prstGeom>
          <a:solidFill>
            <a:srgbClr val="F0A6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 OFFER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Vodorovný svitek 22"/>
          <p:cNvSpPr/>
          <p:nvPr/>
        </p:nvSpPr>
        <p:spPr>
          <a:xfrm>
            <a:off x="4716016" y="2465512"/>
            <a:ext cx="1152128" cy="1008112"/>
          </a:xfrm>
          <a:prstGeom prst="horizontalScroll">
            <a:avLst/>
          </a:prstGeom>
          <a:solidFill>
            <a:srgbClr val="F0A6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SALE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Vodorovný svitek 23"/>
          <p:cNvSpPr/>
          <p:nvPr/>
        </p:nvSpPr>
        <p:spPr>
          <a:xfrm>
            <a:off x="4119240" y="3506800"/>
            <a:ext cx="1532880" cy="1008112"/>
          </a:xfrm>
          <a:prstGeom prst="horizontalScroll">
            <a:avLst/>
          </a:prstGeom>
          <a:solidFill>
            <a:srgbClr val="F0A6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Vodorovný svitek 24"/>
          <p:cNvSpPr/>
          <p:nvPr/>
        </p:nvSpPr>
        <p:spPr>
          <a:xfrm>
            <a:off x="6110985" y="3171165"/>
            <a:ext cx="1629367" cy="1008112"/>
          </a:xfrm>
          <a:prstGeom prst="horizontalScroll">
            <a:avLst/>
          </a:prstGeom>
          <a:solidFill>
            <a:srgbClr val="F0A6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HALF PRICE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Vodorovný svitek 25"/>
          <p:cNvSpPr/>
          <p:nvPr/>
        </p:nvSpPr>
        <p:spPr>
          <a:xfrm>
            <a:off x="6480899" y="1943572"/>
            <a:ext cx="2016224" cy="1008112"/>
          </a:xfrm>
          <a:prstGeom prst="horizontalScroll">
            <a:avLst/>
          </a:prstGeom>
          <a:solidFill>
            <a:srgbClr val="F0A6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VALUE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13808" y="871558"/>
            <a:ext cx="3925123" cy="36933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BE CAREFUL  !!!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PRICE x PRIZE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920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18.7 How sporty are you?</a:t>
            </a: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9228" y="1055348"/>
            <a:ext cx="850384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Answer the following questions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of your classmates and write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their answers.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57479"/>
              </p:ext>
            </p:extLst>
          </p:nvPr>
        </p:nvGraphicFramePr>
        <p:xfrm>
          <a:off x="179512" y="1772816"/>
          <a:ext cx="8496944" cy="3403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0040"/>
                <a:gridCol w="4536504"/>
                <a:gridCol w="1008112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QUESTION</a:t>
                      </a:r>
                      <a:endParaRPr lang="en-US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YOUR FRIEND 1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YOUR FRIEND 2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How many sports do you play?</a:t>
                      </a: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How many times a week do you do exercise?</a:t>
                      </a: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How much time do you spend</a:t>
                      </a:r>
                      <a:r>
                        <a:rPr lang="en-US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playing computer games every day?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How many kilometres do</a:t>
                      </a:r>
                      <a:r>
                        <a:rPr lang="en-US" baseline="0" noProof="0" smtClean="0">
                          <a:latin typeface="Times New Roman" pitchFamily="18" charset="0"/>
                          <a:cs typeface="Times New Roman" pitchFamily="18" charset="0"/>
                        </a:rPr>
                        <a:t> you run every week?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How much </a:t>
                      </a:r>
                      <a:r>
                        <a:rPr lang="cs-CZ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sugar</a:t>
                      </a:r>
                      <a:r>
                        <a:rPr lang="cs-CZ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cs-CZ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eat</a:t>
                      </a:r>
                      <a:r>
                        <a:rPr lang="cs-CZ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cs-CZ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(a lot </a:t>
                      </a:r>
                      <a:r>
                        <a:rPr lang="cs-CZ" baseline="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cs-CZ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/a </a:t>
                      </a:r>
                      <a:r>
                        <a:rPr lang="cs-CZ" baseline="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little</a:t>
                      </a:r>
                      <a:r>
                        <a:rPr lang="cs-CZ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...)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How many players are</a:t>
                      </a:r>
                      <a:r>
                        <a:rPr lang="en-US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there on the football pitch during the match?</a:t>
                      </a:r>
                      <a:endParaRPr lang="en-US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09228" y="5312945"/>
            <a:ext cx="2562572" cy="646331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is the sportiest boy and girl in your class?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9228" y="6093296"/>
            <a:ext cx="2562572" cy="646331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Think of 3 other similar questions.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12945"/>
            <a:ext cx="1416686" cy="141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72" y="5312945"/>
            <a:ext cx="1426682" cy="142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12945"/>
            <a:ext cx="1416686" cy="141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30" y="5310188"/>
            <a:ext cx="1419443" cy="141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1196752"/>
            <a:ext cx="4320480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spend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ishbone´s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ishmonger´s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ishfinger´s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isherman´s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3853031"/>
            <a:ext cx="4320480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b="1" i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i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b="1" i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cs-CZ" b="1" i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i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on?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fits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changing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rooms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pay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in cash?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196752"/>
            <a:ext cx="3960440" cy="25853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visit her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catch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jacket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much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spend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4077072"/>
            <a:ext cx="3960440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go to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magazine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hemist´s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ruit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vegetables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newsagent´s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utcher´s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1b, 2b, 3a, 4c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56000"/>
            <a:ext cx="1619821" cy="16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340768"/>
            <a:ext cx="86409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www.ego4u.com/en/cram-up/vocabulary/shopping/exercises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931</Words>
  <Application>Microsoft Office PowerPoint</Application>
  <PresentationFormat>Předvádění na obrazovce (4:3)</PresentationFormat>
  <Paragraphs>168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91</cp:revision>
  <dcterms:created xsi:type="dcterms:W3CDTF">2010-12-26T08:22:04Z</dcterms:created>
  <dcterms:modified xsi:type="dcterms:W3CDTF">2012-11-25T14:06:52Z</dcterms:modified>
</cp:coreProperties>
</file>