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19.2.2012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://www.esl-classroom.com/grammar/shouldandmust1.html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youtube.com/watch?v=4ADh8Fs3YdU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elarena.sk/index.php?context=278&amp;p=170" TargetMode="External"/><Relationship Id="rId2" Type="http://schemas.openxmlformats.org/officeDocument/2006/relationships/hyperlink" Target="http://www.learningandteaching.info/teaching/must_should_could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lowburn.typepad.com/my_weblog/childhood-obesity/" TargetMode="External"/><Relationship Id="rId5" Type="http://schemas.openxmlformats.org/officeDocument/2006/relationships/hyperlink" Target="http://helen-scribbles.com/2011/09/09/fridayflash-warning%E2%80%94dont-walk-on-the-grass/" TargetMode="External"/><Relationship Id="rId4" Type="http://schemas.openxmlformats.org/officeDocument/2006/relationships/hyperlink" Target="http://egregores.wordpress.com/2009/11/22/more-on-freddie-mercury-and-zoroastrianis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0955"/>
            <a:ext cx="7772400" cy="100811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mustn´t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shouldn´t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(modální slovesa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500" b="1" i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4"/>
          <p:cNvSpPr txBox="1"/>
          <p:nvPr/>
        </p:nvSpPr>
        <p:spPr>
          <a:xfrm>
            <a:off x="0" y="62424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Michaela Kaplanová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25" y="6242447"/>
            <a:ext cx="3316275" cy="60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100000" l="203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" y="2420888"/>
            <a:ext cx="3080826" cy="300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411760" y="5345018"/>
            <a:ext cx="1760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hlinkClick r:id="rId5"/>
              </a:rPr>
              <a:t>More </a:t>
            </a:r>
            <a:r>
              <a:rPr lang="cs-CZ" dirty="0" err="1" smtClean="0">
                <a:hlinkClick r:id="rId5"/>
              </a:rPr>
              <a:t>exercises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556" y="1724549"/>
            <a:ext cx="3989801" cy="398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16.10 Anotace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279326"/>
              </p:ext>
            </p:extLst>
          </p:nvPr>
        </p:nvGraphicFramePr>
        <p:xfrm>
          <a:off x="863588" y="209369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7.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mustn´t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should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shouldn´t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vysvětlující tvary modálních sloves </a:t>
                      </a:r>
                      <a:r>
                        <a:rPr lang="cs-CZ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must</a:t>
                      </a:r>
                      <a:r>
                        <a:rPr lang="cs-C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 </a:t>
                      </a:r>
                      <a:r>
                        <a:rPr lang="cs-CZ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should</a:t>
                      </a:r>
                      <a:r>
                        <a:rPr lang="cs-CZ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 významový rozdíl mezi nimi.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1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16.2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1340768"/>
            <a:ext cx="8964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cs-CZ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modal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verb CAN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persons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(I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sing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. He </a:t>
            </a:r>
            <a:r>
              <a:rPr lang="cs-CZ" b="1" i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sing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endParaRPr lang="cs-CZ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make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adding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NOT,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not go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can´t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verb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followed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verb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pupils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football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during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break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endParaRPr lang="cs-CZ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r>
              <a:rPr lang="cs-C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         ALL THESE RULES APPLY TO THE VERBS 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SHOULD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AS WELL.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67">
                        <a14:foregroundMark x1="39111" y1="2667" x2="33333" y2="99556"/>
                        <a14:foregroundMark x1="61333" y1="1778" x2="66667" y2="96000"/>
                        <a14:foregroundMark x1="66667" y1="96000" x2="67111" y2="9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33" y="4214702"/>
            <a:ext cx="710399" cy="7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667">
                        <a14:foregroundMark x1="39111" y1="2667" x2="33333" y2="99556"/>
                        <a14:foregroundMark x1="61333" y1="1778" x2="66667" y2="96000"/>
                        <a14:foregroundMark x1="66667" y1="96000" x2="67111" y2="99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89" y="4214703"/>
            <a:ext cx="710399" cy="7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16.3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68772" y="1412776"/>
            <a:ext cx="4968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odal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verb 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modální sloveso</a:t>
            </a:r>
          </a:p>
          <a:p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nutný</a:t>
            </a:r>
          </a:p>
          <a:p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forbidden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zakázaný</a:t>
            </a:r>
          </a:p>
          <a:p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obligation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povinnost</a:t>
            </a:r>
          </a:p>
          <a:p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prohibition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zákaz</a:t>
            </a:r>
          </a:p>
          <a:p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dvice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rada</a:t>
            </a:r>
            <a:endParaRPr lang="cs-CZ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dvise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poradit</a:t>
            </a:r>
          </a:p>
          <a:p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ermission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povolení</a:t>
            </a:r>
          </a:p>
          <a:p>
            <a:endParaRPr lang="cs-CZ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26840"/>
            <a:ext cx="3246567" cy="25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95936" y="3861048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muset</a:t>
            </a:r>
          </a:p>
          <a:p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mustn´t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nesmět</a:t>
            </a:r>
          </a:p>
          <a:p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hould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měl(a) bys</a:t>
            </a:r>
          </a:p>
          <a:p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shouldn´t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neměl(a) bys</a:t>
            </a:r>
          </a:p>
          <a:p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muset</a:t>
            </a:r>
          </a:p>
          <a:p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nemuset</a:t>
            </a:r>
          </a:p>
          <a:p>
            <a:endParaRPr lang="cs-CZ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endParaRPr lang="cs-CZ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are MODAL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verbs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express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bility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permission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obligation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MUST  </a:t>
            </a:r>
          </a:p>
          <a:p>
            <a:pPr marL="285750" indent="-285750" algn="l">
              <a:buFontTx/>
              <a:buChar char="-"/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(in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affirmative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l"/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(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600" i="1" dirty="0" err="1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>
                <a:latin typeface="Times New Roman" pitchFamily="18" charset="0"/>
                <a:cs typeface="Times New Roman" pitchFamily="18" charset="0"/>
              </a:rPr>
              <a:t>doctor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, my </a:t>
            </a:r>
            <a:r>
              <a:rPr lang="cs-CZ" sz="1600" i="1" dirty="0" err="1">
                <a:latin typeface="Times New Roman" pitchFamily="18" charset="0"/>
                <a:cs typeface="Times New Roman" pitchFamily="18" charset="0"/>
              </a:rPr>
              <a:t>knee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>
                <a:latin typeface="Times New Roman" pitchFamily="18" charset="0"/>
                <a:cs typeface="Times New Roman" pitchFamily="18" charset="0"/>
              </a:rPr>
              <a:t>hurts</a:t>
            </a:r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so much.)</a:t>
            </a:r>
          </a:p>
          <a:p>
            <a:pPr algn="l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forbidden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in negative </a:t>
            </a:r>
            <a:r>
              <a:rPr lang="cs-CZ" sz="1600" dirty="0" err="1">
                <a:latin typeface="Times New Roman" pitchFamily="18" charset="0"/>
                <a:cs typeface="Times New Roman" pitchFamily="18" charset="0"/>
              </a:rPr>
              <a:t>sentences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cs-CZ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(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tell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secret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cs-CZ" sz="1600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l"/>
            <a:r>
              <a:rPr lang="cs-C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go.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wait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. He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call her.</a:t>
            </a:r>
          </a:p>
          <a:p>
            <a:pPr algn="l"/>
            <a:endParaRPr lang="cs-CZ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i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not (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mustn´t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late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not (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mustn´t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) go to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party.</a:t>
            </a:r>
          </a:p>
          <a:p>
            <a:pPr algn="l"/>
            <a:endParaRPr lang="cs-CZ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he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wash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car?</a:t>
            </a: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>
              <a:buAutoNum type="arabicPeriod" startAt="2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SHOULD</a:t>
            </a:r>
          </a:p>
          <a:p>
            <a:pPr marL="285750" indent="-285750" algn="l">
              <a:buFontTx/>
              <a:buChar char="-"/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sz="16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sz="1600" i="1" dirty="0" err="1" smtClean="0">
                <a:latin typeface="Times New Roman" pitchFamily="18" charset="0"/>
                <a:cs typeface="Times New Roman" pitchFamily="18" charset="0"/>
              </a:rPr>
              <a:t>shouldn´t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advice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l">
              <a:buFontTx/>
              <a:buChar char="-"/>
            </a:pP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go. </a:t>
            </a:r>
            <a:r>
              <a:rPr lang="cs-CZ" sz="1800" b="1" i="1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>
                <a:latin typeface="Times New Roman" pitchFamily="18" charset="0"/>
                <a:cs typeface="Times New Roman" pitchFamily="18" charset="0"/>
              </a:rPr>
              <a:t>wait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>
                <a:latin typeface="Times New Roman" pitchFamily="18" charset="0"/>
                <a:cs typeface="Times New Roman" pitchFamily="18" charset="0"/>
              </a:rPr>
              <a:t>him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. He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call her.</a:t>
            </a: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shouldn´t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1800" b="1" i="1" dirty="0" err="1"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>
                <a:latin typeface="Times New Roman" pitchFamily="18" charset="0"/>
                <a:cs typeface="Times New Roman" pitchFamily="18" charset="0"/>
              </a:rPr>
              <a:t>late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800" b="1" i="1" dirty="0" err="1"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shouldn´t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) go to </a:t>
            </a:r>
            <a:r>
              <a:rPr lang="cs-CZ" sz="1800" b="1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 party.</a:t>
            </a: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l"/>
            <a:r>
              <a:rPr lang="cs-CZ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 go </a:t>
            </a:r>
            <a:r>
              <a:rPr lang="cs-CZ" sz="1800" b="1" i="1" dirty="0" err="1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sz="1800" b="1" i="1" dirty="0" err="1" smtClean="0"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cs-CZ" sz="1800" b="1" i="1" dirty="0" err="1">
                <a:latin typeface="Times New Roman" pitchFamily="18" charset="0"/>
                <a:cs typeface="Times New Roman" pitchFamily="18" charset="0"/>
              </a:rPr>
              <a:t>wash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i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i="1" dirty="0">
                <a:latin typeface="Times New Roman" pitchFamily="18" charset="0"/>
                <a:cs typeface="Times New Roman" pitchFamily="18" charset="0"/>
              </a:rPr>
              <a:t> car?</a:t>
            </a:r>
          </a:p>
          <a:p>
            <a:pPr algn="l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836" y="2010357"/>
            <a:ext cx="1080120" cy="12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6" b="92578" l="9766" r="94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2" y="2314489"/>
            <a:ext cx="907406" cy="90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69" b="100000" l="23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9" y="3141950"/>
            <a:ext cx="525331" cy="52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1" y="3548112"/>
            <a:ext cx="672511" cy="67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ál 4"/>
          <p:cNvSpPr/>
          <p:nvPr/>
        </p:nvSpPr>
        <p:spPr>
          <a:xfrm>
            <a:off x="3419872" y="148478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3419872" y="193834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6" b="92578" l="9766" r="941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2" y="4645696"/>
            <a:ext cx="907406" cy="90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3" y="5805264"/>
            <a:ext cx="672511" cy="67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69" b="100000" l="23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7" y="5376134"/>
            <a:ext cx="525331" cy="52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16.5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25541"/>
            <a:ext cx="1224136" cy="171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20" y="94722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mustn´t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shouldn´t</a:t>
            </a:r>
            <a:r>
              <a:rPr lang="cs-C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do?</a:t>
            </a:r>
            <a:endParaRPr lang="cs-CZ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09" y="1525541"/>
            <a:ext cx="1500758" cy="151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77" y="1525541"/>
            <a:ext cx="1368152" cy="1772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683" y="1520851"/>
            <a:ext cx="1532533" cy="148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20851"/>
            <a:ext cx="1458650" cy="145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876"/>
            <a:ext cx="1661170" cy="165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89" y="3501876"/>
            <a:ext cx="2052956" cy="15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1985764" cy="132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59" y="3501008"/>
            <a:ext cx="1955290" cy="147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81" y="5301208"/>
            <a:ext cx="2150516" cy="143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75" y="5369827"/>
            <a:ext cx="1755701" cy="136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5041593"/>
            <a:ext cx="1902575" cy="169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24" y="5152799"/>
            <a:ext cx="1572933" cy="157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16.6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– HAVE TO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1268760"/>
            <a:ext cx="842493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To express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obligation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use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verb 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TO  </a:t>
            </a:r>
          </a:p>
          <a:p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to go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it´s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late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cs-CZ" sz="2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– </a:t>
            </a:r>
            <a:r>
              <a:rPr lang="cs-CZ" sz="2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somebody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told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do so</a:t>
            </a:r>
          </a:p>
          <a:p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write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homework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MUST – </a:t>
            </a:r>
            <a:r>
              <a:rPr lang="cs-CZ" sz="2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speaker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cs-CZ" sz="2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wants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 do </a:t>
            </a:r>
            <a:r>
              <a:rPr lang="cs-CZ" sz="2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himself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22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herself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study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test. I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marks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more.</a:t>
            </a:r>
          </a:p>
          <a:p>
            <a:endParaRPr lang="cs-CZ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negative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DON´T HAVE TO 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--&gt;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not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necessary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 to do </a:t>
            </a:r>
            <a:r>
              <a:rPr lang="cs-CZ" sz="22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buy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milk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200" i="1" dirty="0" err="1" smtClean="0">
                <a:latin typeface="Times New Roman" pitchFamily="18" charset="0"/>
                <a:cs typeface="Times New Roman" pitchFamily="18" charset="0"/>
              </a:rPr>
              <a:t>fridge</a:t>
            </a:r>
            <a:r>
              <a:rPr lang="cs-CZ" sz="22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16.7 CLIL – Show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must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go on 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Queen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Listen to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song 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fill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blank</a:t>
            </a:r>
            <a:r>
              <a:rPr lang="cs-CZ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800" b="1" dirty="0" err="1" smtClean="0">
                <a:latin typeface="Times New Roman" pitchFamily="18" charset="0"/>
                <a:cs typeface="Times New Roman" pitchFamily="18" charset="0"/>
              </a:rPr>
              <a:t>spaces</a:t>
            </a:r>
            <a:r>
              <a:rPr lang="cs-CZ" sz="18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cs-CZ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68152"/>
            <a:ext cx="272225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79512" y="1453039"/>
            <a:ext cx="42484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Empty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- what are we living for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Abandoned places - I guess we know the score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On and on, does anybody know what we are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_________</a:t>
            </a:r>
          </a:p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Another hero, another mindless crime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curtain, in the pantomime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Hold the line, does anybody want to take it anymore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show must go on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show must go on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Inside my heart is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My make-up may be flaking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But my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still stays on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Whatever happens, I'll leave it all to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Another heartache, another failed romance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On and on, does anybody know what we are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_________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 guess I'm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 must be warmer now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I'll soon be turning, round the corner now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dawn is breaking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But inside in the dark I'm aching to be free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Ch.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07880" y="3257014"/>
            <a:ext cx="42484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is painted like the wings of butterflies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Fairytales of yesterday will grow but never die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 can fly - my friends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show must go on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show must go on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I'll face it with a grin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I'm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giving in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On - with the show -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I'll top the bill, I'll overkill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 have to find the will to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_________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with the -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On with the show -</a:t>
            </a:r>
            <a:br>
              <a:rPr 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show must go on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39552" y="1196752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 sentence is not correct?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should wear warm clothes.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My sister must leave now.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They must to send the letter.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should not go to school.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"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mustn´t go to the cinema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means: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forbidden.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can go there.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shouldn´t go there.</a:t>
            </a:r>
          </a:p>
          <a:p>
            <a:pPr marL="342900" indent="-342900">
              <a:buAutoNum type="alphaLcParenR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You have to go there.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32040" y="2132856"/>
            <a:ext cx="39604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To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say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somebody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CAN´T do  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use: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Shouldn´t</a:t>
            </a:r>
            <a:endParaRPr lang="cs-CZ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endParaRPr lang="cs-CZ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Mustn´t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verb 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opposite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verb MUST </a:t>
            </a:r>
            <a:r>
              <a:rPr lang="cs-CZ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endParaRPr lang="cs-CZ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to</a:t>
            </a: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endParaRPr lang="cs-CZ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Mustn´t</a:t>
            </a:r>
            <a:endParaRPr lang="cs-CZ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56388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: 1c, 2a, 3d, 4b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16.9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49796" y="2492896"/>
            <a:ext cx="8244408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www.learningandteaching.info/teaching/must_should_could.htm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www.steelarena.sk/index.php?context=278&amp;p=170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4"/>
              </a:rPr>
              <a:t>http://egregores.wordpress.com/2009/11/22/more-on-freddie-mercury-and-zoroastrianism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5"/>
              </a:rPr>
              <a:t>http://helen-scribbles.com/2011/09/09/fridayflash-warning%E2%80%94dont-walk-on-the-grass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  <a:hlinkClick r:id="rId6"/>
              </a:rPr>
              <a:t>http://slowburn.typepad.com/my_weblog/childhood-obesity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10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856</Words>
  <Application>Microsoft Office PowerPoint</Application>
  <PresentationFormat>Předvádění na obrazovce (4:3)</PresentationFormat>
  <Paragraphs>133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53</cp:revision>
  <dcterms:created xsi:type="dcterms:W3CDTF">2010-12-26T08:22:04Z</dcterms:created>
  <dcterms:modified xsi:type="dcterms:W3CDTF">2012-02-19T20:05:29Z</dcterms:modified>
</cp:coreProperties>
</file>