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84B3"/>
    <a:srgbClr val="BC649F"/>
    <a:srgbClr val="FA9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D4C-5D83-471E-ACA4-8E197FE228A1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006-8422-43AD-8D90-4681601CCA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1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D4C-5D83-471E-ACA4-8E197FE228A1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006-8422-43AD-8D90-4681601CCA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18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D4C-5D83-471E-ACA4-8E197FE228A1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006-8422-43AD-8D90-4681601CCA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7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D4C-5D83-471E-ACA4-8E197FE228A1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006-8422-43AD-8D90-4681601CCA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0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D4C-5D83-471E-ACA4-8E197FE228A1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006-8422-43AD-8D90-4681601CCA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71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D4C-5D83-471E-ACA4-8E197FE228A1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006-8422-43AD-8D90-4681601CCA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00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D4C-5D83-471E-ACA4-8E197FE228A1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006-8422-43AD-8D90-4681601CCA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31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D4C-5D83-471E-ACA4-8E197FE228A1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006-8422-43AD-8D90-4681601CCA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85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D4C-5D83-471E-ACA4-8E197FE228A1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006-8422-43AD-8D90-4681601CCA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95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D4C-5D83-471E-ACA4-8E197FE228A1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006-8422-43AD-8D90-4681601CCA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4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5D4C-5D83-471E-ACA4-8E197FE228A1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6006-8422-43AD-8D90-4681601CCA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70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5D4C-5D83-471E-ACA4-8E197FE228A1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86006-8422-43AD-8D90-4681601CCA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1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ecticenglish.com/grammar/PresentContinuous1F.html" TargetMode="External"/><Relationship Id="rId2" Type="http://schemas.openxmlformats.org/officeDocument/2006/relationships/hyperlink" Target="http://www.englishpage.com/verbpage/presentcontinuous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rQqdSagoO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bble.com/CS/blogs/strollerderby/archive/tags/school+bus/default.aspx" TargetMode="External"/><Relationship Id="rId3" Type="http://schemas.openxmlformats.org/officeDocument/2006/relationships/hyperlink" Target="http://www.onegoalenglish.mex.tl/365572_Present-Continuous.html" TargetMode="External"/><Relationship Id="rId7" Type="http://schemas.openxmlformats.org/officeDocument/2006/relationships/hyperlink" Target="http://www.youtube.com/watch?v=4rQqdSagoOU" TargetMode="External"/><Relationship Id="rId2" Type="http://schemas.openxmlformats.org/officeDocument/2006/relationships/hyperlink" Target="http://englishkidsfun.blogspot.com/2011/02/present-continuous-online-worksheet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EGG_Present_continuous.svg" TargetMode="External"/><Relationship Id="rId5" Type="http://schemas.openxmlformats.org/officeDocument/2006/relationships/hyperlink" Target="http://www.google.cz/imgres?q=verb+be&amp;um=1&amp;hl=cs&amp;rls=com.microsoft:cs&amp;biw=1280&amp;bih=666&amp;tbm=isch&amp;tbnid=TPlmzAJUYKNJwM:&amp;imgrefurl=http://www.wix.com/mukemmel/english/gl5&amp;docid=Keno45Fvv13uOM&amp;imgurl=http://static.wix.com/media/83c825b54072ada6c142bc15685f3f02.wix_mp&amp;w=391&amp;h=350&amp;ei=QDvRTqSFLtCaOrmAvY0P&amp;zoom=1&amp;iact=rc&amp;dur=259&amp;sig=115828955252018999933&amp;page=12&amp;tbnh=136&amp;tbnw=152&amp;start=214&amp;ndsp=20&amp;ved=1t:429,r:8,s:214&amp;tx=55&amp;ty=35" TargetMode="External"/><Relationship Id="rId4" Type="http://schemas.openxmlformats.org/officeDocument/2006/relationships/hyperlink" Target="http://lidibre.wordpress.com/2011/08/23/present-continuous-ten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278688" cy="129614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12.1 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řítomný čas průběhový)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99992" y="3501008"/>
            <a:ext cx="4464496" cy="2137792"/>
          </a:xfrm>
        </p:spPr>
        <p:txBody>
          <a:bodyPr>
            <a:normAutofit/>
          </a:bodyPr>
          <a:lstStyle/>
          <a:p>
            <a:pPr algn="l"/>
            <a:r>
              <a:rPr lang="cs-CZ" sz="1800" smtClean="0">
                <a:latin typeface="Times New Roman" pitchFamily="18" charset="0"/>
                <a:cs typeface="Times New Roman" pitchFamily="18" charset="0"/>
                <a:hlinkClick r:id="rId2"/>
              </a:rPr>
              <a:t>http://www.englishpage.com/verbpage/</a:t>
            </a:r>
          </a:p>
          <a:p>
            <a:pPr algn="l"/>
            <a:r>
              <a:rPr lang="cs-CZ" sz="1800" smtClean="0">
                <a:latin typeface="Times New Roman" pitchFamily="18" charset="0"/>
                <a:cs typeface="Times New Roman" pitchFamily="18" charset="0"/>
                <a:hlinkClick r:id="rId2"/>
              </a:rPr>
              <a:t>presentcontinuous.html</a:t>
            </a:r>
            <a:endParaRPr lang="cs-CZ" sz="180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smtClean="0">
                <a:latin typeface="Times New Roman" pitchFamily="18" charset="0"/>
                <a:cs typeface="Times New Roman" pitchFamily="18" charset="0"/>
                <a:hlinkClick r:id="rId3"/>
              </a:rPr>
              <a:t>http://www.eclecticenglish.com/grammar/PresentContinuous1F.html</a:t>
            </a:r>
            <a:endParaRPr lang="cs-CZ" sz="180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3684240" cy="3223710"/>
          </a:xfrm>
          <a:prstGeom prst="rect">
            <a:avLst/>
          </a:prstGeom>
        </p:spPr>
      </p:pic>
      <p:pic>
        <p:nvPicPr>
          <p:cNvPr id="6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93296"/>
            <a:ext cx="3061970" cy="627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107504" y="6237312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Mgr. Michaela Wernerová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01761"/>
              </p:ext>
            </p:extLst>
          </p:nvPr>
        </p:nvGraphicFramePr>
        <p:xfrm>
          <a:off x="1043608" y="1700808"/>
          <a:ext cx="7272808" cy="4333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Michaela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Kaplanová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continuous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ing-form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moment,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consonant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tvoření a použití průběhového 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času přítomného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04664"/>
          </a:xfrm>
          <a:solidFill>
            <a:srgbClr val="CA84B3"/>
          </a:solidFill>
        </p:spPr>
        <p:txBody>
          <a:bodyPr>
            <a:normAutofit fontScale="90000"/>
          </a:bodyPr>
          <a:lstStyle/>
          <a:p>
            <a:r>
              <a:rPr lang="en-GB" sz="13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</a:t>
            </a:r>
            <a:r>
              <a:rPr lang="en-GB" sz="12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	        </a:t>
            </a:r>
            <a:r>
              <a:rPr lang="en-GB" sz="18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  <a:r>
              <a:rPr lang="en-GB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92696"/>
            <a:ext cx="9144000" cy="60486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 What do we already know?</a:t>
            </a:r>
          </a:p>
          <a:p>
            <a:pPr algn="l"/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UcParenR"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When we can use present simple tense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- with adverbs of frequency – sometimes, usually, often…</a:t>
            </a: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- for repeated actions or actions that are always true</a:t>
            </a:r>
          </a:p>
          <a:p>
            <a:pPr algn="l"/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For example : I sometimes go to the ci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 with my brother.</a:t>
            </a:r>
          </a:p>
          <a:p>
            <a:pPr algn="l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California is in America.   </a:t>
            </a:r>
          </a:p>
          <a:p>
            <a:pPr algn="l"/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UcParenR" startAt="2"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Forms of the verb ´to BE´                       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C)   How to make questions and negatives 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with the verb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´to BE´</a:t>
            </a:r>
            <a:endParaRPr lang="en-GB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l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en-GB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učebnice</a:t>
            </a:r>
            <a:r>
              <a:rPr lang="en-GB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II. </a:t>
            </a:r>
            <a:r>
              <a:rPr lang="en-GB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stupeň</a:t>
            </a:r>
            <a:r>
              <a:rPr lang="en-GB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GB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</a:t>
            </a:r>
            <a:r>
              <a:rPr lang="en-GB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</a:t>
            </a:r>
            <a:r>
              <a:rPr lang="en-GB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Děčín</a:t>
            </a:r>
            <a:r>
              <a:rPr lang="en-GB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VI, Na </a:t>
            </a:r>
            <a:r>
              <a:rPr lang="en-GB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Stráni</a:t>
            </a:r>
            <a:r>
              <a:rPr lang="en-GB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879/2  – </a:t>
            </a:r>
            <a:r>
              <a:rPr lang="en-GB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příspěvková</a:t>
            </a:r>
            <a:r>
              <a:rPr lang="en-GB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</a:t>
            </a:r>
            <a:r>
              <a:rPr lang="en-GB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	        </a:t>
            </a:r>
            <a:r>
              <a:rPr lang="en-GB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</a:t>
            </a:r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</a:t>
            </a:r>
            <a:endParaRPr lang="en-GB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07380"/>
              </p:ext>
            </p:extLst>
          </p:nvPr>
        </p:nvGraphicFramePr>
        <p:xfrm>
          <a:off x="323528" y="3354598"/>
          <a:ext cx="3752760" cy="1631319"/>
        </p:xfrm>
        <a:graphic>
          <a:graphicData uri="http://schemas.openxmlformats.org/drawingml/2006/table">
            <a:tbl>
              <a:tblPr/>
              <a:tblGrid>
                <a:gridCol w="1808544"/>
                <a:gridCol w="1944216"/>
              </a:tblGrid>
              <a:tr h="465459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 verb ´to BE´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8903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am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I´m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are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we´re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DC"/>
                    </a:solidFill>
                  </a:tcPr>
                </a:tc>
              </a:tr>
              <a:tr h="348903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are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you´re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are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you´re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DC"/>
                    </a:solidFill>
                  </a:tcPr>
                </a:tc>
              </a:tr>
              <a:tr h="34890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he/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he´s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1" dirty="0" smtClean="0">
                          <a:latin typeface="Times New Roman" pitchFamily="18" charset="0"/>
                          <a:cs typeface="Times New Roman" pitchFamily="18" charset="0"/>
                        </a:rPr>
                        <a:t>are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they´re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DC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57200" y="27629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09266"/>
            <a:ext cx="36195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8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764704"/>
            <a:ext cx="77724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8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4.bp.blogspot.com/_qLE5MQP1W2U/SiLjwVAmnlI/AAAAAAAAAoM/MczumAuwMYo/s400/do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92" y="1526703"/>
            <a:ext cx="3619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0" y="620688"/>
            <a:ext cx="8686800" cy="72008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přítomnost, přítomný</a:t>
            </a:r>
          </a:p>
          <a:p>
            <a:pPr marL="514350" indent="-514350">
              <a:buAutoNum type="arabicPeriod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průběhový, pokračující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–ING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listening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MIND THE SPELLING RULES!</a:t>
            </a:r>
          </a:p>
          <a:p>
            <a:pPr marL="514350" indent="-514350">
              <a:buAutoNum type="arabicPeriod" startAt="4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moment =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4"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Consonant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souhláska</a:t>
            </a:r>
          </a:p>
          <a:p>
            <a:pPr marL="0" indent="0"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46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 descr="http://t0.gstatic.com/images?q=tbn:b6ug4cVP5kDtRM:http://img393.imageshack.us/img393/1633/lesson8cz7.jpg&amp;t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05" y="2940110"/>
            <a:ext cx="25431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4/43/EGG_Present_continuous.svg/549px-EGG_Present_continuou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31" y="1052736"/>
            <a:ext cx="3090069" cy="10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1" y="620688"/>
            <a:ext cx="9143999" cy="61206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Present continuous – USE and FORM </a:t>
            </a:r>
          </a:p>
          <a:p>
            <a:pPr algn="l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USE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použití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We use  P.C. for actions that are happening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at the moment of speaking (e.g. Look! The shark is swimming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towards us.) or actions  happening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around the present period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(e.g. I´m studying English.). We use it also to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describe pictures and photos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(In this picture, the girl is cooking dinner.).</a:t>
            </a:r>
          </a:p>
          <a:p>
            <a:pPr algn="l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FORM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tvar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slovesa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l">
              <a:buAutoNum type="alphaUcParenR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Positive sentences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 BE + verb + ING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am writing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You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are  listening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He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is  reading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algn="l">
              <a:buAutoNum type="alphaUcParenR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Negative sentences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– I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am NOT writing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You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are NOT listening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He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is NOT reading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algn="l">
              <a:buAutoNum type="alphaUcParenR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– Am I writing? Are you listening? Is he reading?</a:t>
            </a:r>
          </a:p>
          <a:p>
            <a:pPr algn="l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Short answers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Yes, I am         x   No, I am not.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Yes, you are.  x   No, you aren´t.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Yes, she is.      x   No, she isn´t.    </a:t>
            </a:r>
          </a:p>
          <a:p>
            <a:pPr algn="l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Spelling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exeptions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 - the verb ends in  -e                                           =&gt; write – writing, dance – dancing, ride – riding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- a short verb ends in a consonant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n,m,t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…)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=&gt; run – ru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ing, swim – swi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ing, sit – si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ing</a:t>
            </a:r>
          </a:p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- the verb ends in –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=&gt; lie – l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ing, die - d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ing</a:t>
            </a:r>
          </a:p>
          <a:p>
            <a:pPr algn="l"/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4608386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298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nglishexercises.org/makeagame/my_documents/my_pictures/2009/ago/38Z_52A8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4" y="2320051"/>
            <a:ext cx="3528392" cy="334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0" y="620688"/>
            <a:ext cx="8964488" cy="61188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12.5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Exercises</a:t>
            </a:r>
          </a:p>
          <a:p>
            <a:pPr algn="l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What are the people doing?               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2. Fill in the verbs in present simple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John (read) a book now.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What (you do) tonight?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Jack and Peter (work) late today.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Silvia (not listen) to music.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Maria (sit) next to Paul.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How many other students (you study) with?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phone (not ring). 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3. What are you doing at the moment?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4. Present simple or present continuous?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you / always / write your homework ?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 / watch TV / now ?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Jack / sometimes / go shopping together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I / sit / at school / at the moment</a:t>
            </a:r>
          </a:p>
          <a:p>
            <a:pPr algn="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www.youtube.com/watch?v=4rQqdSagoOU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Something more difficult</a:t>
            </a:r>
          </a:p>
          <a:p>
            <a:pPr algn="l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Do you know what is the difference between the questions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What do you do?</a:t>
            </a:r>
          </a:p>
          <a:p>
            <a:pPr marL="285750" indent="-285750"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What are you doing?</a:t>
            </a:r>
          </a:p>
          <a:p>
            <a:pPr marL="285750" indent="-285750" algn="l">
              <a:buFontTx/>
              <a:buChar char="-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 startAt="2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Sometimes we use P.C. to express something special. What is it?</a:t>
            </a:r>
          </a:p>
          <a:p>
            <a:pPr marL="285750" indent="-285750"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She is always telling my secrets to everyone.</a:t>
            </a:r>
          </a:p>
          <a:p>
            <a:pPr marL="285750" indent="-285750"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 is always coming late.</a:t>
            </a:r>
          </a:p>
          <a:p>
            <a:pPr marL="285750" indent="-285750"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They are talking all the time. It´s terrible!</a:t>
            </a:r>
          </a:p>
          <a:p>
            <a:pPr marL="285750" indent="-285750" algn="l">
              <a:buFontTx/>
              <a:buChar char="-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There are some verbs that can´t be used in –ING form</a:t>
            </a:r>
          </a:p>
          <a:p>
            <a:pPr marL="285750" indent="-285750"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love, hate, want, need, like… WHY?</a:t>
            </a:r>
          </a:p>
          <a:p>
            <a:pPr marL="285750" indent="-285750" algn="l">
              <a:buFontTx/>
              <a:buChar char="-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What does P.C. express in these examples?</a:t>
            </a: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I´m playing tennis with Sam tomorrow.</a:t>
            </a: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 is meeting Suzan on Tuesday.</a:t>
            </a: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They are going to Paris in the summer. </a:t>
            </a: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94744"/>
            <a:ext cx="2443702" cy="33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12.7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'My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(to be) Peter; l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live) in the suburbs of Boston with my family. Most people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believe)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(to be) rich because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(to live) in a big house. But our family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seem) to be like any other one. Have a look: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Maggy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my wife,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like) cooking.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(to enjoy) being in the kitchen with her friends. At the moment she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make) a cake and you can't talk to her.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(to worry) her is our daughter who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prefer) to chat in front of her computer instead of cooking with her.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 pm. Paul, my son,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play) basketball in the garden and I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watch) TV, I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wait) for this delicious cake that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Maggy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cook) . I told you, a family as yours. '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8" y="4437112"/>
            <a:ext cx="1883563" cy="225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647654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11352"/>
            <a:ext cx="1584998" cy="238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88" y="5132934"/>
            <a:ext cx="2349629" cy="15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12.8  Test</a:t>
            </a:r>
          </a:p>
          <a:p>
            <a:pPr algn="l"/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Find the present continuous tense</a:t>
            </a:r>
          </a:p>
          <a:p>
            <a:pPr marL="457200" indent="-4572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He will be doing his homework.</a:t>
            </a:r>
          </a:p>
          <a:p>
            <a:pPr marL="457200" indent="-4572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They are writing the letter.</a:t>
            </a:r>
          </a:p>
          <a:p>
            <a:pPr marL="457200" indent="-4572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What were you doing?</a:t>
            </a:r>
          </a:p>
          <a:p>
            <a:pPr marL="457200" indent="-4572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 like swimming.</a:t>
            </a:r>
          </a:p>
          <a:p>
            <a:pPr marL="457200" indent="-457200" algn="l">
              <a:buAutoNum type="alphaLcParenR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 startAt="2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Fill in the correct form in PC: Mary………………..to the radio.  </a:t>
            </a:r>
          </a:p>
          <a:p>
            <a:pPr marL="457200" indent="-4572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 listening</a:t>
            </a:r>
          </a:p>
          <a:p>
            <a:pPr marL="457200" indent="-4572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are listening</a:t>
            </a:r>
          </a:p>
          <a:p>
            <a:pPr marL="457200" indent="-457200" algn="l">
              <a:buAutoNum type="alphaLcParenR" startAt="3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listenning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lphaLcParenR" startAt="3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listenning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lphaLcParenR" startAt="3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3.       Which question is in present continuous?</a:t>
            </a:r>
          </a:p>
          <a:p>
            <a:pPr marL="342900" indent="-3429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Are you studying English?</a:t>
            </a:r>
          </a:p>
          <a:p>
            <a:pPr marL="342900" indent="-3429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Do you studying English?</a:t>
            </a:r>
          </a:p>
          <a:p>
            <a:pPr marL="342900" indent="-3429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Is you studying English?</a:t>
            </a:r>
          </a:p>
          <a:p>
            <a:pPr marL="342900" indent="-3429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Were you studying English?</a:t>
            </a:r>
          </a:p>
          <a:p>
            <a:pPr marL="342900" indent="-342900" algn="l">
              <a:buAutoNum type="alphaLcParenR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 startAt="4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With which word or phrase can you use  present continuous?</a:t>
            </a:r>
          </a:p>
          <a:p>
            <a:pPr marL="342900" indent="-3429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sometimes</a:t>
            </a:r>
          </a:p>
          <a:p>
            <a:pPr marL="342900" indent="-3429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at the moment</a:t>
            </a:r>
          </a:p>
          <a:p>
            <a:pPr marL="342900" indent="-3429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yesterday</a:t>
            </a:r>
          </a:p>
          <a:p>
            <a:pPr marL="342900" indent="-342900" algn="l">
              <a:buAutoNum type="alphaLcParenR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tomorrow</a:t>
            </a:r>
          </a:p>
          <a:p>
            <a:pPr marL="342900" indent="-342900" algn="l">
              <a:buAutoNum type="alphaLcParenR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 1b, 2a, 3a, 4b</a:t>
            </a:r>
          </a:p>
          <a:p>
            <a:pPr algn="l"/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28003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0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CA84B3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551849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12.9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2132856"/>
            <a:ext cx="7920880" cy="30243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englishkidsfun.blogspot.com/2011/02/present-continuous-online-worksheets.html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www.onegoalenglish.mex.tl/365572_Present-Continuous.html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://lidibre.wordpress.com/2011/08/23/present-continuous-tense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://www.google.cz/imgres?q=verb+be&amp;um=1&amp;hl=cs&amp;rls=com.microsoft:cs&amp;biw=1280&amp;bih=666&amp;tbm=isch&amp;tbnid=TPlmzAJUYKNJwM:&amp;imgrefurl=http://www.wix.com/mukemmel/english/gl5&amp;docid=Keno45Fvv13uOM&amp;imgurl=http://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static.wix.com/media/83c825b54072ada6c142bc15685f3f02.wix_mp&amp;w=391&amp;h=350&amp;ei=QDvRTqSFLtCaOrmAvY0P&amp;zoom=1&amp;iact=rc&amp;dur=259&amp;sig=115828955252018999933&amp;page=12&amp;tbnh=136&amp;tbnw=152&amp;start=214&amp;ndsp=20&amp;ved=1t:429,r:8,s:214&amp;tx=55&amp;ty=35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commons.wikimedia.org/wiki/File:EGG_Present_continuous.svg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www.youtube.com/watch?v=4rQqdSagoOU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://www.babble.com/CS/blogs/strollerderby/archive/tags/school+bus/default.aspx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356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1135</Words>
  <Application>Microsoft Office PowerPoint</Application>
  <PresentationFormat>Předvádění na obrazovce (4:3)</PresentationFormat>
  <Paragraphs>151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12.1  Present continuous  (Přítomný čas průběhový)</vt:lpstr>
      <vt:lpstr>Elektronick                   Anglický jazyk </vt:lpstr>
      <vt:lpstr>12.3  New terms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56</cp:revision>
  <dcterms:created xsi:type="dcterms:W3CDTF">2010-12-23T19:24:37Z</dcterms:created>
  <dcterms:modified xsi:type="dcterms:W3CDTF">2012-02-19T19:55:30Z</dcterms:modified>
</cp:coreProperties>
</file>