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5" d="100"/>
          <a:sy n="65" d="100"/>
        </p:scale>
        <p:origin x="-153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AACEA-B0E7-4132-9561-25BB28437010}" type="datetimeFigureOut">
              <a:rPr lang="cs-CZ" smtClean="0"/>
              <a:t>12.8.2013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C8AE6-5A80-49A1-AD70-51478D0C3F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5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C8AE6-5A80-49A1-AD70-51478D0C3F1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3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9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1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9CE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3F1-3C67-4276-A44F-A3B6F45F0AB2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022" y="512676"/>
            <a:ext cx="9141977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–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6159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023" y="6242447"/>
            <a:ext cx="9144000" cy="615553"/>
            <a:chOff x="0" y="6242447"/>
            <a:chExt cx="9144000" cy="615553"/>
          </a:xfrm>
        </p:grpSpPr>
        <p:sp>
          <p:nvSpPr>
            <p:cNvPr id="8" name="TextovéPole 4"/>
            <p:cNvSpPr txBox="1"/>
            <p:nvPr/>
          </p:nvSpPr>
          <p:spPr>
            <a:xfrm>
              <a:off x="0" y="6242447"/>
              <a:ext cx="9144000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Jitka Šolcová</a:t>
              </a: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7725" y="6242447"/>
              <a:ext cx="3316275" cy="60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 descr="C:\Users\Jitka Šolcová\AppData\Local\Microsoft\Windows\Temporary Internet Files\Content.IE5\MRUG0AUC\MC9003970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288" y="1052736"/>
            <a:ext cx="223224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itka Šolcová\AppData\Local\Microsoft\Windows\Temporary Internet Files\Content.IE5\6TP2GPOY\MC90032011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55" y="3331138"/>
            <a:ext cx="1797710" cy="228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itka Šolcová\AppData\Local\Microsoft\Windows\Temporary Internet Files\Content.IE5\XYVULX0E\MC90038355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600233"/>
            <a:ext cx="1584176" cy="237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364088" y="4551097"/>
            <a:ext cx="176419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omic Sans MS" pitchFamily="66" charset="0"/>
              </a:rPr>
              <a:t>WHY</a:t>
            </a:r>
            <a:r>
              <a:rPr lang="cs-CZ" sz="3600" dirty="0" smtClean="0">
                <a:latin typeface="Comic Sans MS" pitchFamily="66" charset="0"/>
              </a:rPr>
              <a:t>?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5836" y="2598003"/>
            <a:ext cx="2142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omic Sans MS" pitchFamily="66" charset="0"/>
              </a:rPr>
              <a:t>WHERE?</a:t>
            </a:r>
            <a:endParaRPr lang="cs-CZ" sz="3600" b="1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80536" y="1405119"/>
            <a:ext cx="4288746" cy="13234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i="1" dirty="0" err="1" smtClean="0">
                <a:latin typeface="Comic Sans MS" pitchFamily="66" charset="0"/>
              </a:rPr>
              <a:t>Please</a:t>
            </a:r>
            <a:r>
              <a:rPr lang="cs-CZ" sz="2000" i="1" dirty="0" smtClean="0">
                <a:latin typeface="Comic Sans MS" pitchFamily="66" charset="0"/>
              </a:rPr>
              <a:t> </a:t>
            </a:r>
            <a:r>
              <a:rPr lang="cs-CZ" sz="2000" i="1" dirty="0" err="1" smtClean="0">
                <a:latin typeface="Comic Sans MS" pitchFamily="66" charset="0"/>
              </a:rPr>
              <a:t>remember</a:t>
            </a:r>
            <a:r>
              <a:rPr lang="cs-CZ" sz="2000" i="1" dirty="0" smtClean="0">
                <a:latin typeface="Comic Sans MS" pitchFamily="66" charset="0"/>
              </a:rPr>
              <a:t> my </a:t>
            </a:r>
            <a:r>
              <a:rPr lang="cs-CZ" sz="2000" i="1" dirty="0" err="1" smtClean="0">
                <a:latin typeface="Comic Sans MS" pitchFamily="66" charset="0"/>
              </a:rPr>
              <a:t>dear</a:t>
            </a:r>
            <a:r>
              <a:rPr lang="cs-CZ" sz="2000" i="1" dirty="0" smtClean="0">
                <a:latin typeface="Comic Sans MS" pitchFamily="66" charset="0"/>
              </a:rPr>
              <a:t> </a:t>
            </a:r>
            <a:r>
              <a:rPr lang="cs-CZ" sz="2000" i="1" dirty="0" err="1" smtClean="0">
                <a:latin typeface="Comic Sans MS" pitchFamily="66" charset="0"/>
              </a:rPr>
              <a:t>friend</a:t>
            </a:r>
            <a:endParaRPr lang="cs-CZ" sz="2000" i="1" dirty="0" smtClean="0">
              <a:latin typeface="Comic Sans MS" pitchFamily="66" charset="0"/>
            </a:endParaRPr>
          </a:p>
          <a:p>
            <a:pPr algn="ctr"/>
            <a:r>
              <a:rPr lang="cs-CZ" sz="2000" i="1" dirty="0" err="1" smtClean="0">
                <a:latin typeface="Comic Sans MS" pitchFamily="66" charset="0"/>
              </a:rPr>
              <a:t>How</a:t>
            </a:r>
            <a:r>
              <a:rPr lang="cs-CZ" sz="2000" i="1" dirty="0" smtClean="0">
                <a:latin typeface="Comic Sans MS" pitchFamily="66" charset="0"/>
              </a:rPr>
              <a:t> </a:t>
            </a:r>
            <a:r>
              <a:rPr lang="cs-CZ" sz="2000" i="1" dirty="0" err="1" smtClean="0">
                <a:latin typeface="Comic Sans MS" pitchFamily="66" charset="0"/>
              </a:rPr>
              <a:t>the</a:t>
            </a:r>
            <a:r>
              <a:rPr lang="cs-CZ" sz="2000" i="1" dirty="0" smtClean="0">
                <a:latin typeface="Comic Sans MS" pitchFamily="66" charset="0"/>
              </a:rPr>
              <a:t> </a:t>
            </a:r>
            <a:r>
              <a:rPr lang="cs-CZ" sz="2000" i="1" dirty="0" err="1" smtClean="0">
                <a:latin typeface="Comic Sans MS" pitchFamily="66" charset="0"/>
              </a:rPr>
              <a:t>verbs</a:t>
            </a:r>
            <a:r>
              <a:rPr lang="cs-CZ" sz="2000" i="1" dirty="0" smtClean="0">
                <a:latin typeface="Comic Sans MS" pitchFamily="66" charset="0"/>
              </a:rPr>
              <a:t> in </a:t>
            </a:r>
            <a:r>
              <a:rPr lang="cs-CZ" sz="2000" i="1" dirty="0" err="1" smtClean="0">
                <a:latin typeface="Comic Sans MS" pitchFamily="66" charset="0"/>
              </a:rPr>
              <a:t>question</a:t>
            </a:r>
            <a:r>
              <a:rPr lang="cs-CZ" sz="2000" i="1" dirty="0" smtClean="0">
                <a:latin typeface="Comic Sans MS" pitchFamily="66" charset="0"/>
              </a:rPr>
              <a:t> end.</a:t>
            </a:r>
          </a:p>
          <a:p>
            <a:pPr algn="ctr"/>
            <a:r>
              <a:rPr lang="cs-CZ" sz="2000" i="1" dirty="0" err="1" smtClean="0">
                <a:latin typeface="Comic Sans MS" pitchFamily="66" charset="0"/>
              </a:rPr>
              <a:t>There</a:t>
            </a:r>
            <a:r>
              <a:rPr lang="cs-CZ" sz="2000" i="1" dirty="0" smtClean="0">
                <a:latin typeface="Comic Sans MS" pitchFamily="66" charset="0"/>
              </a:rPr>
              <a:t> </a:t>
            </a:r>
            <a:r>
              <a:rPr lang="cs-CZ" sz="2000" i="1" dirty="0" err="1" smtClean="0">
                <a:latin typeface="Comic Sans MS" pitchFamily="66" charset="0"/>
              </a:rPr>
              <a:t>is</a:t>
            </a:r>
            <a:r>
              <a:rPr lang="cs-CZ" sz="2000" i="1" dirty="0" smtClean="0">
                <a:latin typeface="Comic Sans MS" pitchFamily="66" charset="0"/>
              </a:rPr>
              <a:t> no „s“ and no „</a:t>
            </a:r>
            <a:r>
              <a:rPr lang="cs-CZ" sz="2000" i="1" dirty="0" err="1" smtClean="0">
                <a:latin typeface="Comic Sans MS" pitchFamily="66" charset="0"/>
              </a:rPr>
              <a:t>ed</a:t>
            </a:r>
            <a:r>
              <a:rPr lang="cs-CZ" sz="2000" i="1" dirty="0" smtClean="0">
                <a:latin typeface="Comic Sans MS" pitchFamily="66" charset="0"/>
              </a:rPr>
              <a:t>“.</a:t>
            </a:r>
          </a:p>
          <a:p>
            <a:pPr algn="ctr"/>
            <a:r>
              <a:rPr lang="cs-CZ" sz="2000" i="1" dirty="0" err="1" smtClean="0">
                <a:latin typeface="Comic Sans MS" pitchFamily="66" charset="0"/>
              </a:rPr>
              <a:t>The</a:t>
            </a:r>
            <a:r>
              <a:rPr lang="cs-CZ" sz="2000" i="1" dirty="0" smtClean="0">
                <a:latin typeface="Comic Sans MS" pitchFamily="66" charset="0"/>
              </a:rPr>
              <a:t> verb </a:t>
            </a:r>
            <a:r>
              <a:rPr lang="cs-CZ" sz="2000" i="1" dirty="0" err="1" smtClean="0">
                <a:latin typeface="Comic Sans MS" pitchFamily="66" charset="0"/>
              </a:rPr>
              <a:t>is</a:t>
            </a:r>
            <a:r>
              <a:rPr lang="cs-CZ" sz="2000" i="1" dirty="0" smtClean="0">
                <a:latin typeface="Comic Sans MS" pitchFamily="66" charset="0"/>
              </a:rPr>
              <a:t> </a:t>
            </a:r>
            <a:r>
              <a:rPr lang="cs-CZ" sz="2000" i="1" dirty="0" err="1" smtClean="0">
                <a:latin typeface="Comic Sans MS" pitchFamily="66" charset="0"/>
              </a:rPr>
              <a:t>absolutely</a:t>
            </a:r>
            <a:r>
              <a:rPr lang="cs-CZ" sz="2000" i="1" dirty="0" smtClean="0">
                <a:latin typeface="Comic Sans MS" pitchFamily="66" charset="0"/>
              </a:rPr>
              <a:t> free. </a:t>
            </a:r>
            <a:endParaRPr lang="cs-CZ" sz="2000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560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10.10 Anotace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782253"/>
              </p:ext>
            </p:extLst>
          </p:nvPr>
        </p:nvGraphicFramePr>
        <p:xfrm>
          <a:off x="935596" y="1340768"/>
          <a:ext cx="7272808" cy="296685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64807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Jitka Šolcová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7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7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6.-9.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62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Question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question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question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tag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object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what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who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where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when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whose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which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73460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zaměřená na tvorbu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anglické otázky a tázacích dovětků.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4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0" y="492443"/>
            <a:ext cx="8458200" cy="41627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10.2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312868" y="1247296"/>
            <a:ext cx="4405693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dirty="0" err="1" smtClean="0"/>
              <a:t>We</a:t>
            </a:r>
            <a:r>
              <a:rPr lang="cs-CZ" sz="2000" dirty="0" smtClean="0"/>
              <a:t> </a:t>
            </a:r>
            <a:r>
              <a:rPr lang="cs-CZ" sz="2000" dirty="0" err="1" smtClean="0"/>
              <a:t>know</a:t>
            </a:r>
            <a:r>
              <a:rPr lang="cs-CZ" sz="2000" dirty="0" smtClean="0"/>
              <a:t> </a:t>
            </a:r>
            <a:r>
              <a:rPr lang="cs-CZ" sz="2000" dirty="0" err="1" smtClean="0"/>
              <a:t>how</a:t>
            </a:r>
            <a:r>
              <a:rPr lang="cs-CZ" sz="2000" dirty="0" smtClean="0"/>
              <a:t> to </a:t>
            </a:r>
            <a:r>
              <a:rPr lang="cs-CZ" sz="2000" dirty="0" err="1" smtClean="0"/>
              <a:t>answer</a:t>
            </a:r>
            <a:r>
              <a:rPr lang="cs-CZ" sz="2000" dirty="0" smtClean="0"/>
              <a:t> these </a:t>
            </a:r>
            <a:r>
              <a:rPr lang="cs-CZ" sz="2000" dirty="0" err="1" smtClean="0"/>
              <a:t>questions</a:t>
            </a:r>
            <a:r>
              <a:rPr lang="cs-CZ" sz="2000" dirty="0" smtClean="0"/>
              <a:t>: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96344" y="3159835"/>
            <a:ext cx="36004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your</a:t>
            </a:r>
            <a:r>
              <a:rPr lang="cs-CZ" sz="3200" dirty="0" smtClean="0"/>
              <a:t> </a:t>
            </a:r>
            <a:r>
              <a:rPr lang="cs-CZ" sz="3200" dirty="0" err="1" smtClean="0"/>
              <a:t>name</a:t>
            </a:r>
            <a:r>
              <a:rPr lang="cs-CZ" sz="3200" dirty="0" smtClean="0"/>
              <a:t>?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89169" y="4045391"/>
            <a:ext cx="3114955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dirty="0" err="1" smtClean="0"/>
              <a:t>How</a:t>
            </a:r>
            <a:r>
              <a:rPr lang="cs-CZ" sz="3200" dirty="0" smtClean="0"/>
              <a:t> </a:t>
            </a:r>
            <a:r>
              <a:rPr lang="cs-CZ" sz="3200" dirty="0" err="1" smtClean="0"/>
              <a:t>old</a:t>
            </a:r>
            <a:r>
              <a:rPr lang="cs-CZ" sz="3200" dirty="0" smtClean="0"/>
              <a:t> are </a:t>
            </a:r>
            <a:r>
              <a:rPr lang="cs-CZ" sz="3200" dirty="0" err="1" smtClean="0"/>
              <a:t>you</a:t>
            </a:r>
            <a:r>
              <a:rPr lang="cs-CZ" sz="3200" dirty="0" smtClean="0"/>
              <a:t>?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76992" y="4993918"/>
            <a:ext cx="3888432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err="1" smtClean="0"/>
              <a:t>Where</a:t>
            </a:r>
            <a:r>
              <a:rPr lang="cs-CZ" sz="3200" dirty="0" smtClean="0"/>
              <a:t> are </a:t>
            </a:r>
            <a:r>
              <a:rPr lang="cs-CZ" sz="3200" dirty="0" err="1" smtClean="0"/>
              <a:t>you</a:t>
            </a:r>
            <a:r>
              <a:rPr lang="cs-CZ" sz="3200" dirty="0" smtClean="0"/>
              <a:t> </a:t>
            </a:r>
            <a:r>
              <a:rPr lang="cs-CZ" sz="3200" dirty="0" err="1" smtClean="0"/>
              <a:t>from</a:t>
            </a:r>
            <a:r>
              <a:rPr lang="cs-CZ" sz="3200" dirty="0" smtClean="0"/>
              <a:t>?</a:t>
            </a:r>
          </a:p>
        </p:txBody>
      </p:sp>
      <p:pic>
        <p:nvPicPr>
          <p:cNvPr id="3075" name="Picture 3" descr="C:\Users\Jitka Šolcová\AppData\Local\Microsoft\Windows\Temporary Internet Files\Content.IE5\MRUG0AUC\MC9003710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041" y="1690803"/>
            <a:ext cx="1076117" cy="180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860032" y="4049818"/>
            <a:ext cx="381642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/>
              <a:t>I´m</a:t>
            </a:r>
            <a:r>
              <a:rPr lang="cs-CZ" sz="3200" dirty="0" smtClean="0"/>
              <a:t> 14.</a:t>
            </a:r>
            <a:endParaRPr lang="cs-CZ" sz="3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09386" y="5800906"/>
            <a:ext cx="530184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err="1" smtClean="0"/>
              <a:t>I´m</a:t>
            </a:r>
            <a:r>
              <a:rPr lang="cs-CZ" sz="3200" dirty="0" smtClean="0"/>
              <a:t> </a:t>
            </a:r>
            <a:r>
              <a:rPr lang="cs-CZ" sz="3200" dirty="0" err="1" smtClean="0"/>
              <a:t>from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Czech Republic.</a:t>
            </a:r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836276" y="3159835"/>
            <a:ext cx="384018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My </a:t>
            </a:r>
            <a:r>
              <a:rPr lang="cs-CZ" sz="3200" dirty="0" err="1" smtClean="0"/>
              <a:t>name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…..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129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10.3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(Wh-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guestions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9342" y="1128854"/>
            <a:ext cx="4572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000" dirty="0"/>
              <a:t>Question words are used to ask about specific qualities, times, places, people, </a:t>
            </a:r>
            <a:r>
              <a:rPr lang="en-US" sz="2000" dirty="0" err="1"/>
              <a:t>etc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4487066" y="2283782"/>
            <a:ext cx="129959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Who</a:t>
            </a:r>
            <a:r>
              <a:rPr lang="cs-CZ" sz="2400" b="1" dirty="0" smtClean="0"/>
              <a:t>..?</a:t>
            </a:r>
            <a:endParaRPr lang="cs-CZ" sz="2400" b="1" dirty="0"/>
          </a:p>
        </p:txBody>
      </p:sp>
      <p:sp>
        <p:nvSpPr>
          <p:cNvPr id="11" name="Obdélník 10"/>
          <p:cNvSpPr/>
          <p:nvPr/>
        </p:nvSpPr>
        <p:spPr>
          <a:xfrm>
            <a:off x="5174142" y="1128854"/>
            <a:ext cx="120243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Why</a:t>
            </a:r>
            <a:r>
              <a:rPr lang="cs-CZ" sz="2400" dirty="0" smtClean="0"/>
              <a:t>..?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6547788" y="1922094"/>
            <a:ext cx="1376762" cy="8396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Whose</a:t>
            </a:r>
            <a:r>
              <a:rPr lang="cs-CZ" sz="2400" dirty="0" smtClean="0"/>
              <a:t>..?</a:t>
            </a:r>
            <a:endParaRPr lang="cs-CZ" sz="2400" dirty="0"/>
          </a:p>
        </p:txBody>
      </p:sp>
      <p:sp>
        <p:nvSpPr>
          <p:cNvPr id="13" name="Obdélník 12"/>
          <p:cNvSpPr/>
          <p:nvPr/>
        </p:nvSpPr>
        <p:spPr>
          <a:xfrm>
            <a:off x="375729" y="1962326"/>
            <a:ext cx="1368152" cy="6976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Where</a:t>
            </a:r>
            <a:r>
              <a:rPr lang="cs-CZ" sz="2400" dirty="0" smtClean="0"/>
              <a:t>..?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64525" y="4555118"/>
            <a:ext cx="3343288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u="sng" dirty="0" err="1" smtClean="0"/>
              <a:t>When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your</a:t>
            </a:r>
            <a:r>
              <a:rPr lang="cs-CZ" sz="2000" dirty="0" smtClean="0"/>
              <a:t> </a:t>
            </a:r>
            <a:r>
              <a:rPr lang="cs-CZ" sz="2000" dirty="0" err="1" smtClean="0"/>
              <a:t>birthday</a:t>
            </a:r>
            <a:r>
              <a:rPr lang="cs-CZ" sz="2000" dirty="0" smtClean="0"/>
              <a:t>?</a:t>
            </a:r>
          </a:p>
          <a:p>
            <a:r>
              <a:rPr lang="cs-CZ" sz="2000" b="1" u="sng" dirty="0" err="1" smtClean="0"/>
              <a:t>What</a:t>
            </a:r>
            <a:r>
              <a:rPr lang="cs-CZ" sz="2000" dirty="0"/>
              <a:t> </a:t>
            </a:r>
            <a:r>
              <a:rPr lang="cs-CZ" sz="2000" dirty="0" err="1" smtClean="0"/>
              <a:t>did</a:t>
            </a:r>
            <a:r>
              <a:rPr lang="cs-CZ" sz="2000" dirty="0" smtClean="0"/>
              <a:t> </a:t>
            </a:r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/>
              <a:t>see</a:t>
            </a:r>
            <a:r>
              <a:rPr lang="cs-CZ" sz="2000" dirty="0" smtClean="0"/>
              <a:t>  </a:t>
            </a:r>
            <a:r>
              <a:rPr lang="cs-CZ" sz="2000" dirty="0" err="1" smtClean="0"/>
              <a:t>there</a:t>
            </a:r>
            <a:r>
              <a:rPr lang="cs-CZ" sz="2000" dirty="0" smtClean="0"/>
              <a:t>?</a:t>
            </a:r>
          </a:p>
          <a:p>
            <a:r>
              <a:rPr lang="cs-CZ" sz="2000" b="1" u="sng" dirty="0" err="1" smtClean="0"/>
              <a:t>Who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?</a:t>
            </a:r>
          </a:p>
          <a:p>
            <a:r>
              <a:rPr lang="cs-CZ" sz="2000" b="1" u="sng" dirty="0" err="1" smtClean="0"/>
              <a:t>Where</a:t>
            </a:r>
            <a:r>
              <a:rPr lang="cs-CZ" sz="2000" dirty="0" smtClean="0"/>
              <a:t> are </a:t>
            </a:r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?</a:t>
            </a:r>
          </a:p>
          <a:p>
            <a:r>
              <a:rPr lang="cs-CZ" sz="2000" b="1" u="sng" dirty="0" err="1" smtClean="0"/>
              <a:t>Why</a:t>
            </a:r>
            <a:r>
              <a:rPr lang="cs-CZ" sz="2000" dirty="0" smtClean="0"/>
              <a:t> are </a:t>
            </a:r>
            <a:r>
              <a:rPr lang="cs-CZ" sz="2000" dirty="0" err="1" smtClean="0"/>
              <a:t>you</a:t>
            </a:r>
            <a:r>
              <a:rPr lang="cs-CZ" sz="2000" dirty="0" smtClean="0"/>
              <a:t> sad?</a:t>
            </a:r>
          </a:p>
          <a:p>
            <a:r>
              <a:rPr lang="cs-CZ" sz="2000" b="1" u="sng" dirty="0" err="1" smtClean="0"/>
              <a:t>Whose</a:t>
            </a:r>
            <a:r>
              <a:rPr lang="cs-CZ" sz="2000" dirty="0" smtClean="0"/>
              <a:t> </a:t>
            </a:r>
            <a:r>
              <a:rPr lang="cs-CZ" sz="2000" dirty="0" err="1" smtClean="0"/>
              <a:t>trainers</a:t>
            </a:r>
            <a:r>
              <a:rPr lang="cs-CZ" sz="2000" dirty="0" smtClean="0"/>
              <a:t> are these?</a:t>
            </a:r>
          </a:p>
          <a:p>
            <a:r>
              <a:rPr lang="cs-CZ" sz="2000" b="1" u="sng" dirty="0" err="1" smtClean="0"/>
              <a:t>Which</a:t>
            </a:r>
            <a:r>
              <a:rPr lang="cs-CZ" sz="2000" dirty="0" smtClean="0"/>
              <a:t> T-</a:t>
            </a:r>
            <a:r>
              <a:rPr lang="cs-CZ" sz="2000" dirty="0" err="1" smtClean="0"/>
              <a:t>shirt</a:t>
            </a:r>
            <a:r>
              <a:rPr lang="cs-CZ" sz="2000" dirty="0" smtClean="0"/>
              <a:t> has </a:t>
            </a:r>
            <a:r>
              <a:rPr lang="cs-CZ" sz="2000" dirty="0" err="1" smtClean="0"/>
              <a:t>she</a:t>
            </a:r>
            <a:r>
              <a:rPr lang="cs-CZ" sz="2000" dirty="0" smtClean="0"/>
              <a:t> </a:t>
            </a:r>
            <a:r>
              <a:rPr lang="cs-CZ" sz="2000" dirty="0" err="1" smtClean="0"/>
              <a:t>bought</a:t>
            </a:r>
            <a:r>
              <a:rPr lang="cs-CZ" sz="2000" dirty="0" smtClean="0"/>
              <a:t>?</a:t>
            </a:r>
            <a:endParaRPr lang="cs-CZ" sz="2000" dirty="0"/>
          </a:p>
        </p:txBody>
      </p:sp>
      <p:sp>
        <p:nvSpPr>
          <p:cNvPr id="15" name="Oválný popisek 14"/>
          <p:cNvSpPr/>
          <p:nvPr/>
        </p:nvSpPr>
        <p:spPr>
          <a:xfrm>
            <a:off x="3394525" y="3586934"/>
            <a:ext cx="3456384" cy="856545"/>
          </a:xfrm>
          <a:prstGeom prst="wedgeEllipseCallout">
            <a:avLst>
              <a:gd name="adj1" fmla="val -34914"/>
              <a:gd name="adj2" fmla="val -7247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i="1" dirty="0" smtClean="0"/>
              <a:t>Námi začínají otázky zjišťovací.</a:t>
            </a:r>
            <a:endParaRPr lang="cs-CZ" sz="2000" i="1" dirty="0"/>
          </a:p>
        </p:txBody>
      </p:sp>
      <p:sp>
        <p:nvSpPr>
          <p:cNvPr id="16" name="Veselý obličej 15"/>
          <p:cNvSpPr/>
          <p:nvPr/>
        </p:nvSpPr>
        <p:spPr>
          <a:xfrm>
            <a:off x="2107475" y="1943651"/>
            <a:ext cx="1843588" cy="1818138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What</a:t>
            </a:r>
            <a:r>
              <a:rPr lang="cs-CZ" sz="2400" b="1" dirty="0" smtClean="0"/>
              <a:t>..?</a:t>
            </a:r>
            <a:endParaRPr lang="cs-CZ" sz="2400" b="1" dirty="0"/>
          </a:p>
        </p:txBody>
      </p:sp>
      <p:sp>
        <p:nvSpPr>
          <p:cNvPr id="17" name="Mrak 16"/>
          <p:cNvSpPr/>
          <p:nvPr/>
        </p:nvSpPr>
        <p:spPr>
          <a:xfrm>
            <a:off x="1172929" y="3976339"/>
            <a:ext cx="2185901" cy="1058856"/>
          </a:xfrm>
          <a:prstGeom prst="cloud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Which</a:t>
            </a:r>
            <a:r>
              <a:rPr lang="cs-CZ" sz="2400" b="1" dirty="0" smtClean="0"/>
              <a:t>..?</a:t>
            </a:r>
            <a:endParaRPr lang="cs-CZ" sz="2400" b="1" dirty="0"/>
          </a:p>
        </p:txBody>
      </p:sp>
      <p:sp>
        <p:nvSpPr>
          <p:cNvPr id="18" name="Mrak 17"/>
          <p:cNvSpPr/>
          <p:nvPr/>
        </p:nvSpPr>
        <p:spPr>
          <a:xfrm>
            <a:off x="6990805" y="2896369"/>
            <a:ext cx="1723728" cy="121924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Who</a:t>
            </a:r>
            <a:r>
              <a:rPr lang="cs-CZ" sz="2400" b="1" dirty="0" smtClean="0"/>
              <a:t>..?</a:t>
            </a:r>
            <a:endParaRPr lang="cs-CZ" sz="2400" b="1" dirty="0"/>
          </a:p>
        </p:txBody>
      </p:sp>
      <p:sp>
        <p:nvSpPr>
          <p:cNvPr id="19" name="Mrak 18"/>
          <p:cNvSpPr/>
          <p:nvPr/>
        </p:nvSpPr>
        <p:spPr>
          <a:xfrm>
            <a:off x="86946" y="2896369"/>
            <a:ext cx="1997988" cy="1120132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When</a:t>
            </a:r>
            <a:r>
              <a:rPr lang="cs-CZ" sz="2400" b="1" dirty="0" smtClean="0"/>
              <a:t>..?</a:t>
            </a:r>
            <a:endParaRPr lang="cs-CZ" sz="2400" b="1" dirty="0"/>
          </a:p>
        </p:txBody>
      </p:sp>
      <p:pic>
        <p:nvPicPr>
          <p:cNvPr id="1026" name="Picture 2" descr="C:\Users\Jitka Šolcová\AppData\Local\Microsoft\Windows\Temporary Internet Files\Content.IE5\XYVULX0E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063" y="4757018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4499992" y="3284984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10.4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5645" y="1060913"/>
            <a:ext cx="3252219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err="1" smtClean="0"/>
              <a:t>Am</a:t>
            </a:r>
            <a:r>
              <a:rPr lang="cs-CZ" sz="2800" dirty="0" smtClean="0"/>
              <a:t>, </a:t>
            </a:r>
            <a:r>
              <a:rPr lang="cs-CZ" sz="2800" dirty="0" err="1" smtClean="0"/>
              <a:t>is</a:t>
            </a:r>
            <a:r>
              <a:rPr lang="cs-CZ" sz="2800" dirty="0" smtClean="0"/>
              <a:t>, are, </a:t>
            </a:r>
            <a:r>
              <a:rPr lang="cs-CZ" sz="2800" dirty="0" err="1" smtClean="0"/>
              <a:t>was</a:t>
            </a:r>
            <a:r>
              <a:rPr lang="cs-CZ" sz="2800" dirty="0" smtClean="0"/>
              <a:t>, </a:t>
            </a:r>
          </a:p>
          <a:p>
            <a:r>
              <a:rPr lang="cs-CZ" sz="2800" dirty="0" err="1" smtClean="0"/>
              <a:t>were</a:t>
            </a:r>
            <a:r>
              <a:rPr lang="cs-CZ" sz="2800" dirty="0" smtClean="0"/>
              <a:t>,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got</a:t>
            </a:r>
            <a:r>
              <a:rPr lang="cs-CZ" sz="2800" dirty="0" smtClean="0"/>
              <a:t>, </a:t>
            </a:r>
            <a:r>
              <a:rPr lang="cs-CZ" sz="2800" dirty="0" err="1" smtClean="0"/>
              <a:t>will</a:t>
            </a:r>
            <a:r>
              <a:rPr lang="cs-CZ" sz="2800" dirty="0" smtClean="0"/>
              <a:t>, </a:t>
            </a:r>
            <a:r>
              <a:rPr lang="cs-CZ" sz="2800" dirty="0" err="1" smtClean="0"/>
              <a:t>would</a:t>
            </a:r>
            <a:r>
              <a:rPr lang="cs-CZ" sz="2800" dirty="0" smtClean="0"/>
              <a:t>, </a:t>
            </a:r>
            <a:r>
              <a:rPr lang="cs-CZ" sz="2800" dirty="0" err="1" smtClean="0"/>
              <a:t>must</a:t>
            </a:r>
            <a:r>
              <a:rPr lang="cs-CZ" sz="2800" dirty="0" smtClean="0"/>
              <a:t>, </a:t>
            </a:r>
            <a:r>
              <a:rPr lang="cs-CZ" sz="2800" dirty="0" err="1" smtClean="0"/>
              <a:t>can</a:t>
            </a:r>
            <a:r>
              <a:rPr lang="cs-CZ" sz="2800" dirty="0" smtClean="0"/>
              <a:t>, </a:t>
            </a:r>
            <a:r>
              <a:rPr lang="cs-CZ" sz="2800" dirty="0" err="1" smtClean="0"/>
              <a:t>could,shall,should</a:t>
            </a:r>
            <a:endParaRPr lang="cs-CZ" sz="2800" dirty="0"/>
          </a:p>
        </p:txBody>
      </p:sp>
      <p:sp>
        <p:nvSpPr>
          <p:cNvPr id="10" name="Oválný popisek 9"/>
          <p:cNvSpPr/>
          <p:nvPr/>
        </p:nvSpPr>
        <p:spPr>
          <a:xfrm>
            <a:off x="3635896" y="980728"/>
            <a:ext cx="2664296" cy="2664296"/>
          </a:xfrm>
          <a:prstGeom prst="wedgeEllipseCallout">
            <a:avLst>
              <a:gd name="adj1" fmla="val -79375"/>
              <a:gd name="adj2" fmla="val -5475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i="1" dirty="0" smtClean="0"/>
              <a:t>To jsme my „speciální“ slovesa. V otázkách „přeskakujeme“ před podmět. </a:t>
            </a:r>
            <a:endParaRPr lang="cs-CZ" sz="2000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94631" y="991215"/>
            <a:ext cx="2429937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u="sng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dog?</a:t>
            </a:r>
          </a:p>
          <a:p>
            <a:r>
              <a:rPr lang="cs-CZ" b="1" u="sng" dirty="0" smtClean="0"/>
              <a:t>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tired</a:t>
            </a:r>
            <a:r>
              <a:rPr lang="cs-CZ" dirty="0" smtClean="0"/>
              <a:t>?</a:t>
            </a:r>
          </a:p>
          <a:p>
            <a:r>
              <a:rPr lang="cs-CZ" b="1" u="sng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?</a:t>
            </a:r>
          </a:p>
          <a:p>
            <a:r>
              <a:rPr lang="cs-CZ" b="1" u="sng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?</a:t>
            </a:r>
          </a:p>
          <a:p>
            <a:r>
              <a:rPr lang="cs-CZ" b="1" u="sng" dirty="0" err="1" smtClean="0"/>
              <a:t>Shall</a:t>
            </a:r>
            <a:r>
              <a:rPr lang="cs-CZ" b="1" u="sng" dirty="0" smtClean="0"/>
              <a:t> </a:t>
            </a:r>
            <a:r>
              <a:rPr lang="cs-CZ" dirty="0" smtClean="0"/>
              <a:t>I open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door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5645" y="3861048"/>
            <a:ext cx="3606947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err="1" smtClean="0"/>
              <a:t>sit</a:t>
            </a:r>
            <a:r>
              <a:rPr lang="cs-CZ" sz="2800" dirty="0" smtClean="0"/>
              <a:t>, go, </a:t>
            </a:r>
            <a:r>
              <a:rPr lang="cs-CZ" sz="2800" dirty="0" err="1" smtClean="0"/>
              <a:t>come</a:t>
            </a:r>
            <a:r>
              <a:rPr lang="cs-CZ" sz="2800" dirty="0" smtClean="0"/>
              <a:t>,  </a:t>
            </a:r>
            <a:r>
              <a:rPr lang="cs-CZ" sz="2800" dirty="0" err="1" smtClean="0"/>
              <a:t>eat</a:t>
            </a:r>
            <a:r>
              <a:rPr lang="cs-CZ" sz="2800" dirty="0" smtClean="0"/>
              <a:t>, …</a:t>
            </a:r>
          </a:p>
          <a:p>
            <a:r>
              <a:rPr lang="cs-CZ" sz="2800" dirty="0" err="1"/>
              <a:t>l</a:t>
            </a:r>
            <a:r>
              <a:rPr lang="cs-CZ" sz="2800" dirty="0" err="1" smtClean="0"/>
              <a:t>ives</a:t>
            </a:r>
            <a:r>
              <a:rPr lang="cs-CZ" sz="2800" dirty="0" smtClean="0"/>
              <a:t>, </a:t>
            </a:r>
            <a:r>
              <a:rPr lang="cs-CZ" sz="2800" dirty="0" err="1" smtClean="0"/>
              <a:t>plays</a:t>
            </a:r>
            <a:r>
              <a:rPr lang="cs-CZ" sz="2800" dirty="0" smtClean="0"/>
              <a:t>, </a:t>
            </a:r>
            <a:r>
              <a:rPr lang="cs-CZ" sz="2800" dirty="0" err="1" smtClean="0"/>
              <a:t>likes</a:t>
            </a:r>
            <a:r>
              <a:rPr lang="cs-CZ" sz="2800" dirty="0" smtClean="0"/>
              <a:t>, …</a:t>
            </a:r>
          </a:p>
          <a:p>
            <a:r>
              <a:rPr lang="cs-CZ" sz="2800" dirty="0" err="1" smtClean="0"/>
              <a:t>went</a:t>
            </a:r>
            <a:r>
              <a:rPr lang="cs-CZ" sz="2800" dirty="0" smtClean="0"/>
              <a:t>, made, ran, </a:t>
            </a:r>
            <a:r>
              <a:rPr lang="cs-CZ" sz="2800" dirty="0" err="1" smtClean="0"/>
              <a:t>cooked</a:t>
            </a:r>
            <a:r>
              <a:rPr lang="cs-CZ" sz="2800" dirty="0" smtClean="0"/>
              <a:t>,…</a:t>
            </a:r>
            <a:endParaRPr lang="cs-CZ" sz="2800" dirty="0"/>
          </a:p>
        </p:txBody>
      </p:sp>
      <p:sp>
        <p:nvSpPr>
          <p:cNvPr id="13" name="Oválný popisek 12"/>
          <p:cNvSpPr/>
          <p:nvPr/>
        </p:nvSpPr>
        <p:spPr>
          <a:xfrm>
            <a:off x="3700110" y="3861048"/>
            <a:ext cx="2797929" cy="2232248"/>
          </a:xfrm>
          <a:prstGeom prst="wedgeEllipseCallout">
            <a:avLst>
              <a:gd name="adj1" fmla="val -77947"/>
              <a:gd name="adj2" fmla="val -177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/>
              <a:t>K utvoření otázky potřebujeme slovesa</a:t>
            </a:r>
          </a:p>
          <a:p>
            <a:pPr algn="ctr"/>
            <a:r>
              <a:rPr lang="cs-CZ" sz="2400" b="1" i="1" dirty="0" smtClean="0"/>
              <a:t>DO,DOES,</a:t>
            </a:r>
          </a:p>
          <a:p>
            <a:pPr algn="ctr"/>
            <a:r>
              <a:rPr lang="cs-CZ" sz="2400" b="1" i="1" dirty="0" smtClean="0"/>
              <a:t>DID</a:t>
            </a:r>
            <a:endParaRPr lang="cs-CZ" sz="2400" b="1" i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615139" y="4515507"/>
            <a:ext cx="2349349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u="sng" dirty="0" smtClean="0"/>
              <a:t>Do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rugby</a:t>
            </a:r>
            <a:r>
              <a:rPr lang="cs-CZ" dirty="0" smtClean="0"/>
              <a:t>?</a:t>
            </a:r>
          </a:p>
          <a:p>
            <a:r>
              <a:rPr lang="cs-CZ" b="1" u="sng" dirty="0" err="1" smtClean="0"/>
              <a:t>Does</a:t>
            </a:r>
            <a:r>
              <a:rPr lang="cs-CZ" b="1" dirty="0" smtClean="0"/>
              <a:t> </a:t>
            </a:r>
            <a:r>
              <a:rPr lang="cs-CZ" dirty="0" smtClean="0"/>
              <a:t>he play </a:t>
            </a:r>
            <a:r>
              <a:rPr lang="cs-CZ" dirty="0" err="1" smtClean="0"/>
              <a:t>tennis</a:t>
            </a:r>
            <a:r>
              <a:rPr lang="cs-CZ" dirty="0" smtClean="0"/>
              <a:t>?</a:t>
            </a:r>
          </a:p>
          <a:p>
            <a:r>
              <a:rPr lang="cs-CZ" b="1" u="sng" dirty="0" err="1" smtClean="0"/>
              <a:t>Did</a:t>
            </a:r>
            <a:r>
              <a:rPr lang="cs-CZ" dirty="0" smtClean="0"/>
              <a:t> he do </a:t>
            </a:r>
            <a:r>
              <a:rPr lang="cs-CZ" dirty="0" err="1" smtClean="0"/>
              <a:t>homework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300192" y="5676930"/>
            <a:ext cx="2664296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i="1" dirty="0" smtClean="0"/>
              <a:t>V otázkách s </a:t>
            </a:r>
            <a:r>
              <a:rPr lang="cs-CZ" b="1" i="1" dirty="0" smtClean="0"/>
              <a:t>do, </a:t>
            </a:r>
            <a:r>
              <a:rPr lang="cs-CZ" b="1" i="1" dirty="0" err="1" smtClean="0"/>
              <a:t>does</a:t>
            </a:r>
            <a:r>
              <a:rPr lang="cs-CZ" b="1" i="1" dirty="0" smtClean="0"/>
              <a:t>, </a:t>
            </a:r>
            <a:r>
              <a:rPr lang="cs-CZ" b="1" i="1" dirty="0" err="1" smtClean="0"/>
              <a:t>did</a:t>
            </a:r>
            <a:r>
              <a:rPr lang="cs-CZ" b="1" i="1" dirty="0" smtClean="0"/>
              <a:t> </a:t>
            </a:r>
            <a:r>
              <a:rPr lang="cs-CZ" i="1" dirty="0" smtClean="0"/>
              <a:t>je plnovýznamové sloveso </a:t>
            </a:r>
          </a:p>
          <a:p>
            <a:r>
              <a:rPr lang="cs-CZ" i="1" dirty="0" smtClean="0"/>
              <a:t>v základním tvaru.</a:t>
            </a:r>
            <a:endParaRPr lang="cs-CZ" i="1" dirty="0"/>
          </a:p>
        </p:txBody>
      </p:sp>
      <p:pic>
        <p:nvPicPr>
          <p:cNvPr id="1026" name="Picture 2" descr="C:\Users\Jitka Šolcová\AppData\Local\Microsoft\Windows\Temporary Internet Files\Content.IE5\6TP2GPOY\MC9002502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02773"/>
            <a:ext cx="2200320" cy="158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itka Šolcová\AppData\Local\Microsoft\Windows\Temporary Internet Files\Content.IE5\XYVULX0E\MC900434859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96979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0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1627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10.5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..?,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…?)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3548" y="1052736"/>
            <a:ext cx="8136904" cy="24929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Abychom vytvořili otázku na podmět, není třeba </a:t>
            </a:r>
            <a:r>
              <a:rPr lang="cs-CZ" sz="2000" b="1" dirty="0" smtClean="0">
                <a:solidFill>
                  <a:srgbClr val="C00000"/>
                </a:solidFill>
              </a:rPr>
              <a:t>do</a:t>
            </a:r>
            <a:r>
              <a:rPr lang="cs-CZ" sz="2000" dirty="0" smtClean="0"/>
              <a:t>, </a:t>
            </a:r>
            <a:r>
              <a:rPr lang="cs-CZ" sz="2000" b="1" dirty="0" err="1" smtClean="0">
                <a:solidFill>
                  <a:srgbClr val="C00000"/>
                </a:solidFill>
              </a:rPr>
              <a:t>does</a:t>
            </a:r>
            <a:r>
              <a:rPr lang="cs-CZ" sz="2000" dirty="0" smtClean="0"/>
              <a:t>, </a:t>
            </a:r>
            <a:r>
              <a:rPr lang="cs-CZ" sz="2000" b="1" dirty="0" err="1" smtClean="0">
                <a:solidFill>
                  <a:srgbClr val="C00000"/>
                </a:solidFill>
              </a:rPr>
              <a:t>did</a:t>
            </a:r>
            <a:r>
              <a:rPr lang="cs-CZ" sz="2000" dirty="0" smtClean="0"/>
              <a:t> a „speciální“ slovesa nepřeskakují před podmět.</a:t>
            </a:r>
          </a:p>
          <a:p>
            <a:endParaRPr lang="cs-CZ" sz="2000" dirty="0" smtClean="0"/>
          </a:p>
          <a:p>
            <a:r>
              <a:rPr lang="cs-CZ" sz="2000" dirty="0" smtClean="0"/>
              <a:t>V otázkách tohoto typu podmět nahrazujeme výrazem:</a:t>
            </a:r>
          </a:p>
          <a:p>
            <a:r>
              <a:rPr lang="cs-CZ" sz="2800" b="1" dirty="0" err="1" smtClean="0">
                <a:solidFill>
                  <a:srgbClr val="C00000"/>
                </a:solidFill>
              </a:rPr>
              <a:t>Who</a:t>
            </a:r>
            <a:r>
              <a:rPr lang="cs-CZ" sz="2000" dirty="0" smtClean="0"/>
              <a:t> – jestliže se jedná o člověka</a:t>
            </a:r>
          </a:p>
          <a:p>
            <a:r>
              <a:rPr lang="cs-CZ" sz="2800" b="1" dirty="0" err="1" smtClean="0">
                <a:solidFill>
                  <a:srgbClr val="C00000"/>
                </a:solidFill>
              </a:rPr>
              <a:t>What</a:t>
            </a:r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r>
              <a:rPr lang="cs-CZ" sz="2000" dirty="0" smtClean="0"/>
              <a:t>– jestliže se jedná o zvíře nebo věc.</a:t>
            </a:r>
          </a:p>
          <a:p>
            <a:endParaRPr lang="cs-CZ" sz="20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91370" y="3795597"/>
            <a:ext cx="3720589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Ptáme se na </a:t>
            </a:r>
            <a:r>
              <a:rPr lang="cs-CZ" sz="2000" u="sng" dirty="0" smtClean="0"/>
              <a:t>podmět</a:t>
            </a:r>
            <a:r>
              <a:rPr lang="cs-CZ" sz="2000" dirty="0" smtClean="0"/>
              <a:t>:</a:t>
            </a:r>
          </a:p>
          <a:p>
            <a:pPr algn="ctr"/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r>
              <a:rPr lang="cs-CZ" sz="2000" dirty="0" smtClean="0">
                <a:solidFill>
                  <a:srgbClr val="C00000"/>
                </a:solidFill>
              </a:rPr>
              <a:t>Andy </a:t>
            </a:r>
            <a:r>
              <a:rPr lang="cs-CZ" sz="2000" dirty="0" err="1" smtClean="0"/>
              <a:t>likes</a:t>
            </a:r>
            <a:r>
              <a:rPr lang="cs-CZ" sz="2000" dirty="0" smtClean="0"/>
              <a:t> Peter.</a:t>
            </a:r>
          </a:p>
          <a:p>
            <a:pPr algn="ctr"/>
            <a:r>
              <a:rPr lang="cs-CZ" sz="2000" b="1" dirty="0" err="1" smtClean="0">
                <a:solidFill>
                  <a:srgbClr val="C00000"/>
                </a:solidFill>
              </a:rPr>
              <a:t>Who</a:t>
            </a:r>
            <a:r>
              <a:rPr lang="cs-CZ" sz="2000" b="1" dirty="0" smtClean="0"/>
              <a:t> </a:t>
            </a:r>
            <a:r>
              <a:rPr lang="cs-CZ" sz="2000" dirty="0" err="1" smtClean="0"/>
              <a:t>likes</a:t>
            </a:r>
            <a:r>
              <a:rPr lang="cs-CZ" sz="2000" dirty="0" smtClean="0"/>
              <a:t> Peter?</a:t>
            </a:r>
          </a:p>
          <a:p>
            <a:pPr algn="ctr"/>
            <a:endParaRPr lang="cs-CZ" sz="2000" dirty="0"/>
          </a:p>
          <a:p>
            <a:pPr algn="ctr"/>
            <a:r>
              <a:rPr lang="cs-CZ" sz="2000" dirty="0" err="1" smtClean="0">
                <a:solidFill>
                  <a:srgbClr val="C00000"/>
                </a:solidFill>
              </a:rPr>
              <a:t>The</a:t>
            </a:r>
            <a:r>
              <a:rPr lang="cs-CZ" sz="2000" dirty="0" smtClean="0">
                <a:solidFill>
                  <a:srgbClr val="C00000"/>
                </a:solidFill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</a:rPr>
              <a:t>cat</a:t>
            </a:r>
            <a:r>
              <a:rPr lang="cs-CZ" sz="2000" dirty="0" smtClean="0">
                <a:solidFill>
                  <a:srgbClr val="C00000"/>
                </a:solidFill>
              </a:rPr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chasing</a:t>
            </a:r>
            <a:r>
              <a:rPr lang="cs-CZ" sz="2000" dirty="0" smtClean="0"/>
              <a:t> a </a:t>
            </a:r>
            <a:r>
              <a:rPr lang="cs-CZ" sz="2000" dirty="0" err="1" smtClean="0"/>
              <a:t>mouse</a:t>
            </a:r>
            <a:r>
              <a:rPr lang="cs-CZ" sz="2000" dirty="0" smtClean="0"/>
              <a:t>.</a:t>
            </a:r>
          </a:p>
          <a:p>
            <a:pPr algn="ctr"/>
            <a:r>
              <a:rPr lang="cs-CZ" sz="2000" b="1" dirty="0" err="1" smtClean="0">
                <a:solidFill>
                  <a:srgbClr val="C00000"/>
                </a:solidFill>
              </a:rPr>
              <a:t>What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chasing</a:t>
            </a:r>
            <a:r>
              <a:rPr lang="cs-CZ" sz="2000" dirty="0" smtClean="0"/>
              <a:t> s </a:t>
            </a:r>
            <a:r>
              <a:rPr lang="cs-CZ" sz="2000" dirty="0" err="1" smtClean="0"/>
              <a:t>mouse</a:t>
            </a:r>
            <a:r>
              <a:rPr lang="cs-CZ" sz="2000" dirty="0" smtClean="0"/>
              <a:t>?</a:t>
            </a:r>
            <a:endParaRPr lang="cs-CZ" sz="2000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1763688" y="4148661"/>
            <a:ext cx="870214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572000" y="3795597"/>
            <a:ext cx="4068452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Ptáme se na </a:t>
            </a:r>
            <a:r>
              <a:rPr lang="cs-CZ" sz="2000" u="sng" dirty="0" smtClean="0"/>
              <a:t>předmět</a:t>
            </a:r>
            <a:r>
              <a:rPr lang="cs-CZ" sz="2000" dirty="0" smtClean="0"/>
              <a:t>:</a:t>
            </a:r>
          </a:p>
          <a:p>
            <a:pPr algn="ctr"/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r>
              <a:rPr lang="cs-CZ" sz="2000" dirty="0" smtClean="0"/>
              <a:t>Andy </a:t>
            </a:r>
            <a:r>
              <a:rPr lang="cs-CZ" sz="2000" dirty="0" err="1" smtClean="0"/>
              <a:t>likes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B050"/>
                </a:solidFill>
              </a:rPr>
              <a:t>Peter.</a:t>
            </a:r>
          </a:p>
          <a:p>
            <a:pPr algn="ctr"/>
            <a:r>
              <a:rPr lang="cs-CZ" sz="2000" b="1" dirty="0" err="1" smtClean="0">
                <a:solidFill>
                  <a:srgbClr val="00B050"/>
                </a:solidFill>
              </a:rPr>
              <a:t>Who</a:t>
            </a:r>
            <a:r>
              <a:rPr lang="cs-CZ" sz="2000" dirty="0" smtClean="0"/>
              <a:t> </a:t>
            </a:r>
            <a:r>
              <a:rPr lang="cs-CZ" sz="2000" dirty="0" err="1" smtClean="0"/>
              <a:t>does</a:t>
            </a:r>
            <a:r>
              <a:rPr lang="cs-CZ" sz="2000" dirty="0" smtClean="0"/>
              <a:t> Andy </a:t>
            </a:r>
            <a:r>
              <a:rPr lang="cs-CZ" sz="2000" dirty="0" err="1" smtClean="0"/>
              <a:t>like</a:t>
            </a:r>
            <a:r>
              <a:rPr lang="cs-CZ" sz="2000" dirty="0" smtClean="0"/>
              <a:t>?</a:t>
            </a:r>
          </a:p>
          <a:p>
            <a:pPr algn="ctr"/>
            <a:endParaRPr lang="cs-CZ" sz="2000" dirty="0"/>
          </a:p>
          <a:p>
            <a:pPr algn="ctr"/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cat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chasing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B050"/>
                </a:solidFill>
              </a:rPr>
              <a:t>a </a:t>
            </a:r>
            <a:r>
              <a:rPr lang="cs-CZ" sz="2000" dirty="0" err="1" smtClean="0">
                <a:solidFill>
                  <a:srgbClr val="00B050"/>
                </a:solidFill>
              </a:rPr>
              <a:t>mouse</a:t>
            </a:r>
            <a:r>
              <a:rPr lang="cs-CZ" sz="2000" dirty="0" smtClean="0"/>
              <a:t>.</a:t>
            </a:r>
          </a:p>
          <a:p>
            <a:pPr algn="ctr"/>
            <a:r>
              <a:rPr lang="cs-CZ" sz="2000" b="1" dirty="0" err="1" smtClean="0">
                <a:solidFill>
                  <a:srgbClr val="00B050"/>
                </a:solidFill>
              </a:rPr>
              <a:t>What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cat</a:t>
            </a:r>
            <a:r>
              <a:rPr lang="cs-CZ" sz="2000" dirty="0" smtClean="0"/>
              <a:t> </a:t>
            </a:r>
            <a:r>
              <a:rPr lang="cs-CZ" sz="2000" dirty="0" err="1" smtClean="0"/>
              <a:t>chasing</a:t>
            </a:r>
            <a:r>
              <a:rPr lang="cs-CZ" sz="2000" dirty="0" smtClean="0"/>
              <a:t>?</a:t>
            </a:r>
            <a:endParaRPr lang="cs-CZ" sz="2000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7020272" y="4148661"/>
            <a:ext cx="144016" cy="72008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Jitka Šolcová\AppData\Local\Microsoft\Windows\Temporary Internet Files\Content.IE5\WTBHFGB5\MC900335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95597"/>
            <a:ext cx="1584176" cy="211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itka Šolcová\AppData\Local\Microsoft\Windows\Temporary Internet Files\Content.IE5\XYVULX0E\MC900434859[3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145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3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10.6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Exercises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76256" y="3524720"/>
            <a:ext cx="2520280" cy="8403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9819" y="977180"/>
            <a:ext cx="3930133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sz="2000" b="1" dirty="0" smtClean="0"/>
              <a:t>Make </a:t>
            </a:r>
            <a:r>
              <a:rPr lang="cs-CZ" sz="2000" b="1" dirty="0" err="1" smtClean="0"/>
              <a:t>questions</a:t>
            </a:r>
            <a:endParaRPr lang="cs-CZ" sz="2000" b="1" dirty="0" smtClean="0"/>
          </a:p>
          <a:p>
            <a:endParaRPr lang="cs-CZ" sz="2000" dirty="0"/>
          </a:p>
          <a:p>
            <a:r>
              <a:rPr lang="cs-CZ" sz="2000" dirty="0" smtClean="0"/>
              <a:t>a) </a:t>
            </a:r>
            <a:r>
              <a:rPr lang="cs-CZ" sz="2000" dirty="0" err="1" smtClean="0"/>
              <a:t>They´ll</a:t>
            </a:r>
            <a:r>
              <a:rPr lang="cs-CZ" sz="2000" dirty="0" smtClean="0"/>
              <a:t> </a:t>
            </a:r>
            <a:r>
              <a:rPr lang="cs-CZ" sz="2000" dirty="0" err="1" smtClean="0"/>
              <a:t>leave</a:t>
            </a:r>
            <a:r>
              <a:rPr lang="cs-CZ" sz="2000" dirty="0" smtClean="0"/>
              <a:t> </a:t>
            </a:r>
            <a:r>
              <a:rPr lang="cs-CZ" sz="2000" dirty="0" err="1" smtClean="0"/>
              <a:t>England</a:t>
            </a:r>
            <a:r>
              <a:rPr lang="cs-CZ" sz="2000" dirty="0" smtClean="0"/>
              <a:t> </a:t>
            </a:r>
            <a:r>
              <a:rPr lang="cs-CZ" sz="2000" u="sng" dirty="0" err="1" smtClean="0"/>
              <a:t>next</a:t>
            </a:r>
            <a:r>
              <a:rPr lang="cs-CZ" sz="2000" u="sng" dirty="0" smtClean="0"/>
              <a:t> </a:t>
            </a:r>
            <a:r>
              <a:rPr lang="cs-CZ" sz="2000" u="sng" dirty="0" err="1" smtClean="0"/>
              <a:t>week</a:t>
            </a:r>
            <a:r>
              <a:rPr lang="cs-CZ" sz="2000" dirty="0" smtClean="0"/>
              <a:t>.</a:t>
            </a:r>
          </a:p>
          <a:p>
            <a:r>
              <a:rPr lang="cs-CZ" sz="2000" u="sng" dirty="0" err="1" smtClean="0"/>
              <a:t>When</a:t>
            </a:r>
            <a:r>
              <a:rPr lang="cs-CZ" sz="2000" u="sng" dirty="0" smtClean="0"/>
              <a:t> …………..……………….?</a:t>
            </a:r>
          </a:p>
          <a:p>
            <a:endParaRPr lang="cs-CZ" sz="2000" dirty="0"/>
          </a:p>
          <a:p>
            <a:r>
              <a:rPr lang="cs-CZ" sz="2000" dirty="0" smtClean="0"/>
              <a:t>b)  My </a:t>
            </a:r>
            <a:r>
              <a:rPr lang="cs-CZ" sz="2000" dirty="0" err="1" smtClean="0"/>
              <a:t>cousin</a:t>
            </a:r>
            <a:r>
              <a:rPr lang="cs-CZ" sz="2000" dirty="0" smtClean="0"/>
              <a:t> Lucy </a:t>
            </a:r>
            <a:r>
              <a:rPr lang="cs-CZ" sz="2000" dirty="0" err="1" smtClean="0"/>
              <a:t>plays</a:t>
            </a:r>
            <a:r>
              <a:rPr lang="cs-CZ" sz="2000" dirty="0" smtClean="0"/>
              <a:t> </a:t>
            </a:r>
            <a:r>
              <a:rPr lang="cs-CZ" sz="2000" u="sng" dirty="0" err="1" smtClean="0"/>
              <a:t>the</a:t>
            </a:r>
            <a:r>
              <a:rPr lang="cs-CZ" sz="2000" u="sng" dirty="0" smtClean="0"/>
              <a:t> </a:t>
            </a:r>
            <a:r>
              <a:rPr lang="cs-CZ" sz="2000" u="sng" dirty="0" err="1" smtClean="0"/>
              <a:t>violin</a:t>
            </a:r>
            <a:r>
              <a:rPr lang="cs-CZ" sz="2000" u="sng" dirty="0" smtClean="0"/>
              <a:t>.</a:t>
            </a:r>
          </a:p>
          <a:p>
            <a:r>
              <a:rPr lang="cs-CZ" sz="2000" u="sng" dirty="0" smtClean="0"/>
              <a:t>………………………………….?</a:t>
            </a:r>
          </a:p>
          <a:p>
            <a:endParaRPr lang="cs-CZ" sz="2000" u="sng" dirty="0"/>
          </a:p>
          <a:p>
            <a:r>
              <a:rPr lang="cs-CZ" sz="2000" dirty="0" smtClean="0"/>
              <a:t>c)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pupils</a:t>
            </a:r>
            <a:r>
              <a:rPr lang="cs-CZ" sz="2000" dirty="0" smtClean="0"/>
              <a:t> are </a:t>
            </a:r>
            <a:r>
              <a:rPr lang="cs-CZ" sz="2000" dirty="0" err="1" smtClean="0"/>
              <a:t>reading</a:t>
            </a:r>
            <a:r>
              <a:rPr lang="cs-CZ" sz="2000" dirty="0" smtClean="0"/>
              <a:t> </a:t>
            </a:r>
            <a:r>
              <a:rPr lang="cs-CZ" sz="2000" u="sng" dirty="0" err="1" smtClean="0"/>
              <a:t>silently</a:t>
            </a:r>
            <a:r>
              <a:rPr lang="cs-CZ" sz="2000" u="sng" dirty="0" smtClean="0"/>
              <a:t>.</a:t>
            </a:r>
          </a:p>
          <a:p>
            <a:r>
              <a:rPr lang="cs-CZ" sz="2000" u="sng" dirty="0" smtClean="0"/>
              <a:t>…………………………………..?</a:t>
            </a:r>
          </a:p>
          <a:p>
            <a:endParaRPr lang="cs-CZ" sz="2000" u="sng" dirty="0"/>
          </a:p>
          <a:p>
            <a:r>
              <a:rPr lang="cs-CZ" sz="2000" u="sng" dirty="0" smtClean="0"/>
              <a:t>d) </a:t>
            </a:r>
            <a:r>
              <a:rPr lang="cs-CZ" sz="2000" u="sng" dirty="0" err="1" smtClean="0"/>
              <a:t>John´s</a:t>
            </a:r>
            <a:r>
              <a:rPr lang="cs-CZ" sz="2000" u="sng" dirty="0" smtClean="0"/>
              <a:t> </a:t>
            </a:r>
            <a:r>
              <a:rPr lang="cs-CZ" sz="2000" dirty="0" err="1" smtClean="0"/>
              <a:t>sister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a </a:t>
            </a:r>
            <a:r>
              <a:rPr lang="cs-CZ" sz="2000" dirty="0" err="1" smtClean="0"/>
              <a:t>ballet</a:t>
            </a:r>
            <a:r>
              <a:rPr lang="cs-CZ" sz="2000" dirty="0" smtClean="0"/>
              <a:t> </a:t>
            </a:r>
            <a:r>
              <a:rPr lang="cs-CZ" sz="2000" dirty="0" err="1" smtClean="0"/>
              <a:t>dancer</a:t>
            </a:r>
            <a:r>
              <a:rPr lang="cs-CZ" sz="2000" dirty="0" smtClean="0"/>
              <a:t>.</a:t>
            </a:r>
          </a:p>
          <a:p>
            <a:r>
              <a:rPr lang="cs-CZ" sz="2000" u="sng" dirty="0" smtClean="0"/>
              <a:t>…………………………………..?</a:t>
            </a:r>
          </a:p>
          <a:p>
            <a:endParaRPr lang="cs-CZ" sz="2000" u="sng" dirty="0"/>
          </a:p>
          <a:p>
            <a:r>
              <a:rPr lang="cs-CZ" sz="2000" u="sng" dirty="0" smtClean="0"/>
              <a:t>e) Andy </a:t>
            </a:r>
            <a:r>
              <a:rPr lang="cs-CZ" sz="2000" u="sng" dirty="0" err="1" smtClean="0"/>
              <a:t>loves</a:t>
            </a:r>
            <a:r>
              <a:rPr lang="cs-CZ" sz="2000" u="sng" dirty="0" smtClean="0"/>
              <a:t>  George.</a:t>
            </a:r>
          </a:p>
          <a:p>
            <a:r>
              <a:rPr lang="cs-CZ" sz="2000" u="sng" dirty="0" smtClean="0"/>
              <a:t>…………………………………..?</a:t>
            </a:r>
            <a:endParaRPr lang="cs-CZ" sz="2000" dirty="0" smtClean="0"/>
          </a:p>
          <a:p>
            <a:endParaRPr lang="cs-CZ" sz="2000" dirty="0"/>
          </a:p>
          <a:p>
            <a:endParaRPr lang="cs-CZ" sz="2000" u="sng" dirty="0" smtClean="0"/>
          </a:p>
        </p:txBody>
      </p:sp>
      <p:pic>
        <p:nvPicPr>
          <p:cNvPr id="1026" name="Picture 2" descr="C:\Users\Jitka Šolcová\AppData\Local\Microsoft\Windows\Temporary Internet Files\Content.IE5\XYVULX0E\MC9004419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515" y="331918"/>
            <a:ext cx="1110461" cy="129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355976" y="977179"/>
            <a:ext cx="4680520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dirty="0" smtClean="0"/>
              <a:t>2) </a:t>
            </a:r>
            <a:r>
              <a:rPr lang="cs-CZ" sz="2000" b="1" dirty="0" err="1" smtClean="0"/>
              <a:t>Write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missing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words</a:t>
            </a:r>
            <a:endParaRPr lang="cs-CZ" sz="2000" b="1" dirty="0" smtClean="0"/>
          </a:p>
          <a:p>
            <a:endParaRPr lang="cs-CZ" sz="2000" b="1" dirty="0" smtClean="0"/>
          </a:p>
          <a:p>
            <a:pPr marL="457200" indent="-457200">
              <a:buAutoNum type="alphaLcParenR"/>
            </a:pPr>
            <a:r>
              <a:rPr lang="cs-CZ" sz="2000" dirty="0" smtClean="0"/>
              <a:t>…….</a:t>
            </a:r>
            <a:r>
              <a:rPr lang="cs-CZ" sz="2000" dirty="0" err="1" smtClean="0"/>
              <a:t>your</a:t>
            </a:r>
            <a:r>
              <a:rPr lang="cs-CZ" sz="2000" dirty="0" smtClean="0"/>
              <a:t> </a:t>
            </a:r>
            <a:r>
              <a:rPr lang="cs-CZ" sz="2000" dirty="0" err="1" smtClean="0"/>
              <a:t>dad</a:t>
            </a:r>
            <a:r>
              <a:rPr lang="cs-CZ" sz="2000" dirty="0" smtClean="0"/>
              <a:t> </a:t>
            </a:r>
            <a:r>
              <a:rPr lang="cs-CZ" sz="2000" dirty="0" err="1" smtClean="0"/>
              <a:t>work</a:t>
            </a:r>
            <a:r>
              <a:rPr lang="cs-CZ" sz="2000" dirty="0" smtClean="0"/>
              <a:t> on </a:t>
            </a:r>
            <a:r>
              <a:rPr lang="cs-CZ" sz="2000" dirty="0" err="1" smtClean="0"/>
              <a:t>Sundays</a:t>
            </a:r>
            <a:r>
              <a:rPr lang="cs-CZ" sz="2000" dirty="0" smtClean="0"/>
              <a:t>?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……. Nick </a:t>
            </a:r>
            <a:r>
              <a:rPr lang="cs-CZ" sz="2000" dirty="0" err="1" smtClean="0"/>
              <a:t>got</a:t>
            </a:r>
            <a:r>
              <a:rPr lang="cs-CZ" sz="2000" dirty="0" smtClean="0"/>
              <a:t> a </a:t>
            </a:r>
            <a:r>
              <a:rPr lang="cs-CZ" sz="2000" dirty="0" err="1" smtClean="0"/>
              <a:t>camera</a:t>
            </a:r>
            <a:r>
              <a:rPr lang="cs-CZ" sz="2000" dirty="0" smtClean="0"/>
              <a:t>?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……. </a:t>
            </a:r>
            <a:r>
              <a:rPr lang="cs-CZ" sz="2000" dirty="0" err="1" smtClean="0"/>
              <a:t>there</a:t>
            </a:r>
            <a:r>
              <a:rPr lang="cs-CZ" sz="2000" dirty="0" smtClean="0"/>
              <a:t> </a:t>
            </a:r>
            <a:r>
              <a:rPr lang="cs-CZ" sz="2000" dirty="0" err="1" smtClean="0"/>
              <a:t>any</a:t>
            </a:r>
            <a:r>
              <a:rPr lang="cs-CZ" sz="2000" dirty="0" smtClean="0"/>
              <a:t> </a:t>
            </a:r>
            <a:r>
              <a:rPr lang="cs-CZ" sz="2000" dirty="0" err="1" smtClean="0"/>
              <a:t>mistakes</a:t>
            </a:r>
            <a:r>
              <a:rPr lang="cs-CZ" sz="2000" dirty="0" smtClean="0"/>
              <a:t> in </a:t>
            </a:r>
            <a:r>
              <a:rPr lang="cs-CZ" sz="2000" dirty="0" err="1" smtClean="0"/>
              <a:t>this</a:t>
            </a:r>
            <a:r>
              <a:rPr lang="cs-CZ" sz="2000" dirty="0" smtClean="0"/>
              <a:t> </a:t>
            </a:r>
            <a:r>
              <a:rPr lang="cs-CZ" sz="2000" dirty="0" err="1" smtClean="0"/>
              <a:t>exercise</a:t>
            </a:r>
            <a:r>
              <a:rPr lang="cs-CZ" sz="2000" dirty="0" smtClean="0"/>
              <a:t>?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………</a:t>
            </a:r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/>
              <a:t>come</a:t>
            </a:r>
            <a:r>
              <a:rPr lang="cs-CZ" sz="2000" dirty="0" smtClean="0"/>
              <a:t> to </a:t>
            </a:r>
            <a:r>
              <a:rPr lang="cs-CZ" sz="2000" dirty="0" err="1" smtClean="0"/>
              <a:t>school</a:t>
            </a:r>
            <a:r>
              <a:rPr lang="cs-CZ" sz="2000" dirty="0" smtClean="0"/>
              <a:t> </a:t>
            </a:r>
            <a:r>
              <a:rPr lang="cs-CZ" sz="2000" dirty="0" err="1" smtClean="0"/>
              <a:t>tomorrow</a:t>
            </a:r>
            <a:r>
              <a:rPr lang="cs-CZ" sz="2000" dirty="0" smtClean="0"/>
              <a:t>?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………I open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window</a:t>
            </a:r>
            <a:r>
              <a:rPr lang="cs-CZ" sz="2000" dirty="0" smtClean="0"/>
              <a:t>?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………</a:t>
            </a:r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/>
              <a:t>going</a:t>
            </a:r>
            <a:r>
              <a:rPr lang="cs-CZ" sz="2000" dirty="0" smtClean="0"/>
              <a:t> to </a:t>
            </a:r>
            <a:r>
              <a:rPr lang="cs-CZ" sz="2000" dirty="0" err="1" smtClean="0"/>
              <a:t>stay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</a:t>
            </a:r>
            <a:r>
              <a:rPr lang="cs-CZ" sz="2000" dirty="0" err="1" smtClean="0"/>
              <a:t>home</a:t>
            </a:r>
            <a:r>
              <a:rPr lang="cs-CZ" sz="2000" dirty="0" smtClean="0"/>
              <a:t>?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………</a:t>
            </a:r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/>
              <a:t>see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weather</a:t>
            </a:r>
            <a:r>
              <a:rPr lang="cs-CZ" sz="2000" dirty="0" smtClean="0"/>
              <a:t> </a:t>
            </a:r>
            <a:r>
              <a:rPr lang="cs-CZ" sz="2000" dirty="0" err="1" smtClean="0"/>
              <a:t>forecast</a:t>
            </a:r>
            <a:r>
              <a:rPr lang="cs-CZ" sz="2000" dirty="0" smtClean="0"/>
              <a:t> </a:t>
            </a:r>
            <a:r>
              <a:rPr lang="cs-CZ" sz="2000" dirty="0" err="1" smtClean="0"/>
              <a:t>yesterday</a:t>
            </a:r>
            <a:r>
              <a:rPr lang="cs-CZ" sz="2000" dirty="0" smtClean="0"/>
              <a:t>?</a:t>
            </a:r>
          </a:p>
          <a:p>
            <a:pPr marL="457200" indent="-457200">
              <a:buAutoNum type="alphaLcParenR"/>
            </a:pPr>
            <a:r>
              <a:rPr lang="cs-CZ" sz="2000" dirty="0"/>
              <a:t>……….it </a:t>
            </a:r>
            <a:r>
              <a:rPr lang="cs-CZ" sz="2000" dirty="0" err="1"/>
              <a:t>be</a:t>
            </a:r>
            <a:r>
              <a:rPr lang="cs-CZ" sz="2000" dirty="0"/>
              <a:t> sunny </a:t>
            </a:r>
            <a:r>
              <a:rPr lang="cs-CZ" sz="2000" dirty="0" err="1" smtClean="0"/>
              <a:t>tomorrow</a:t>
            </a:r>
            <a:r>
              <a:rPr lang="cs-CZ" sz="2000" dirty="0" smtClean="0"/>
              <a:t>?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……….Henry </a:t>
            </a:r>
            <a:r>
              <a:rPr lang="cs-CZ" sz="2000" dirty="0" err="1" smtClean="0"/>
              <a:t>speak</a:t>
            </a:r>
            <a:r>
              <a:rPr lang="cs-CZ" sz="2000" dirty="0" smtClean="0"/>
              <a:t> </a:t>
            </a:r>
            <a:r>
              <a:rPr lang="cs-CZ" sz="2000" dirty="0" err="1" smtClean="0"/>
              <a:t>French</a:t>
            </a:r>
            <a:r>
              <a:rPr lang="cs-CZ" sz="2000" dirty="0" smtClean="0"/>
              <a:t>?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……….Mike </a:t>
            </a:r>
            <a:r>
              <a:rPr lang="cs-CZ" sz="2000" dirty="0" err="1" smtClean="0"/>
              <a:t>like</a:t>
            </a:r>
            <a:r>
              <a:rPr lang="cs-CZ" sz="2000" dirty="0" smtClean="0"/>
              <a:t>  </a:t>
            </a:r>
            <a:r>
              <a:rPr lang="cs-CZ" sz="2000" dirty="0" err="1" smtClean="0"/>
              <a:t>fish</a:t>
            </a:r>
            <a:r>
              <a:rPr lang="cs-CZ" sz="2000" dirty="0" smtClean="0"/>
              <a:t>?</a:t>
            </a:r>
          </a:p>
          <a:p>
            <a:pPr marL="457200" indent="-457200">
              <a:buAutoNum type="alphaLcParenR"/>
            </a:pPr>
            <a:endParaRPr lang="cs-CZ" sz="2000" dirty="0" smtClean="0"/>
          </a:p>
          <a:p>
            <a:pPr marL="457200" indent="-457200">
              <a:buAutoNum type="alphaLcParenR"/>
            </a:pPr>
            <a:endParaRPr lang="cs-CZ" sz="2000" dirty="0"/>
          </a:p>
          <a:p>
            <a:pPr marL="457200" indent="-457200">
              <a:buAutoNum type="alphaLcParenR"/>
            </a:pPr>
            <a:endParaRPr lang="cs-CZ" sz="2000" dirty="0" smtClean="0"/>
          </a:p>
          <a:p>
            <a:endParaRPr lang="cs-CZ" sz="2000" dirty="0"/>
          </a:p>
        </p:txBody>
      </p:sp>
      <p:pic>
        <p:nvPicPr>
          <p:cNvPr id="1027" name="Picture 3" descr="C:\Users\Jitka Šolcová\AppData\Local\Microsoft\Windows\Temporary Internet Files\Content.IE5\WTBHFGB5\MP90044655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119" y="5085184"/>
            <a:ext cx="1186466" cy="141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3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-36512" y="492443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10.7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tags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514740" y="3356992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666" y="1268760"/>
            <a:ext cx="867280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dirty="0" err="1" smtClean="0"/>
              <a:t>Question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tags</a:t>
            </a:r>
            <a:r>
              <a:rPr lang="cs-CZ" sz="2000" b="1" dirty="0" smtClean="0"/>
              <a:t> </a:t>
            </a:r>
            <a:r>
              <a:rPr lang="cs-CZ" sz="2000" dirty="0" smtClean="0"/>
              <a:t>are very </a:t>
            </a:r>
            <a:r>
              <a:rPr lang="cs-CZ" sz="2000" dirty="0" err="1" smtClean="0"/>
              <a:t>common</a:t>
            </a:r>
            <a:r>
              <a:rPr lang="cs-CZ" sz="2000" dirty="0" smtClean="0"/>
              <a:t> in </a:t>
            </a:r>
            <a:r>
              <a:rPr lang="cs-CZ" sz="2000" dirty="0" err="1" smtClean="0"/>
              <a:t>spoken</a:t>
            </a:r>
            <a:r>
              <a:rPr lang="cs-CZ" sz="2000" dirty="0" smtClean="0"/>
              <a:t> </a:t>
            </a:r>
            <a:r>
              <a:rPr lang="cs-CZ" sz="2000" dirty="0" err="1" smtClean="0"/>
              <a:t>English</a:t>
            </a:r>
            <a:r>
              <a:rPr lang="cs-CZ" sz="2000" dirty="0" smtClean="0"/>
              <a:t>. </a:t>
            </a:r>
            <a:r>
              <a:rPr lang="cs-CZ" sz="2000" dirty="0" err="1" smtClean="0"/>
              <a:t>We</a:t>
            </a:r>
            <a:r>
              <a:rPr lang="cs-CZ" sz="2000" dirty="0" smtClean="0"/>
              <a:t> use </a:t>
            </a:r>
            <a:r>
              <a:rPr lang="cs-CZ" sz="2000" dirty="0" err="1" smtClean="0"/>
              <a:t>them</a:t>
            </a:r>
            <a:r>
              <a:rPr lang="cs-CZ" sz="2000" dirty="0" smtClean="0"/>
              <a:t> to </a:t>
            </a:r>
            <a:r>
              <a:rPr lang="cs-CZ" sz="2000" dirty="0" err="1" smtClean="0"/>
              <a:t>keep</a:t>
            </a:r>
            <a:r>
              <a:rPr lang="cs-CZ" sz="2000" dirty="0" smtClean="0"/>
              <a:t> </a:t>
            </a:r>
            <a:r>
              <a:rPr lang="cs-CZ" sz="2000" dirty="0" err="1" smtClean="0"/>
              <a:t>conversation</a:t>
            </a:r>
            <a:r>
              <a:rPr lang="cs-CZ" sz="2000" dirty="0" smtClean="0"/>
              <a:t> </a:t>
            </a:r>
            <a:r>
              <a:rPr lang="cs-CZ" sz="2000" dirty="0" err="1" smtClean="0"/>
              <a:t>going</a:t>
            </a:r>
            <a:r>
              <a:rPr lang="cs-CZ" sz="2000" dirty="0" smtClean="0"/>
              <a:t> by </a:t>
            </a:r>
            <a:r>
              <a:rPr lang="cs-CZ" sz="2000" dirty="0" err="1" smtClean="0"/>
              <a:t>involving</a:t>
            </a:r>
            <a:r>
              <a:rPr lang="cs-CZ" sz="2000" dirty="0" smtClean="0"/>
              <a:t> </a:t>
            </a:r>
            <a:r>
              <a:rPr lang="cs-CZ" sz="2000" dirty="0" err="1" smtClean="0"/>
              <a:t>listeners</a:t>
            </a:r>
            <a:r>
              <a:rPr lang="cs-CZ" sz="2000" dirty="0" smtClean="0"/>
              <a:t> and </a:t>
            </a:r>
            <a:r>
              <a:rPr lang="cs-CZ" sz="2000" dirty="0" err="1" smtClean="0"/>
              <a:t>inviting</a:t>
            </a:r>
            <a:r>
              <a:rPr lang="cs-CZ" sz="2000" dirty="0" smtClean="0"/>
              <a:t> </a:t>
            </a:r>
            <a:r>
              <a:rPr lang="cs-CZ" sz="2000" dirty="0" err="1" smtClean="0"/>
              <a:t>them</a:t>
            </a:r>
            <a:r>
              <a:rPr lang="cs-CZ" sz="2000" dirty="0" smtClean="0"/>
              <a:t> to </a:t>
            </a:r>
            <a:r>
              <a:rPr lang="cs-CZ" sz="2000" dirty="0" err="1" smtClean="0"/>
              <a:t>participate</a:t>
            </a:r>
            <a:r>
              <a:rPr lang="cs-CZ" sz="2000" dirty="0" smtClean="0"/>
              <a:t>.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7666" y="2204864"/>
            <a:ext cx="8672806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err="1" smtClean="0"/>
              <a:t>The</a:t>
            </a:r>
            <a:r>
              <a:rPr lang="cs-CZ" sz="2000" dirty="0" smtClean="0"/>
              <a:t> most </a:t>
            </a:r>
            <a:r>
              <a:rPr lang="cs-CZ" sz="2000" dirty="0" err="1" smtClean="0"/>
              <a:t>common</a:t>
            </a:r>
            <a:r>
              <a:rPr lang="cs-CZ" sz="2000" dirty="0" smtClean="0"/>
              <a:t> </a:t>
            </a:r>
            <a:r>
              <a:rPr lang="cs-CZ" sz="2000" dirty="0" err="1" smtClean="0"/>
              <a:t>patterns</a:t>
            </a:r>
            <a:r>
              <a:rPr lang="cs-CZ" sz="2000" dirty="0" smtClean="0"/>
              <a:t> are:</a:t>
            </a:r>
          </a:p>
          <a:p>
            <a:endParaRPr lang="cs-CZ" sz="2000" dirty="0" smtClean="0"/>
          </a:p>
          <a:p>
            <a:r>
              <a:rPr lang="cs-CZ" sz="2000" dirty="0" smtClean="0"/>
              <a:t>Positive sentence – </a:t>
            </a:r>
            <a:r>
              <a:rPr lang="cs-CZ" sz="2000" b="1" u="sng" dirty="0" smtClean="0"/>
              <a:t>negative </a:t>
            </a:r>
            <a:r>
              <a:rPr lang="cs-CZ" sz="2000" b="1" u="sng" dirty="0" err="1" smtClean="0"/>
              <a:t>tag</a:t>
            </a:r>
            <a:r>
              <a:rPr lang="cs-CZ" sz="2000" dirty="0" smtClean="0"/>
              <a:t>		</a:t>
            </a:r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are</a:t>
            </a:r>
            <a:r>
              <a:rPr lang="cs-CZ" sz="2000" dirty="0" smtClean="0"/>
              <a:t> Jenny, </a:t>
            </a:r>
            <a:r>
              <a:rPr lang="cs-CZ" sz="2000" b="1" dirty="0" err="1" smtClean="0">
                <a:solidFill>
                  <a:srgbClr val="FF0000"/>
                </a:solidFill>
              </a:rPr>
              <a:t>aren´t</a:t>
            </a:r>
            <a:r>
              <a:rPr lang="cs-CZ" sz="2000" dirty="0" smtClean="0"/>
              <a:t> </a:t>
            </a:r>
            <a:r>
              <a:rPr lang="cs-CZ" sz="2000" dirty="0" err="1" smtClean="0"/>
              <a:t>you</a:t>
            </a:r>
            <a:r>
              <a:rPr lang="cs-CZ" sz="2000" dirty="0" smtClean="0"/>
              <a:t>?</a:t>
            </a:r>
          </a:p>
          <a:p>
            <a:endParaRPr lang="cs-CZ" sz="2000" dirty="0" smtClean="0"/>
          </a:p>
          <a:p>
            <a:r>
              <a:rPr lang="cs-CZ" sz="2000" dirty="0" smtClean="0"/>
              <a:t>Negative sentence – </a:t>
            </a:r>
            <a:r>
              <a:rPr lang="cs-CZ" sz="2000" b="1" u="sng" dirty="0" smtClean="0"/>
              <a:t>positive </a:t>
            </a:r>
            <a:r>
              <a:rPr lang="cs-CZ" sz="2000" b="1" u="sng" dirty="0" err="1" smtClean="0"/>
              <a:t>tag</a:t>
            </a:r>
            <a:r>
              <a:rPr lang="cs-CZ" sz="2000" dirty="0" smtClean="0"/>
              <a:t>		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isn´t</a:t>
            </a:r>
            <a:r>
              <a:rPr lang="cs-CZ" sz="2000" dirty="0" smtClean="0"/>
              <a:t> a very nice </a:t>
            </a:r>
            <a:r>
              <a:rPr lang="cs-CZ" sz="2000" dirty="0" err="1" smtClean="0"/>
              <a:t>day</a:t>
            </a:r>
            <a:r>
              <a:rPr lang="cs-CZ" sz="2000" dirty="0" smtClean="0"/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?</a:t>
            </a:r>
            <a:endParaRPr lang="cs-CZ" sz="2000" dirty="0"/>
          </a:p>
          <a:p>
            <a:endParaRPr lang="cs-CZ" sz="2000" dirty="0"/>
          </a:p>
        </p:txBody>
      </p:sp>
      <p:pic>
        <p:nvPicPr>
          <p:cNvPr id="1026" name="Picture 2" descr="C:\Users\Jitka Šolcová\AppData\Local\Microsoft\Windows\Temporary Internet Files\Content.IE5\6TP2GPOY\MC9002821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239" y="2065965"/>
            <a:ext cx="927785" cy="237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47666" y="4479121"/>
            <a:ext cx="8672805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err="1" smtClean="0"/>
              <a:t>We</a:t>
            </a:r>
            <a:r>
              <a:rPr lang="cs-CZ" sz="2000" dirty="0" smtClean="0"/>
              <a:t> </a:t>
            </a:r>
            <a:r>
              <a:rPr lang="cs-CZ" sz="2000" dirty="0" err="1" smtClean="0"/>
              <a:t>repeat</a:t>
            </a:r>
            <a:r>
              <a:rPr lang="cs-CZ" sz="2000" dirty="0" smtClean="0"/>
              <a:t> </a:t>
            </a:r>
            <a:r>
              <a:rPr lang="cs-CZ" sz="2000" b="1" dirty="0" err="1" smtClean="0"/>
              <a:t>auxiliary</a:t>
            </a:r>
            <a:r>
              <a:rPr lang="cs-CZ" sz="2000" b="1" dirty="0" smtClean="0"/>
              <a:t> verb </a:t>
            </a:r>
            <a:r>
              <a:rPr lang="cs-CZ" sz="2000" dirty="0" smtClean="0"/>
              <a:t>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tag</a:t>
            </a:r>
            <a:r>
              <a:rPr lang="cs-CZ" sz="2000" dirty="0" smtClean="0"/>
              <a:t>. </a:t>
            </a:r>
            <a:r>
              <a:rPr lang="cs-CZ" sz="2000" dirty="0" err="1" smtClean="0"/>
              <a:t>If</a:t>
            </a:r>
            <a:r>
              <a:rPr lang="cs-CZ" sz="2000" dirty="0" smtClean="0"/>
              <a:t> </a:t>
            </a:r>
            <a:r>
              <a:rPr lang="cs-CZ" sz="2000" dirty="0" err="1" smtClean="0"/>
              <a:t>there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no </a:t>
            </a:r>
            <a:r>
              <a:rPr lang="cs-CZ" sz="2000" dirty="0" err="1" smtClean="0"/>
              <a:t>auxiliary</a:t>
            </a:r>
            <a:r>
              <a:rPr lang="cs-CZ" sz="2000" dirty="0" smtClean="0"/>
              <a:t>, use </a:t>
            </a:r>
            <a:r>
              <a:rPr lang="cs-CZ" sz="2000" b="1" dirty="0" smtClean="0"/>
              <a:t>do/</a:t>
            </a:r>
            <a:r>
              <a:rPr lang="cs-CZ" sz="2000" b="1" dirty="0" err="1" smtClean="0"/>
              <a:t>does</a:t>
            </a:r>
            <a:r>
              <a:rPr lang="cs-CZ" sz="2000" b="1" dirty="0" smtClean="0"/>
              <a:t>/</a:t>
            </a:r>
            <a:r>
              <a:rPr lang="cs-CZ" sz="2000" b="1" dirty="0" err="1" smtClean="0"/>
              <a:t>did</a:t>
            </a:r>
            <a:r>
              <a:rPr lang="cs-CZ" sz="2000" b="1" dirty="0" smtClean="0"/>
              <a:t>.</a:t>
            </a:r>
          </a:p>
          <a:p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speak</a:t>
            </a:r>
            <a:r>
              <a:rPr lang="cs-CZ" sz="2000" dirty="0" smtClean="0"/>
              <a:t> </a:t>
            </a:r>
            <a:r>
              <a:rPr lang="cs-CZ" sz="2000" dirty="0" err="1" smtClean="0"/>
              <a:t>English</a:t>
            </a:r>
            <a:r>
              <a:rPr lang="cs-CZ" sz="2000" dirty="0" smtClean="0"/>
              <a:t>, </a:t>
            </a:r>
            <a:r>
              <a:rPr lang="cs-CZ" sz="2000" dirty="0" err="1" smtClean="0">
                <a:solidFill>
                  <a:srgbClr val="FF0000"/>
                </a:solidFill>
              </a:rPr>
              <a:t>can´t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/>
              <a:t>you</a:t>
            </a:r>
            <a:r>
              <a:rPr lang="cs-CZ" sz="2000" dirty="0" smtClean="0"/>
              <a:t>?</a:t>
            </a:r>
          </a:p>
          <a:p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haven´t</a:t>
            </a:r>
            <a:r>
              <a:rPr lang="cs-CZ" sz="2000" dirty="0" smtClean="0"/>
              <a:t> </a:t>
            </a:r>
            <a:r>
              <a:rPr lang="cs-CZ" sz="2000" dirty="0" err="1" smtClean="0"/>
              <a:t>been</a:t>
            </a:r>
            <a:r>
              <a:rPr lang="cs-CZ" sz="2000" dirty="0" smtClean="0"/>
              <a:t> </a:t>
            </a:r>
            <a:r>
              <a:rPr lang="cs-CZ" sz="2000" dirty="0" err="1" smtClean="0"/>
              <a:t>here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>
                <a:solidFill>
                  <a:schemeClr val="tx1"/>
                </a:solidFill>
              </a:rPr>
              <a:t>,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have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/>
              <a:t>you</a:t>
            </a:r>
            <a:r>
              <a:rPr lang="cs-CZ" sz="2000" dirty="0" smtClean="0"/>
              <a:t>?</a:t>
            </a:r>
          </a:p>
          <a:p>
            <a:r>
              <a:rPr lang="cs-CZ" sz="2000" dirty="0" err="1" smtClean="0"/>
              <a:t>We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must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/>
              <a:t>take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dog </a:t>
            </a:r>
            <a:r>
              <a:rPr lang="cs-CZ" sz="2000" dirty="0" err="1" smtClean="0"/>
              <a:t>out</a:t>
            </a:r>
            <a:r>
              <a:rPr lang="cs-CZ" sz="2000" dirty="0" smtClean="0"/>
              <a:t>, </a:t>
            </a:r>
            <a:r>
              <a:rPr lang="cs-CZ" sz="2000" dirty="0" err="1" smtClean="0">
                <a:solidFill>
                  <a:srgbClr val="FF0000"/>
                </a:solidFill>
              </a:rPr>
              <a:t>mustn´t</a:t>
            </a:r>
            <a:r>
              <a:rPr lang="cs-CZ" sz="2000" dirty="0" smtClean="0"/>
              <a:t> </a:t>
            </a:r>
            <a:r>
              <a:rPr lang="cs-CZ" sz="2000" dirty="0" err="1" smtClean="0"/>
              <a:t>we</a:t>
            </a:r>
            <a:r>
              <a:rPr lang="cs-CZ" sz="2000" dirty="0" smtClean="0"/>
              <a:t>?</a:t>
            </a:r>
          </a:p>
          <a:p>
            <a:r>
              <a:rPr lang="cs-CZ" sz="2000" dirty="0" err="1" smtClean="0"/>
              <a:t>She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eats</a:t>
            </a:r>
            <a:r>
              <a:rPr lang="cs-CZ" sz="2000" dirty="0" smtClean="0"/>
              <a:t> </a:t>
            </a:r>
            <a:r>
              <a:rPr lang="cs-CZ" sz="2000" dirty="0" err="1" smtClean="0"/>
              <a:t>meat</a:t>
            </a:r>
            <a:r>
              <a:rPr lang="cs-CZ" sz="2000" dirty="0" smtClean="0"/>
              <a:t>, </a:t>
            </a:r>
            <a:r>
              <a:rPr lang="cs-CZ" sz="2000" dirty="0" err="1" smtClean="0">
                <a:solidFill>
                  <a:srgbClr val="FF0000"/>
                </a:solidFill>
              </a:rPr>
              <a:t>doesn´t</a:t>
            </a:r>
            <a:r>
              <a:rPr lang="cs-CZ" sz="2000" dirty="0" smtClean="0"/>
              <a:t> </a:t>
            </a:r>
            <a:r>
              <a:rPr lang="cs-CZ" sz="2000" dirty="0" err="1" smtClean="0"/>
              <a:t>she</a:t>
            </a:r>
            <a:r>
              <a:rPr lang="cs-CZ" sz="2000" dirty="0" smtClean="0"/>
              <a:t>?</a:t>
            </a:r>
          </a:p>
          <a:p>
            <a:r>
              <a:rPr lang="cs-CZ" sz="2000" dirty="0" err="1" smtClean="0"/>
              <a:t>Banks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close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</a:t>
            </a:r>
            <a:r>
              <a:rPr lang="cs-CZ" sz="2000" dirty="0" err="1" smtClean="0"/>
              <a:t>four</a:t>
            </a:r>
            <a:r>
              <a:rPr lang="cs-CZ" sz="2000" dirty="0" smtClean="0"/>
              <a:t>, </a:t>
            </a:r>
            <a:r>
              <a:rPr lang="cs-CZ" sz="2000" dirty="0" err="1" smtClean="0">
                <a:solidFill>
                  <a:srgbClr val="FF0000"/>
                </a:solidFill>
              </a:rPr>
              <a:t>don´t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?</a:t>
            </a:r>
          </a:p>
          <a:p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went</a:t>
            </a:r>
            <a:r>
              <a:rPr lang="cs-CZ" sz="2000" dirty="0" smtClean="0"/>
              <a:t> to </a:t>
            </a:r>
            <a:r>
              <a:rPr lang="cs-CZ" sz="2000" dirty="0" err="1" smtClean="0"/>
              <a:t>bed</a:t>
            </a:r>
            <a:r>
              <a:rPr lang="cs-CZ" sz="2000" dirty="0" smtClean="0"/>
              <a:t> </a:t>
            </a:r>
            <a:r>
              <a:rPr lang="cs-CZ" sz="2000" dirty="0" err="1" smtClean="0"/>
              <a:t>late</a:t>
            </a:r>
            <a:r>
              <a:rPr lang="cs-CZ" sz="2000" dirty="0" smtClean="0"/>
              <a:t>, </a:t>
            </a:r>
            <a:r>
              <a:rPr lang="cs-CZ" sz="2000" dirty="0" err="1" smtClean="0">
                <a:solidFill>
                  <a:srgbClr val="FF0000"/>
                </a:solidFill>
              </a:rPr>
              <a:t>didn´t</a:t>
            </a:r>
            <a:r>
              <a:rPr lang="cs-CZ" sz="2000" dirty="0" smtClean="0"/>
              <a:t> </a:t>
            </a:r>
            <a:r>
              <a:rPr lang="cs-CZ" sz="2000" dirty="0" err="1" smtClean="0"/>
              <a:t>you</a:t>
            </a:r>
            <a:r>
              <a:rPr lang="cs-CZ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04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76672"/>
            <a:ext cx="9144000" cy="560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10.8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Revision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test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504" y="1085282"/>
            <a:ext cx="3816424" cy="1554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cs-CZ" b="1" dirty="0" err="1" smtClean="0"/>
              <a:t>Find</a:t>
            </a:r>
            <a:r>
              <a:rPr lang="cs-CZ" b="1" dirty="0" smtClean="0"/>
              <a:t> a </a:t>
            </a:r>
            <a:r>
              <a:rPr lang="cs-CZ" b="1" dirty="0" err="1" smtClean="0"/>
              <a:t>question</a:t>
            </a:r>
            <a:r>
              <a:rPr lang="cs-CZ" b="1" dirty="0" smtClean="0"/>
              <a:t> to „</a:t>
            </a:r>
            <a:r>
              <a:rPr lang="cs-CZ" b="1" dirty="0" err="1" smtClean="0"/>
              <a:t>Yes</a:t>
            </a:r>
            <a:r>
              <a:rPr lang="cs-CZ" b="1" dirty="0" smtClean="0"/>
              <a:t>, I </a:t>
            </a:r>
            <a:r>
              <a:rPr lang="cs-CZ" b="1" dirty="0" err="1" smtClean="0"/>
              <a:t>did</a:t>
            </a:r>
            <a:r>
              <a:rPr lang="cs-CZ" b="1" dirty="0" smtClean="0"/>
              <a:t>.“</a:t>
            </a:r>
            <a:endParaRPr lang="cs-CZ" b="1" dirty="0"/>
          </a:p>
          <a:p>
            <a:pPr marL="800100" lvl="1" indent="-342900">
              <a:buAutoNum type="alphaLcParenR"/>
            </a:pPr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fish</a:t>
            </a:r>
            <a:r>
              <a:rPr lang="cs-CZ" dirty="0" smtClean="0"/>
              <a:t>?</a:t>
            </a:r>
          </a:p>
          <a:p>
            <a:pPr marL="800100" lvl="1" indent="-342900">
              <a:buAutoNum type="alphaLcParenR"/>
            </a:pP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?</a:t>
            </a:r>
          </a:p>
          <a:p>
            <a:pPr marL="800100" lvl="1" indent="-342900">
              <a:buAutoNum type="alphaLcParenR"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hear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?</a:t>
            </a:r>
          </a:p>
          <a:p>
            <a:pPr marL="800100" lvl="1" indent="-342900">
              <a:buAutoNum type="alphaLcParenR"/>
            </a:pP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r>
              <a:rPr lang="cs-CZ" dirty="0" smtClean="0"/>
              <a:t> to my house?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8744" y="2919217"/>
            <a:ext cx="3805183" cy="18312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b="1" dirty="0" smtClean="0"/>
              <a:t>2. </a:t>
            </a:r>
            <a:r>
              <a:rPr lang="cs-CZ" b="1" dirty="0" err="1" smtClean="0"/>
              <a:t>Answer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question</a:t>
            </a:r>
            <a:r>
              <a:rPr lang="cs-CZ" b="1" dirty="0" smtClean="0"/>
              <a:t>: </a:t>
            </a:r>
            <a:r>
              <a:rPr lang="cs-CZ" b="1" dirty="0" err="1" smtClean="0"/>
              <a:t>Where</a:t>
            </a:r>
            <a:r>
              <a:rPr lang="cs-CZ" b="1" dirty="0" smtClean="0"/>
              <a:t> </a:t>
            </a:r>
            <a:r>
              <a:rPr lang="cs-CZ" b="1" dirty="0" err="1" smtClean="0"/>
              <a:t>were</a:t>
            </a:r>
            <a:r>
              <a:rPr lang="cs-CZ" b="1" dirty="0" smtClean="0"/>
              <a:t>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born</a:t>
            </a:r>
            <a:r>
              <a:rPr lang="cs-CZ" b="1" dirty="0" smtClean="0"/>
              <a:t>?</a:t>
            </a:r>
            <a:endParaRPr lang="cs-CZ" dirty="0" smtClean="0"/>
          </a:p>
          <a:p>
            <a:pPr marL="800100" lvl="1" indent="-342900">
              <a:buAutoNum type="alphaLcParenR"/>
            </a:pPr>
            <a:r>
              <a:rPr lang="cs-CZ" dirty="0" smtClean="0"/>
              <a:t>In July</a:t>
            </a:r>
          </a:p>
          <a:p>
            <a:pPr marL="800100" lvl="1" indent="-342900">
              <a:buAutoNum type="alphaLcParenR"/>
            </a:pPr>
            <a:r>
              <a:rPr lang="cs-CZ" dirty="0" smtClean="0"/>
              <a:t>On </a:t>
            </a:r>
            <a:r>
              <a:rPr lang="cs-CZ" dirty="0" err="1" smtClean="0"/>
              <a:t>Monday</a:t>
            </a:r>
            <a:endParaRPr lang="cs-CZ" dirty="0" smtClean="0"/>
          </a:p>
          <a:p>
            <a:pPr marL="800100" lvl="1" indent="-342900">
              <a:buAutoNum type="alphaLcParenR"/>
            </a:pPr>
            <a:r>
              <a:rPr lang="cs-CZ" dirty="0" smtClean="0"/>
              <a:t>In France</a:t>
            </a:r>
          </a:p>
          <a:p>
            <a:pPr marL="800100" lvl="1" indent="-342900">
              <a:buAutoNum type="alphaLcParenR"/>
            </a:pPr>
            <a:r>
              <a:rPr lang="cs-CZ" dirty="0" smtClean="0"/>
              <a:t>In 1997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42354" y="3057716"/>
            <a:ext cx="4722134" cy="1554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dirty="0" smtClean="0"/>
              <a:t>4. </a:t>
            </a:r>
            <a:r>
              <a:rPr lang="cs-CZ" b="1" dirty="0" err="1" smtClean="0"/>
              <a:t>Write</a:t>
            </a:r>
            <a:r>
              <a:rPr lang="cs-CZ" b="1" dirty="0" smtClean="0"/>
              <a:t> a </a:t>
            </a:r>
            <a:r>
              <a:rPr lang="cs-CZ" b="1" dirty="0" err="1" smtClean="0"/>
              <a:t>question</a:t>
            </a:r>
            <a:r>
              <a:rPr lang="cs-CZ" b="1" dirty="0" smtClean="0"/>
              <a:t> </a:t>
            </a:r>
            <a:r>
              <a:rPr lang="cs-CZ" b="1" dirty="0" err="1" smtClean="0"/>
              <a:t>word</a:t>
            </a:r>
            <a:r>
              <a:rPr lang="cs-CZ" b="1" dirty="0" smtClean="0"/>
              <a:t>: „…. </a:t>
            </a:r>
            <a:r>
              <a:rPr lang="cs-CZ" b="1" dirty="0" err="1" smtClean="0"/>
              <a:t>book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it</a:t>
            </a:r>
            <a:r>
              <a:rPr lang="cs-CZ" b="1" dirty="0" smtClean="0"/>
              <a:t>?“</a:t>
            </a:r>
          </a:p>
          <a:p>
            <a:pPr marL="800100" lvl="1" indent="-342900">
              <a:buAutoNum type="alphaLcParenR"/>
            </a:pPr>
            <a:r>
              <a:rPr lang="cs-CZ" dirty="0" err="1" smtClean="0"/>
              <a:t>Where</a:t>
            </a:r>
            <a:r>
              <a:rPr lang="cs-CZ" dirty="0" smtClean="0"/>
              <a:t>…</a:t>
            </a:r>
          </a:p>
          <a:p>
            <a:pPr marL="800100" lvl="1" indent="-342900">
              <a:buAutoNum type="alphaLcParenR"/>
            </a:pPr>
            <a:r>
              <a:rPr lang="cs-CZ" dirty="0" err="1" smtClean="0"/>
              <a:t>Why</a:t>
            </a:r>
            <a:r>
              <a:rPr lang="cs-CZ" dirty="0" smtClean="0"/>
              <a:t>…</a:t>
            </a:r>
          </a:p>
          <a:p>
            <a:pPr marL="800100" lvl="1" indent="-342900">
              <a:buAutoNum type="alphaLcParenR"/>
            </a:pPr>
            <a:r>
              <a:rPr lang="cs-CZ" dirty="0" err="1" smtClean="0"/>
              <a:t>Whose</a:t>
            </a:r>
            <a:r>
              <a:rPr lang="cs-CZ" dirty="0" smtClean="0"/>
              <a:t>…</a:t>
            </a:r>
          </a:p>
          <a:p>
            <a:pPr marL="800100" lvl="1" indent="-342900">
              <a:buAutoNum type="alphaLcParenR"/>
            </a:pPr>
            <a:r>
              <a:rPr lang="cs-CZ" dirty="0" err="1" smtClean="0"/>
              <a:t>How</a:t>
            </a:r>
            <a:r>
              <a:rPr lang="cs-CZ" dirty="0" smtClean="0"/>
              <a:t> much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211960" y="1085555"/>
            <a:ext cx="4752528" cy="18312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dirty="0"/>
              <a:t>3</a:t>
            </a:r>
            <a:r>
              <a:rPr lang="cs-CZ" b="1" dirty="0" smtClean="0"/>
              <a:t>. </a:t>
            </a:r>
            <a:r>
              <a:rPr lang="cs-CZ" b="1" dirty="0" err="1" smtClean="0"/>
              <a:t>Write</a:t>
            </a:r>
            <a:r>
              <a:rPr lang="cs-CZ" b="1" dirty="0" smtClean="0"/>
              <a:t> a </a:t>
            </a:r>
            <a:r>
              <a:rPr lang="cs-CZ" b="1" dirty="0" err="1" smtClean="0"/>
              <a:t>question</a:t>
            </a:r>
            <a:r>
              <a:rPr lang="cs-CZ" b="1" dirty="0" smtClean="0"/>
              <a:t> </a:t>
            </a:r>
            <a:r>
              <a:rPr lang="cs-CZ" b="1" dirty="0" err="1" smtClean="0"/>
              <a:t>tag</a:t>
            </a:r>
            <a:r>
              <a:rPr lang="cs-CZ" b="1" dirty="0" smtClean="0"/>
              <a:t>: „ </a:t>
            </a:r>
            <a:r>
              <a:rPr lang="cs-CZ" b="1" dirty="0" err="1" smtClean="0"/>
              <a:t>It´s</a:t>
            </a:r>
            <a:r>
              <a:rPr lang="cs-CZ" b="1" dirty="0" smtClean="0"/>
              <a:t> a </a:t>
            </a:r>
            <a:r>
              <a:rPr lang="cs-CZ" b="1" dirty="0" err="1" smtClean="0"/>
              <a:t>beautiful</a:t>
            </a:r>
            <a:r>
              <a:rPr lang="cs-CZ" b="1" dirty="0"/>
              <a:t> </a:t>
            </a:r>
            <a:r>
              <a:rPr lang="cs-CZ" b="1" dirty="0" err="1" smtClean="0"/>
              <a:t>day</a:t>
            </a:r>
            <a:r>
              <a:rPr lang="cs-CZ" b="1" dirty="0" smtClean="0"/>
              <a:t>,…..“</a:t>
            </a:r>
            <a:endParaRPr lang="cs-CZ" dirty="0" smtClean="0"/>
          </a:p>
          <a:p>
            <a:pPr marL="800100" lvl="1" indent="-342900">
              <a:buAutoNum type="alphaLcParenR"/>
            </a:pPr>
            <a:r>
              <a:rPr lang="cs-CZ" dirty="0" smtClean="0"/>
              <a:t>…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  <a:p>
            <a:pPr marL="800100" lvl="1" indent="-342900">
              <a:buAutoNum type="alphaLcParenR"/>
            </a:pPr>
            <a:r>
              <a:rPr lang="cs-CZ" dirty="0" smtClean="0"/>
              <a:t>…</a:t>
            </a:r>
            <a:r>
              <a:rPr lang="cs-CZ" dirty="0" err="1" smtClean="0"/>
              <a:t>isn´t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  <a:p>
            <a:pPr marL="800100" lvl="1" indent="-342900">
              <a:buAutoNum type="alphaLcParenR"/>
            </a:pPr>
            <a:r>
              <a:rPr lang="cs-CZ" dirty="0" smtClean="0"/>
              <a:t>…</a:t>
            </a:r>
            <a:r>
              <a:rPr lang="cs-CZ" dirty="0" err="1" smtClean="0"/>
              <a:t>wasn´t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  <a:p>
            <a:pPr marL="800100" lvl="1" indent="-342900">
              <a:buAutoNum type="alphaLcParenR"/>
            </a:pPr>
            <a:r>
              <a:rPr lang="cs-CZ" dirty="0" smtClean="0"/>
              <a:t>…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</p:txBody>
      </p:sp>
      <p:sp>
        <p:nvSpPr>
          <p:cNvPr id="12" name="TextovéPole 11">
            <a:hlinkClick r:id="" action="ppaction://noaction" highlightClick="1"/>
          </p:cNvPr>
          <p:cNvSpPr txBox="1"/>
          <p:nvPr/>
        </p:nvSpPr>
        <p:spPr>
          <a:xfrm>
            <a:off x="4716016" y="4869160"/>
            <a:ext cx="129614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err="1" smtClean="0"/>
              <a:t>Correct</a:t>
            </a:r>
            <a:endParaRPr lang="cs-CZ" b="1" dirty="0" smtClean="0"/>
          </a:p>
          <a:p>
            <a:r>
              <a:rPr lang="cs-CZ" b="1" dirty="0" err="1" smtClean="0"/>
              <a:t>answers</a:t>
            </a:r>
            <a:r>
              <a:rPr lang="cs-CZ" b="1" dirty="0"/>
              <a:t>:</a:t>
            </a:r>
            <a:endParaRPr lang="cs-CZ" b="1" dirty="0" smtClean="0"/>
          </a:p>
          <a:p>
            <a:r>
              <a:rPr lang="cs-CZ" b="1" dirty="0" smtClean="0"/>
              <a:t>1. c</a:t>
            </a:r>
          </a:p>
          <a:p>
            <a:r>
              <a:rPr lang="cs-CZ" b="1" dirty="0" smtClean="0"/>
              <a:t>2. c</a:t>
            </a:r>
          </a:p>
          <a:p>
            <a:r>
              <a:rPr lang="cs-CZ" b="1" dirty="0" smtClean="0"/>
              <a:t>3. b</a:t>
            </a:r>
          </a:p>
          <a:p>
            <a:r>
              <a:rPr lang="cs-CZ" b="1" dirty="0" smtClean="0"/>
              <a:t>4. </a:t>
            </a:r>
            <a:r>
              <a:rPr lang="cs-CZ" b="1" dirty="0"/>
              <a:t>c</a:t>
            </a:r>
            <a:endParaRPr lang="cs-CZ" b="1" dirty="0" smtClean="0"/>
          </a:p>
        </p:txBody>
      </p:sp>
      <p:pic>
        <p:nvPicPr>
          <p:cNvPr id="2051" name="Picture 3" descr="C:\Users\Jitka Šolcová\AppData\Local\Microsoft\Windows\Temporary Internet Files\Content.IE5\XYVULX0E\MC900434859[4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710" y="486916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itka Šolcová\AppData\Local\Microsoft\Windows\Temporary Internet Files\Content.IE5\WTBHFGB5\MC900434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717597"/>
            <a:ext cx="1121544" cy="115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43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560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10.9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citace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1002" y="1189864"/>
            <a:ext cx="864096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Obrázky z databáze klipart</a:t>
            </a:r>
          </a:p>
          <a:p>
            <a:r>
              <a:rPr lang="cs-CZ" dirty="0" smtClean="0"/>
              <a:t>Sciborowska,B.,</a:t>
            </a:r>
            <a:r>
              <a:rPr lang="cs-CZ" dirty="0" err="1" smtClean="0"/>
              <a:t>Zaranska,J</a:t>
            </a:r>
            <a:r>
              <a:rPr lang="cs-CZ" dirty="0" smtClean="0"/>
              <a:t>.: </a:t>
            </a:r>
            <a:r>
              <a:rPr lang="cs-CZ" dirty="0" err="1" smtClean="0"/>
              <a:t>Let´s</a:t>
            </a:r>
            <a:r>
              <a:rPr lang="cs-CZ" dirty="0" smtClean="0"/>
              <a:t> play </a:t>
            </a:r>
            <a:r>
              <a:rPr lang="cs-CZ" dirty="0" err="1" smtClean="0"/>
              <a:t>grammar</a:t>
            </a:r>
            <a:r>
              <a:rPr lang="cs-CZ" dirty="0" smtClean="0"/>
              <a:t>, INFOA 2007.s.170-176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6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997</Words>
  <Application>Microsoft Office PowerPoint</Application>
  <PresentationFormat>Předvádění na obrazovce (4:3)</PresentationFormat>
  <Paragraphs>174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krivankova</cp:lastModifiedBy>
  <cp:revision>151</cp:revision>
  <dcterms:created xsi:type="dcterms:W3CDTF">2010-12-26T08:22:04Z</dcterms:created>
  <dcterms:modified xsi:type="dcterms:W3CDTF">2013-08-12T15:54:45Z</dcterms:modified>
</cp:coreProperties>
</file>