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7" r:id="rId7"/>
    <p:sldId id="262" r:id="rId8"/>
    <p:sldId id="264" r:id="rId9"/>
    <p:sldId id="266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65" d="100"/>
          <a:sy n="65" d="100"/>
        </p:scale>
        <p:origin x="-1530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6AACEA-B0E7-4132-9561-25BB28437010}" type="datetimeFigureOut">
              <a:rPr lang="cs-CZ" smtClean="0"/>
              <a:t>12.8.2013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EC8AE6-5A80-49A1-AD70-51478D0C3F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0051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EC8AE6-5A80-49A1-AD70-51478D0C3F13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039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12.8.2013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9114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12.8.2013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9384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12.8.2013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4178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12.8.2013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198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12.8.2013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3121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12.8.2013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5825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12.8.2013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9091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12.8.2013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4732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12.8.2013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5160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12.8.2013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26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12.8.2013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6180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A9CEF"/>
            </a:gs>
            <a:gs pos="100000">
              <a:schemeClr val="bg1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953F1-3C67-4276-A44F-A3B6F45F0AB2}" type="datetimeFigureOut">
              <a:rPr lang="cs-CZ" smtClean="0"/>
              <a:pPr/>
              <a:t>12.8.2013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9752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022" y="512676"/>
            <a:ext cx="9141977" cy="64807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10.1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English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questions</a:t>
            </a: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4499992" y="3501008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–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861596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cs-CZ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2023" y="6242447"/>
            <a:ext cx="9144000" cy="615553"/>
            <a:chOff x="0" y="6242447"/>
            <a:chExt cx="9144000" cy="615553"/>
          </a:xfrm>
        </p:grpSpPr>
        <p:sp>
          <p:nvSpPr>
            <p:cNvPr id="8" name="TextovéPole 4"/>
            <p:cNvSpPr txBox="1"/>
            <p:nvPr/>
          </p:nvSpPr>
          <p:spPr>
            <a:xfrm>
              <a:off x="0" y="6242447"/>
              <a:ext cx="9144000" cy="615553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cs-CZ" sz="1200" dirty="0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Autor: </a:t>
              </a:r>
              <a:r>
                <a:rPr lang="cs-CZ" sz="1200" b="1" dirty="0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Mgr. Jitka Šolcová</a:t>
              </a:r>
            </a:p>
            <a:p>
              <a:endParaRPr lang="cs-CZ" sz="1000" dirty="0"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27725" y="6242447"/>
              <a:ext cx="3316275" cy="606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2050" name="Picture 2" descr="C:\Users\Jitka Šolcová\AppData\Local\Microsoft\Windows\Temporary Internet Files\Content.IE5\MRUG0AUC\MC90039707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8288" y="1052736"/>
            <a:ext cx="2232248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Jitka Šolcová\AppData\Local\Microsoft\Windows\Temporary Internet Files\Content.IE5\6TP2GPOY\MC900320116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655" y="3331138"/>
            <a:ext cx="1797710" cy="2289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Jitka Šolcová\AppData\Local\Microsoft\Windows\Temporary Internet Files\Content.IE5\XYVULX0E\MC90038355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3600233"/>
            <a:ext cx="1584176" cy="2377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5364088" y="4551097"/>
            <a:ext cx="1764197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600" b="1" dirty="0" smtClean="0">
                <a:latin typeface="Comic Sans MS" pitchFamily="66" charset="0"/>
              </a:rPr>
              <a:t>WHY</a:t>
            </a:r>
            <a:r>
              <a:rPr lang="cs-CZ" sz="3600" dirty="0" smtClean="0">
                <a:latin typeface="Comic Sans MS" pitchFamily="66" charset="0"/>
              </a:rPr>
              <a:t>?</a:t>
            </a:r>
            <a:endParaRPr lang="cs-CZ" sz="3600" dirty="0">
              <a:latin typeface="Comic Sans MS" pitchFamily="66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05836" y="2598003"/>
            <a:ext cx="21424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latin typeface="Comic Sans MS" pitchFamily="66" charset="0"/>
              </a:rPr>
              <a:t>WHERE?</a:t>
            </a:r>
            <a:endParaRPr lang="cs-CZ" sz="3600" b="1" dirty="0">
              <a:latin typeface="Comic Sans MS" pitchFamily="66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680536" y="1405119"/>
            <a:ext cx="4288746" cy="1323439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B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000" i="1" dirty="0" err="1" smtClean="0">
                <a:latin typeface="Comic Sans MS" pitchFamily="66" charset="0"/>
              </a:rPr>
              <a:t>Please</a:t>
            </a:r>
            <a:r>
              <a:rPr lang="cs-CZ" sz="2000" i="1" dirty="0" smtClean="0">
                <a:latin typeface="Comic Sans MS" pitchFamily="66" charset="0"/>
              </a:rPr>
              <a:t> </a:t>
            </a:r>
            <a:r>
              <a:rPr lang="cs-CZ" sz="2000" i="1" dirty="0" err="1" smtClean="0">
                <a:latin typeface="Comic Sans MS" pitchFamily="66" charset="0"/>
              </a:rPr>
              <a:t>remember</a:t>
            </a:r>
            <a:r>
              <a:rPr lang="cs-CZ" sz="2000" i="1" dirty="0" smtClean="0">
                <a:latin typeface="Comic Sans MS" pitchFamily="66" charset="0"/>
              </a:rPr>
              <a:t> my </a:t>
            </a:r>
            <a:r>
              <a:rPr lang="cs-CZ" sz="2000" i="1" dirty="0" err="1" smtClean="0">
                <a:latin typeface="Comic Sans MS" pitchFamily="66" charset="0"/>
              </a:rPr>
              <a:t>dear</a:t>
            </a:r>
            <a:r>
              <a:rPr lang="cs-CZ" sz="2000" i="1" dirty="0" smtClean="0">
                <a:latin typeface="Comic Sans MS" pitchFamily="66" charset="0"/>
              </a:rPr>
              <a:t> </a:t>
            </a:r>
            <a:r>
              <a:rPr lang="cs-CZ" sz="2000" i="1" dirty="0" err="1" smtClean="0">
                <a:latin typeface="Comic Sans MS" pitchFamily="66" charset="0"/>
              </a:rPr>
              <a:t>friend</a:t>
            </a:r>
            <a:endParaRPr lang="cs-CZ" sz="2000" i="1" dirty="0" smtClean="0">
              <a:latin typeface="Comic Sans MS" pitchFamily="66" charset="0"/>
            </a:endParaRPr>
          </a:p>
          <a:p>
            <a:pPr algn="ctr"/>
            <a:r>
              <a:rPr lang="cs-CZ" sz="2000" i="1" dirty="0" err="1" smtClean="0">
                <a:latin typeface="Comic Sans MS" pitchFamily="66" charset="0"/>
              </a:rPr>
              <a:t>How</a:t>
            </a:r>
            <a:r>
              <a:rPr lang="cs-CZ" sz="2000" i="1" dirty="0" smtClean="0">
                <a:latin typeface="Comic Sans MS" pitchFamily="66" charset="0"/>
              </a:rPr>
              <a:t> </a:t>
            </a:r>
            <a:r>
              <a:rPr lang="cs-CZ" sz="2000" i="1" dirty="0" err="1" smtClean="0">
                <a:latin typeface="Comic Sans MS" pitchFamily="66" charset="0"/>
              </a:rPr>
              <a:t>the</a:t>
            </a:r>
            <a:r>
              <a:rPr lang="cs-CZ" sz="2000" i="1" dirty="0" smtClean="0">
                <a:latin typeface="Comic Sans MS" pitchFamily="66" charset="0"/>
              </a:rPr>
              <a:t> </a:t>
            </a:r>
            <a:r>
              <a:rPr lang="cs-CZ" sz="2000" i="1" dirty="0" err="1" smtClean="0">
                <a:latin typeface="Comic Sans MS" pitchFamily="66" charset="0"/>
              </a:rPr>
              <a:t>verbs</a:t>
            </a:r>
            <a:r>
              <a:rPr lang="cs-CZ" sz="2000" i="1" dirty="0" smtClean="0">
                <a:latin typeface="Comic Sans MS" pitchFamily="66" charset="0"/>
              </a:rPr>
              <a:t> in </a:t>
            </a:r>
            <a:r>
              <a:rPr lang="cs-CZ" sz="2000" i="1" dirty="0" err="1" smtClean="0">
                <a:latin typeface="Comic Sans MS" pitchFamily="66" charset="0"/>
              </a:rPr>
              <a:t>question</a:t>
            </a:r>
            <a:r>
              <a:rPr lang="cs-CZ" sz="2000" i="1" dirty="0" smtClean="0">
                <a:latin typeface="Comic Sans MS" pitchFamily="66" charset="0"/>
              </a:rPr>
              <a:t> end.</a:t>
            </a:r>
          </a:p>
          <a:p>
            <a:pPr algn="ctr"/>
            <a:r>
              <a:rPr lang="cs-CZ" sz="2000" i="1" dirty="0" err="1" smtClean="0">
                <a:latin typeface="Comic Sans MS" pitchFamily="66" charset="0"/>
              </a:rPr>
              <a:t>There</a:t>
            </a:r>
            <a:r>
              <a:rPr lang="cs-CZ" sz="2000" i="1" dirty="0" smtClean="0">
                <a:latin typeface="Comic Sans MS" pitchFamily="66" charset="0"/>
              </a:rPr>
              <a:t> </a:t>
            </a:r>
            <a:r>
              <a:rPr lang="cs-CZ" sz="2000" i="1" dirty="0" err="1" smtClean="0">
                <a:latin typeface="Comic Sans MS" pitchFamily="66" charset="0"/>
              </a:rPr>
              <a:t>is</a:t>
            </a:r>
            <a:r>
              <a:rPr lang="cs-CZ" sz="2000" i="1" dirty="0" smtClean="0">
                <a:latin typeface="Comic Sans MS" pitchFamily="66" charset="0"/>
              </a:rPr>
              <a:t> no „s“ and no „</a:t>
            </a:r>
            <a:r>
              <a:rPr lang="cs-CZ" sz="2000" i="1" dirty="0" err="1" smtClean="0">
                <a:latin typeface="Comic Sans MS" pitchFamily="66" charset="0"/>
              </a:rPr>
              <a:t>ed</a:t>
            </a:r>
            <a:r>
              <a:rPr lang="cs-CZ" sz="2000" i="1" dirty="0" smtClean="0">
                <a:latin typeface="Comic Sans MS" pitchFamily="66" charset="0"/>
              </a:rPr>
              <a:t>“.</a:t>
            </a:r>
          </a:p>
          <a:p>
            <a:pPr algn="ctr"/>
            <a:r>
              <a:rPr lang="cs-CZ" sz="2000" i="1" dirty="0" err="1" smtClean="0">
                <a:latin typeface="Comic Sans MS" pitchFamily="66" charset="0"/>
              </a:rPr>
              <a:t>The</a:t>
            </a:r>
            <a:r>
              <a:rPr lang="cs-CZ" sz="2000" i="1" dirty="0" smtClean="0">
                <a:latin typeface="Comic Sans MS" pitchFamily="66" charset="0"/>
              </a:rPr>
              <a:t> verb </a:t>
            </a:r>
            <a:r>
              <a:rPr lang="cs-CZ" sz="2000" i="1" dirty="0" err="1" smtClean="0">
                <a:latin typeface="Comic Sans MS" pitchFamily="66" charset="0"/>
              </a:rPr>
              <a:t>is</a:t>
            </a:r>
            <a:r>
              <a:rPr lang="cs-CZ" sz="2000" i="1" dirty="0" smtClean="0">
                <a:latin typeface="Comic Sans MS" pitchFamily="66" charset="0"/>
              </a:rPr>
              <a:t> </a:t>
            </a:r>
            <a:r>
              <a:rPr lang="cs-CZ" sz="2000" i="1" dirty="0" err="1" smtClean="0">
                <a:latin typeface="Comic Sans MS" pitchFamily="66" charset="0"/>
              </a:rPr>
              <a:t>absolutely</a:t>
            </a:r>
            <a:r>
              <a:rPr lang="cs-CZ" sz="2000" i="1" dirty="0" smtClean="0">
                <a:latin typeface="Comic Sans MS" pitchFamily="66" charset="0"/>
              </a:rPr>
              <a:t> free. </a:t>
            </a:r>
            <a:endParaRPr lang="cs-CZ" sz="2000" i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482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92443"/>
            <a:ext cx="9144000" cy="56029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10.10 Anotace</a:t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4499992" y="3501008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2782253"/>
              </p:ext>
            </p:extLst>
          </p:nvPr>
        </p:nvGraphicFramePr>
        <p:xfrm>
          <a:off x="935596" y="1340768"/>
          <a:ext cx="7272808" cy="2966852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64807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Jitka Šolcová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97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– 6/2013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97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6.-9.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44628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Question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cs-CZ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question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word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cs-CZ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question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tag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cs-CZ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object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cs-CZ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subject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cs-CZ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what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cs-CZ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who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cs-CZ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where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cs-CZ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when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cs-CZ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why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cs-CZ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whose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cs-CZ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which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/>
                </a:tc>
              </a:tr>
              <a:tr h="73460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zaměřená na tvorbu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anglické otázky a tázacích dovětků.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543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>
          <a:xfrm>
            <a:off x="0" y="492443"/>
            <a:ext cx="8458200" cy="416277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10.2 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already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? </a:t>
            </a: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312868" y="1247296"/>
            <a:ext cx="4405693" cy="40011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000" dirty="0" err="1" smtClean="0"/>
              <a:t>We</a:t>
            </a:r>
            <a:r>
              <a:rPr lang="cs-CZ" sz="2000" dirty="0" smtClean="0"/>
              <a:t> </a:t>
            </a:r>
            <a:r>
              <a:rPr lang="cs-CZ" sz="2000" dirty="0" err="1" smtClean="0"/>
              <a:t>know</a:t>
            </a:r>
            <a:r>
              <a:rPr lang="cs-CZ" sz="2000" dirty="0" smtClean="0"/>
              <a:t> </a:t>
            </a:r>
            <a:r>
              <a:rPr lang="cs-CZ" sz="2000" dirty="0" err="1" smtClean="0"/>
              <a:t>how</a:t>
            </a:r>
            <a:r>
              <a:rPr lang="cs-CZ" sz="2000" dirty="0" smtClean="0"/>
              <a:t> to </a:t>
            </a:r>
            <a:r>
              <a:rPr lang="cs-CZ" sz="2000" dirty="0" err="1" smtClean="0"/>
              <a:t>answer</a:t>
            </a:r>
            <a:r>
              <a:rPr lang="cs-CZ" sz="2000" dirty="0" smtClean="0"/>
              <a:t> these </a:t>
            </a:r>
            <a:r>
              <a:rPr lang="cs-CZ" sz="2000" dirty="0" err="1" smtClean="0"/>
              <a:t>questions</a:t>
            </a:r>
            <a:r>
              <a:rPr lang="cs-CZ" sz="2000" dirty="0" smtClean="0"/>
              <a:t>:</a:t>
            </a:r>
            <a:endParaRPr lang="cs-CZ" sz="2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296344" y="3159835"/>
            <a:ext cx="3600400" cy="58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dirty="0" err="1" smtClean="0"/>
              <a:t>What</a:t>
            </a:r>
            <a:r>
              <a:rPr lang="cs-CZ" sz="3200" dirty="0" smtClean="0"/>
              <a:t> </a:t>
            </a:r>
            <a:r>
              <a:rPr lang="cs-CZ" sz="3200" dirty="0" err="1" smtClean="0"/>
              <a:t>is</a:t>
            </a:r>
            <a:r>
              <a:rPr lang="cs-CZ" sz="3200" dirty="0" smtClean="0"/>
              <a:t> </a:t>
            </a:r>
            <a:r>
              <a:rPr lang="cs-CZ" sz="3200" dirty="0" err="1" smtClean="0"/>
              <a:t>your</a:t>
            </a:r>
            <a:r>
              <a:rPr lang="cs-CZ" sz="3200" dirty="0" smtClean="0"/>
              <a:t> </a:t>
            </a:r>
            <a:r>
              <a:rPr lang="cs-CZ" sz="3200" dirty="0" err="1" smtClean="0"/>
              <a:t>name</a:t>
            </a:r>
            <a:r>
              <a:rPr lang="cs-CZ" sz="3200" dirty="0" smtClean="0"/>
              <a:t>?</a:t>
            </a:r>
            <a:endParaRPr lang="cs-CZ" sz="32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289169" y="4045391"/>
            <a:ext cx="3114955" cy="58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3200" dirty="0" err="1" smtClean="0"/>
              <a:t>How</a:t>
            </a:r>
            <a:r>
              <a:rPr lang="cs-CZ" sz="3200" dirty="0" smtClean="0"/>
              <a:t> </a:t>
            </a:r>
            <a:r>
              <a:rPr lang="cs-CZ" sz="3200" dirty="0" err="1" smtClean="0"/>
              <a:t>old</a:t>
            </a:r>
            <a:r>
              <a:rPr lang="cs-CZ" sz="3200" dirty="0" smtClean="0"/>
              <a:t> are </a:t>
            </a:r>
            <a:r>
              <a:rPr lang="cs-CZ" sz="3200" dirty="0" err="1" smtClean="0"/>
              <a:t>you</a:t>
            </a:r>
            <a:r>
              <a:rPr lang="cs-CZ" sz="3200" dirty="0" smtClean="0"/>
              <a:t>?</a:t>
            </a:r>
            <a:endParaRPr lang="cs-CZ" sz="32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76992" y="4993918"/>
            <a:ext cx="3888432" cy="58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dirty="0" err="1" smtClean="0"/>
              <a:t>Where</a:t>
            </a:r>
            <a:r>
              <a:rPr lang="cs-CZ" sz="3200" dirty="0" smtClean="0"/>
              <a:t> are </a:t>
            </a:r>
            <a:r>
              <a:rPr lang="cs-CZ" sz="3200" dirty="0" err="1" smtClean="0"/>
              <a:t>you</a:t>
            </a:r>
            <a:r>
              <a:rPr lang="cs-CZ" sz="3200" dirty="0" smtClean="0"/>
              <a:t> </a:t>
            </a:r>
            <a:r>
              <a:rPr lang="cs-CZ" sz="3200" dirty="0" err="1" smtClean="0"/>
              <a:t>from</a:t>
            </a:r>
            <a:r>
              <a:rPr lang="cs-CZ" sz="3200" dirty="0" smtClean="0"/>
              <a:t>?</a:t>
            </a:r>
          </a:p>
        </p:txBody>
      </p:sp>
      <p:pic>
        <p:nvPicPr>
          <p:cNvPr id="3075" name="Picture 3" descr="C:\Users\Jitka Šolcová\AppData\Local\Microsoft\Windows\Temporary Internet Files\Content.IE5\MRUG0AUC\MC90037107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7041" y="1690803"/>
            <a:ext cx="1076117" cy="1803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ovéPole 10"/>
          <p:cNvSpPr txBox="1"/>
          <p:nvPr/>
        </p:nvSpPr>
        <p:spPr>
          <a:xfrm>
            <a:off x="4860032" y="4049818"/>
            <a:ext cx="3816424" cy="58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err="1" smtClean="0"/>
              <a:t>I´m</a:t>
            </a:r>
            <a:r>
              <a:rPr lang="cs-CZ" sz="3200" dirty="0" smtClean="0"/>
              <a:t> 14.</a:t>
            </a:r>
            <a:endParaRPr lang="cs-CZ" sz="32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709386" y="5800906"/>
            <a:ext cx="5301848" cy="58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dirty="0" err="1" smtClean="0"/>
              <a:t>I´m</a:t>
            </a:r>
            <a:r>
              <a:rPr lang="cs-CZ" sz="3200" dirty="0" smtClean="0"/>
              <a:t> </a:t>
            </a:r>
            <a:r>
              <a:rPr lang="cs-CZ" sz="3200" dirty="0" err="1" smtClean="0"/>
              <a:t>from</a:t>
            </a:r>
            <a:r>
              <a:rPr lang="cs-CZ" sz="3200" dirty="0" smtClean="0"/>
              <a:t> </a:t>
            </a:r>
            <a:r>
              <a:rPr lang="cs-CZ" sz="3200" dirty="0" err="1" smtClean="0"/>
              <a:t>the</a:t>
            </a:r>
            <a:r>
              <a:rPr lang="cs-CZ" sz="3200" dirty="0" smtClean="0"/>
              <a:t> Czech Republic.</a:t>
            </a:r>
            <a:endParaRPr lang="cs-CZ" sz="32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4836276" y="3159835"/>
            <a:ext cx="3840180" cy="58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/>
              <a:t>My </a:t>
            </a:r>
            <a:r>
              <a:rPr lang="cs-CZ" sz="3200" dirty="0" err="1" smtClean="0"/>
              <a:t>name</a:t>
            </a:r>
            <a:r>
              <a:rPr lang="cs-CZ" sz="3200" dirty="0" smtClean="0"/>
              <a:t> </a:t>
            </a:r>
            <a:r>
              <a:rPr lang="cs-CZ" sz="3200" dirty="0" err="1" smtClean="0"/>
              <a:t>is</a:t>
            </a:r>
            <a:r>
              <a:rPr lang="cs-CZ" sz="3200" dirty="0" smtClean="0"/>
              <a:t> …..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71297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92443"/>
            <a:ext cx="9144000" cy="488285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10.3 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English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question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words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(Wh-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guestions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89342" y="1128854"/>
            <a:ext cx="4572000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n-US" sz="2000" dirty="0"/>
              <a:t>Question words are used to ask about specific qualities, times, places, people, </a:t>
            </a:r>
            <a:r>
              <a:rPr lang="en-US" sz="2000" dirty="0" err="1"/>
              <a:t>etc</a:t>
            </a:r>
            <a:endParaRPr lang="cs-CZ" sz="2000" dirty="0"/>
          </a:p>
        </p:txBody>
      </p:sp>
      <p:sp>
        <p:nvSpPr>
          <p:cNvPr id="6" name="Obdélník 5"/>
          <p:cNvSpPr/>
          <p:nvPr/>
        </p:nvSpPr>
        <p:spPr>
          <a:xfrm>
            <a:off x="4487066" y="2283782"/>
            <a:ext cx="1299592" cy="914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err="1" smtClean="0"/>
              <a:t>Who</a:t>
            </a:r>
            <a:r>
              <a:rPr lang="cs-CZ" sz="2400" b="1" dirty="0" smtClean="0"/>
              <a:t>..?</a:t>
            </a:r>
            <a:endParaRPr lang="cs-CZ" sz="2400" b="1" dirty="0"/>
          </a:p>
        </p:txBody>
      </p:sp>
      <p:sp>
        <p:nvSpPr>
          <p:cNvPr id="11" name="Obdélník 10"/>
          <p:cNvSpPr/>
          <p:nvPr/>
        </p:nvSpPr>
        <p:spPr>
          <a:xfrm>
            <a:off x="5174142" y="1128854"/>
            <a:ext cx="1202432" cy="914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err="1" smtClean="0"/>
              <a:t>Why</a:t>
            </a:r>
            <a:r>
              <a:rPr lang="cs-CZ" sz="2400" dirty="0" smtClean="0"/>
              <a:t>..?</a:t>
            </a:r>
            <a:endParaRPr lang="cs-CZ" sz="2400" dirty="0"/>
          </a:p>
        </p:txBody>
      </p:sp>
      <p:sp>
        <p:nvSpPr>
          <p:cNvPr id="12" name="Obdélník 11"/>
          <p:cNvSpPr/>
          <p:nvPr/>
        </p:nvSpPr>
        <p:spPr>
          <a:xfrm>
            <a:off x="6547788" y="1922094"/>
            <a:ext cx="1376762" cy="83963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err="1" smtClean="0"/>
              <a:t>Whose</a:t>
            </a:r>
            <a:r>
              <a:rPr lang="cs-CZ" sz="2400" dirty="0" smtClean="0"/>
              <a:t>..?</a:t>
            </a:r>
            <a:endParaRPr lang="cs-CZ" sz="2400" dirty="0"/>
          </a:p>
        </p:txBody>
      </p:sp>
      <p:sp>
        <p:nvSpPr>
          <p:cNvPr id="13" name="Obdélník 12"/>
          <p:cNvSpPr/>
          <p:nvPr/>
        </p:nvSpPr>
        <p:spPr>
          <a:xfrm>
            <a:off x="375729" y="1962326"/>
            <a:ext cx="1368152" cy="69760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err="1" smtClean="0"/>
              <a:t>Where</a:t>
            </a:r>
            <a:r>
              <a:rPr lang="cs-CZ" sz="2400" dirty="0" smtClean="0"/>
              <a:t>..?</a:t>
            </a:r>
            <a:endParaRPr lang="cs-CZ" sz="24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564525" y="4555118"/>
            <a:ext cx="3343288" cy="224676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000" b="1" u="sng" dirty="0" err="1" smtClean="0"/>
              <a:t>When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</a:t>
            </a:r>
            <a:r>
              <a:rPr lang="cs-CZ" sz="2000" dirty="0" err="1" smtClean="0"/>
              <a:t>your</a:t>
            </a:r>
            <a:r>
              <a:rPr lang="cs-CZ" sz="2000" dirty="0" smtClean="0"/>
              <a:t> </a:t>
            </a:r>
            <a:r>
              <a:rPr lang="cs-CZ" sz="2000" dirty="0" err="1" smtClean="0"/>
              <a:t>birthday</a:t>
            </a:r>
            <a:r>
              <a:rPr lang="cs-CZ" sz="2000" dirty="0" smtClean="0"/>
              <a:t>?</a:t>
            </a:r>
          </a:p>
          <a:p>
            <a:r>
              <a:rPr lang="cs-CZ" sz="2000" b="1" u="sng" dirty="0" err="1" smtClean="0"/>
              <a:t>What</a:t>
            </a:r>
            <a:r>
              <a:rPr lang="cs-CZ" sz="2000" dirty="0"/>
              <a:t> </a:t>
            </a:r>
            <a:r>
              <a:rPr lang="cs-CZ" sz="2000" dirty="0" err="1" smtClean="0"/>
              <a:t>did</a:t>
            </a:r>
            <a:r>
              <a:rPr lang="cs-CZ" sz="2000" dirty="0" smtClean="0"/>
              <a:t> </a:t>
            </a:r>
            <a:r>
              <a:rPr lang="cs-CZ" sz="2000" dirty="0" err="1" smtClean="0"/>
              <a:t>you</a:t>
            </a:r>
            <a:r>
              <a:rPr lang="cs-CZ" sz="2000" dirty="0" smtClean="0"/>
              <a:t> </a:t>
            </a:r>
            <a:r>
              <a:rPr lang="cs-CZ" sz="2000" dirty="0" err="1" smtClean="0"/>
              <a:t>see</a:t>
            </a:r>
            <a:r>
              <a:rPr lang="cs-CZ" sz="2000" dirty="0" smtClean="0"/>
              <a:t>  </a:t>
            </a:r>
            <a:r>
              <a:rPr lang="cs-CZ" sz="2000" dirty="0" err="1" smtClean="0"/>
              <a:t>there</a:t>
            </a:r>
            <a:r>
              <a:rPr lang="cs-CZ" sz="2000" dirty="0" smtClean="0"/>
              <a:t>?</a:t>
            </a:r>
          </a:p>
          <a:p>
            <a:r>
              <a:rPr lang="cs-CZ" sz="2000" b="1" u="sng" dirty="0" err="1" smtClean="0"/>
              <a:t>Who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</a:t>
            </a:r>
            <a:r>
              <a:rPr lang="cs-CZ" sz="2000" dirty="0" err="1" smtClean="0"/>
              <a:t>it</a:t>
            </a:r>
            <a:r>
              <a:rPr lang="cs-CZ" sz="2000" dirty="0" smtClean="0"/>
              <a:t>?</a:t>
            </a:r>
          </a:p>
          <a:p>
            <a:r>
              <a:rPr lang="cs-CZ" sz="2000" b="1" u="sng" dirty="0" err="1" smtClean="0"/>
              <a:t>Where</a:t>
            </a:r>
            <a:r>
              <a:rPr lang="cs-CZ" sz="2000" dirty="0" smtClean="0"/>
              <a:t> are </a:t>
            </a:r>
            <a:r>
              <a:rPr lang="cs-CZ" sz="2000" dirty="0" err="1" smtClean="0"/>
              <a:t>you</a:t>
            </a:r>
            <a:r>
              <a:rPr lang="cs-CZ" sz="2000" dirty="0" smtClean="0"/>
              <a:t> </a:t>
            </a:r>
            <a:r>
              <a:rPr lang="cs-CZ" sz="2000" dirty="0" err="1" smtClean="0"/>
              <a:t>from</a:t>
            </a:r>
            <a:r>
              <a:rPr lang="cs-CZ" sz="2000" dirty="0" smtClean="0"/>
              <a:t>?</a:t>
            </a:r>
          </a:p>
          <a:p>
            <a:r>
              <a:rPr lang="cs-CZ" sz="2000" b="1" u="sng" dirty="0" err="1" smtClean="0"/>
              <a:t>Why</a:t>
            </a:r>
            <a:r>
              <a:rPr lang="cs-CZ" sz="2000" dirty="0" smtClean="0"/>
              <a:t> are </a:t>
            </a:r>
            <a:r>
              <a:rPr lang="cs-CZ" sz="2000" dirty="0" err="1" smtClean="0"/>
              <a:t>you</a:t>
            </a:r>
            <a:r>
              <a:rPr lang="cs-CZ" sz="2000" dirty="0" smtClean="0"/>
              <a:t> sad?</a:t>
            </a:r>
          </a:p>
          <a:p>
            <a:r>
              <a:rPr lang="cs-CZ" sz="2000" b="1" u="sng" dirty="0" err="1" smtClean="0"/>
              <a:t>Whose</a:t>
            </a:r>
            <a:r>
              <a:rPr lang="cs-CZ" sz="2000" dirty="0" smtClean="0"/>
              <a:t> </a:t>
            </a:r>
            <a:r>
              <a:rPr lang="cs-CZ" sz="2000" dirty="0" err="1" smtClean="0"/>
              <a:t>trainers</a:t>
            </a:r>
            <a:r>
              <a:rPr lang="cs-CZ" sz="2000" dirty="0" smtClean="0"/>
              <a:t> are these?</a:t>
            </a:r>
          </a:p>
          <a:p>
            <a:r>
              <a:rPr lang="cs-CZ" sz="2000" b="1" u="sng" dirty="0" err="1" smtClean="0"/>
              <a:t>Which</a:t>
            </a:r>
            <a:r>
              <a:rPr lang="cs-CZ" sz="2000" dirty="0" smtClean="0"/>
              <a:t> T-</a:t>
            </a:r>
            <a:r>
              <a:rPr lang="cs-CZ" sz="2000" dirty="0" err="1" smtClean="0"/>
              <a:t>shirt</a:t>
            </a:r>
            <a:r>
              <a:rPr lang="cs-CZ" sz="2000" dirty="0" smtClean="0"/>
              <a:t> has </a:t>
            </a:r>
            <a:r>
              <a:rPr lang="cs-CZ" sz="2000" dirty="0" err="1" smtClean="0"/>
              <a:t>she</a:t>
            </a:r>
            <a:r>
              <a:rPr lang="cs-CZ" sz="2000" dirty="0" smtClean="0"/>
              <a:t> </a:t>
            </a:r>
            <a:r>
              <a:rPr lang="cs-CZ" sz="2000" dirty="0" err="1" smtClean="0"/>
              <a:t>bought</a:t>
            </a:r>
            <a:r>
              <a:rPr lang="cs-CZ" sz="2000" dirty="0" smtClean="0"/>
              <a:t>?</a:t>
            </a:r>
            <a:endParaRPr lang="cs-CZ" sz="2000" dirty="0"/>
          </a:p>
        </p:txBody>
      </p:sp>
      <p:sp>
        <p:nvSpPr>
          <p:cNvPr id="15" name="Oválný popisek 14"/>
          <p:cNvSpPr/>
          <p:nvPr/>
        </p:nvSpPr>
        <p:spPr>
          <a:xfrm>
            <a:off x="3394525" y="3586934"/>
            <a:ext cx="3456384" cy="856545"/>
          </a:xfrm>
          <a:prstGeom prst="wedgeEllipseCallout">
            <a:avLst>
              <a:gd name="adj1" fmla="val -34914"/>
              <a:gd name="adj2" fmla="val -72472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i="1" dirty="0" smtClean="0"/>
              <a:t>Námi začínají otázky zjišťovací.</a:t>
            </a:r>
            <a:endParaRPr lang="cs-CZ" sz="2000" i="1" dirty="0"/>
          </a:p>
        </p:txBody>
      </p:sp>
      <p:sp>
        <p:nvSpPr>
          <p:cNvPr id="16" name="Veselý obličej 15"/>
          <p:cNvSpPr/>
          <p:nvPr/>
        </p:nvSpPr>
        <p:spPr>
          <a:xfrm>
            <a:off x="2107475" y="1943651"/>
            <a:ext cx="1843588" cy="1818138"/>
          </a:xfrm>
          <a:prstGeom prst="smileyFac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err="1" smtClean="0"/>
              <a:t>What</a:t>
            </a:r>
            <a:r>
              <a:rPr lang="cs-CZ" sz="2400" b="1" dirty="0" smtClean="0"/>
              <a:t>..?</a:t>
            </a:r>
            <a:endParaRPr lang="cs-CZ" sz="2400" b="1" dirty="0"/>
          </a:p>
        </p:txBody>
      </p:sp>
      <p:sp>
        <p:nvSpPr>
          <p:cNvPr id="17" name="Mrak 16"/>
          <p:cNvSpPr/>
          <p:nvPr/>
        </p:nvSpPr>
        <p:spPr>
          <a:xfrm>
            <a:off x="1172929" y="3976339"/>
            <a:ext cx="2185901" cy="1058856"/>
          </a:xfrm>
          <a:prstGeom prst="cloud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err="1" smtClean="0"/>
              <a:t>Which</a:t>
            </a:r>
            <a:r>
              <a:rPr lang="cs-CZ" sz="2400" b="1" dirty="0" smtClean="0"/>
              <a:t>..?</a:t>
            </a:r>
            <a:endParaRPr lang="cs-CZ" sz="2400" b="1" dirty="0"/>
          </a:p>
        </p:txBody>
      </p:sp>
      <p:sp>
        <p:nvSpPr>
          <p:cNvPr id="18" name="Mrak 17"/>
          <p:cNvSpPr/>
          <p:nvPr/>
        </p:nvSpPr>
        <p:spPr>
          <a:xfrm>
            <a:off x="6990805" y="2896369"/>
            <a:ext cx="1723728" cy="1219248"/>
          </a:xfrm>
          <a:prstGeom prst="clou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err="1" smtClean="0"/>
              <a:t>Who</a:t>
            </a:r>
            <a:r>
              <a:rPr lang="cs-CZ" sz="2400" b="1" dirty="0" smtClean="0"/>
              <a:t>..?</a:t>
            </a:r>
            <a:endParaRPr lang="cs-CZ" sz="2400" b="1" dirty="0"/>
          </a:p>
        </p:txBody>
      </p:sp>
      <p:sp>
        <p:nvSpPr>
          <p:cNvPr id="19" name="Mrak 18"/>
          <p:cNvSpPr/>
          <p:nvPr/>
        </p:nvSpPr>
        <p:spPr>
          <a:xfrm>
            <a:off x="86946" y="2896369"/>
            <a:ext cx="1997988" cy="1120132"/>
          </a:xfrm>
          <a:prstGeom prst="clou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 err="1" smtClean="0"/>
              <a:t>When</a:t>
            </a:r>
            <a:r>
              <a:rPr lang="cs-CZ" sz="2400" b="1" dirty="0" smtClean="0"/>
              <a:t>..?</a:t>
            </a:r>
            <a:endParaRPr lang="cs-CZ" sz="2400" b="1" dirty="0"/>
          </a:p>
        </p:txBody>
      </p:sp>
      <p:pic>
        <p:nvPicPr>
          <p:cNvPr id="1026" name="Picture 2" descr="C:\Users\Jitka Šolcová\AppData\Local\Microsoft\Windows\Temporary Internet Files\Content.IE5\XYVULX0E\MC90044190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0063" y="4757018"/>
            <a:ext cx="1520825" cy="179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020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 txBox="1">
            <a:spLocks/>
          </p:cNvSpPr>
          <p:nvPr/>
        </p:nvSpPr>
        <p:spPr>
          <a:xfrm>
            <a:off x="4499992" y="3284984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Nadpis 1"/>
          <p:cNvSpPr txBox="1">
            <a:spLocks/>
          </p:cNvSpPr>
          <p:nvPr/>
        </p:nvSpPr>
        <p:spPr>
          <a:xfrm>
            <a:off x="0" y="492443"/>
            <a:ext cx="9144000" cy="488285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10.4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Yes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No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questions</a:t>
            </a: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95645" y="1060913"/>
            <a:ext cx="3252219" cy="181588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800" dirty="0" err="1" smtClean="0"/>
              <a:t>Am</a:t>
            </a:r>
            <a:r>
              <a:rPr lang="cs-CZ" sz="2800" dirty="0" smtClean="0"/>
              <a:t>, </a:t>
            </a:r>
            <a:r>
              <a:rPr lang="cs-CZ" sz="2800" dirty="0" err="1" smtClean="0"/>
              <a:t>is</a:t>
            </a:r>
            <a:r>
              <a:rPr lang="cs-CZ" sz="2800" dirty="0" smtClean="0"/>
              <a:t>, are, </a:t>
            </a:r>
            <a:r>
              <a:rPr lang="cs-CZ" sz="2800" dirty="0" err="1" smtClean="0"/>
              <a:t>was</a:t>
            </a:r>
            <a:r>
              <a:rPr lang="cs-CZ" sz="2800" dirty="0" smtClean="0"/>
              <a:t>, </a:t>
            </a:r>
          </a:p>
          <a:p>
            <a:r>
              <a:rPr lang="cs-CZ" sz="2800" dirty="0" err="1" smtClean="0"/>
              <a:t>were</a:t>
            </a:r>
            <a:r>
              <a:rPr lang="cs-CZ" sz="2800" dirty="0" smtClean="0"/>
              <a:t>, </a:t>
            </a:r>
            <a:r>
              <a:rPr lang="cs-CZ" sz="2800" dirty="0" err="1" smtClean="0"/>
              <a:t>have</a:t>
            </a:r>
            <a:r>
              <a:rPr lang="cs-CZ" sz="2800" dirty="0" smtClean="0"/>
              <a:t> </a:t>
            </a:r>
            <a:r>
              <a:rPr lang="cs-CZ" sz="2800" dirty="0" err="1" smtClean="0"/>
              <a:t>got</a:t>
            </a:r>
            <a:r>
              <a:rPr lang="cs-CZ" sz="2800" dirty="0" smtClean="0"/>
              <a:t>, </a:t>
            </a:r>
            <a:r>
              <a:rPr lang="cs-CZ" sz="2800" dirty="0" err="1" smtClean="0"/>
              <a:t>will</a:t>
            </a:r>
            <a:r>
              <a:rPr lang="cs-CZ" sz="2800" dirty="0" smtClean="0"/>
              <a:t>, </a:t>
            </a:r>
            <a:r>
              <a:rPr lang="cs-CZ" sz="2800" dirty="0" err="1" smtClean="0"/>
              <a:t>would</a:t>
            </a:r>
            <a:r>
              <a:rPr lang="cs-CZ" sz="2800" dirty="0" smtClean="0"/>
              <a:t>, </a:t>
            </a:r>
            <a:r>
              <a:rPr lang="cs-CZ" sz="2800" dirty="0" err="1" smtClean="0"/>
              <a:t>must</a:t>
            </a:r>
            <a:r>
              <a:rPr lang="cs-CZ" sz="2800" dirty="0" smtClean="0"/>
              <a:t>, </a:t>
            </a:r>
            <a:r>
              <a:rPr lang="cs-CZ" sz="2800" dirty="0" err="1" smtClean="0"/>
              <a:t>can</a:t>
            </a:r>
            <a:r>
              <a:rPr lang="cs-CZ" sz="2800" dirty="0" smtClean="0"/>
              <a:t>, </a:t>
            </a:r>
            <a:r>
              <a:rPr lang="cs-CZ" sz="2800" dirty="0" err="1" smtClean="0"/>
              <a:t>could,shall,should</a:t>
            </a:r>
            <a:endParaRPr lang="cs-CZ" sz="2800" dirty="0"/>
          </a:p>
        </p:txBody>
      </p:sp>
      <p:sp>
        <p:nvSpPr>
          <p:cNvPr id="10" name="Oválný popisek 9"/>
          <p:cNvSpPr/>
          <p:nvPr/>
        </p:nvSpPr>
        <p:spPr>
          <a:xfrm>
            <a:off x="3635896" y="980728"/>
            <a:ext cx="2664296" cy="2664296"/>
          </a:xfrm>
          <a:prstGeom prst="wedgeEllipseCallout">
            <a:avLst>
              <a:gd name="adj1" fmla="val -79375"/>
              <a:gd name="adj2" fmla="val -5475"/>
            </a:avLst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i="1" dirty="0" smtClean="0"/>
              <a:t>To jsme my „speciální“ slovesa. V otázkách „přeskakujeme“ před podmět. </a:t>
            </a:r>
            <a:endParaRPr lang="cs-CZ" sz="2000" i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494631" y="991215"/>
            <a:ext cx="2429937" cy="17543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u="sng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got</a:t>
            </a:r>
            <a:r>
              <a:rPr lang="cs-CZ" dirty="0" smtClean="0"/>
              <a:t> a dog?</a:t>
            </a:r>
          </a:p>
          <a:p>
            <a:r>
              <a:rPr lang="cs-CZ" b="1" u="sng" dirty="0" smtClean="0"/>
              <a:t>Are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tired</a:t>
            </a:r>
            <a:r>
              <a:rPr lang="cs-CZ" dirty="0" smtClean="0"/>
              <a:t>?</a:t>
            </a:r>
          </a:p>
          <a:p>
            <a:r>
              <a:rPr lang="cs-CZ" b="1" u="sng" dirty="0" err="1" smtClean="0"/>
              <a:t>Would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like</a:t>
            </a:r>
            <a:r>
              <a:rPr lang="cs-CZ" dirty="0"/>
              <a:t> </a:t>
            </a:r>
            <a:r>
              <a:rPr lang="cs-CZ" dirty="0" err="1" smtClean="0"/>
              <a:t>some</a:t>
            </a:r>
            <a:r>
              <a:rPr lang="cs-CZ" dirty="0" smtClean="0"/>
              <a:t> </a:t>
            </a:r>
            <a:r>
              <a:rPr lang="cs-CZ" dirty="0" err="1" smtClean="0"/>
              <a:t>coffee</a:t>
            </a:r>
            <a:r>
              <a:rPr lang="cs-CZ" dirty="0" smtClean="0"/>
              <a:t>?</a:t>
            </a:r>
          </a:p>
          <a:p>
            <a:r>
              <a:rPr lang="cs-CZ" b="1" u="sng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help</a:t>
            </a:r>
            <a:r>
              <a:rPr lang="cs-CZ" dirty="0" smtClean="0"/>
              <a:t> </a:t>
            </a:r>
            <a:r>
              <a:rPr lang="cs-CZ" dirty="0" err="1" smtClean="0"/>
              <a:t>me</a:t>
            </a:r>
            <a:r>
              <a:rPr lang="cs-CZ" dirty="0" smtClean="0"/>
              <a:t>?</a:t>
            </a:r>
          </a:p>
          <a:p>
            <a:r>
              <a:rPr lang="cs-CZ" b="1" u="sng" dirty="0" err="1" smtClean="0"/>
              <a:t>Shall</a:t>
            </a:r>
            <a:r>
              <a:rPr lang="cs-CZ" b="1" u="sng" dirty="0" smtClean="0"/>
              <a:t> </a:t>
            </a:r>
            <a:r>
              <a:rPr lang="cs-CZ" dirty="0" smtClean="0"/>
              <a:t>I open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door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95645" y="3861048"/>
            <a:ext cx="3606947" cy="181588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800" dirty="0" err="1" smtClean="0"/>
              <a:t>sit</a:t>
            </a:r>
            <a:r>
              <a:rPr lang="cs-CZ" sz="2800" dirty="0" smtClean="0"/>
              <a:t>, go, </a:t>
            </a:r>
            <a:r>
              <a:rPr lang="cs-CZ" sz="2800" dirty="0" err="1" smtClean="0"/>
              <a:t>come</a:t>
            </a:r>
            <a:r>
              <a:rPr lang="cs-CZ" sz="2800" dirty="0" smtClean="0"/>
              <a:t>,  </a:t>
            </a:r>
            <a:r>
              <a:rPr lang="cs-CZ" sz="2800" dirty="0" err="1" smtClean="0"/>
              <a:t>eat</a:t>
            </a:r>
            <a:r>
              <a:rPr lang="cs-CZ" sz="2800" dirty="0" smtClean="0"/>
              <a:t>, …</a:t>
            </a:r>
          </a:p>
          <a:p>
            <a:r>
              <a:rPr lang="cs-CZ" sz="2800" dirty="0" err="1"/>
              <a:t>l</a:t>
            </a:r>
            <a:r>
              <a:rPr lang="cs-CZ" sz="2800" dirty="0" err="1" smtClean="0"/>
              <a:t>ives</a:t>
            </a:r>
            <a:r>
              <a:rPr lang="cs-CZ" sz="2800" dirty="0" smtClean="0"/>
              <a:t>, </a:t>
            </a:r>
            <a:r>
              <a:rPr lang="cs-CZ" sz="2800" dirty="0" err="1" smtClean="0"/>
              <a:t>plays</a:t>
            </a:r>
            <a:r>
              <a:rPr lang="cs-CZ" sz="2800" dirty="0" smtClean="0"/>
              <a:t>, </a:t>
            </a:r>
            <a:r>
              <a:rPr lang="cs-CZ" sz="2800" dirty="0" err="1" smtClean="0"/>
              <a:t>likes</a:t>
            </a:r>
            <a:r>
              <a:rPr lang="cs-CZ" sz="2800" dirty="0" smtClean="0"/>
              <a:t>, …</a:t>
            </a:r>
          </a:p>
          <a:p>
            <a:r>
              <a:rPr lang="cs-CZ" sz="2800" dirty="0" err="1" smtClean="0"/>
              <a:t>went</a:t>
            </a:r>
            <a:r>
              <a:rPr lang="cs-CZ" sz="2800" dirty="0" smtClean="0"/>
              <a:t>, made, ran, </a:t>
            </a:r>
            <a:r>
              <a:rPr lang="cs-CZ" sz="2800" dirty="0" err="1" smtClean="0"/>
              <a:t>cooked</a:t>
            </a:r>
            <a:r>
              <a:rPr lang="cs-CZ" sz="2800" dirty="0" smtClean="0"/>
              <a:t>,…</a:t>
            </a:r>
            <a:endParaRPr lang="cs-CZ" sz="2800" dirty="0"/>
          </a:p>
        </p:txBody>
      </p:sp>
      <p:sp>
        <p:nvSpPr>
          <p:cNvPr id="13" name="Oválný popisek 12"/>
          <p:cNvSpPr/>
          <p:nvPr/>
        </p:nvSpPr>
        <p:spPr>
          <a:xfrm>
            <a:off x="3700110" y="3861048"/>
            <a:ext cx="2797929" cy="2232248"/>
          </a:xfrm>
          <a:prstGeom prst="wedgeEllipseCallout">
            <a:avLst>
              <a:gd name="adj1" fmla="val -77947"/>
              <a:gd name="adj2" fmla="val -1776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i="1" dirty="0" smtClean="0"/>
              <a:t>K utvoření otázky potřebujeme slovesa</a:t>
            </a:r>
          </a:p>
          <a:p>
            <a:pPr algn="ctr"/>
            <a:r>
              <a:rPr lang="cs-CZ" sz="2400" b="1" i="1" dirty="0" smtClean="0"/>
              <a:t>DO,DOES,</a:t>
            </a:r>
          </a:p>
          <a:p>
            <a:pPr algn="ctr"/>
            <a:r>
              <a:rPr lang="cs-CZ" sz="2400" b="1" i="1" dirty="0" smtClean="0"/>
              <a:t>DID</a:t>
            </a:r>
            <a:endParaRPr lang="cs-CZ" sz="2400" b="1" i="1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6615139" y="4515507"/>
            <a:ext cx="2349349" cy="92333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u="sng" dirty="0" smtClean="0"/>
              <a:t>Do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like</a:t>
            </a:r>
            <a:r>
              <a:rPr lang="cs-CZ" dirty="0" smtClean="0"/>
              <a:t> </a:t>
            </a:r>
            <a:r>
              <a:rPr lang="cs-CZ" dirty="0" err="1" smtClean="0"/>
              <a:t>rugby</a:t>
            </a:r>
            <a:r>
              <a:rPr lang="cs-CZ" dirty="0" smtClean="0"/>
              <a:t>?</a:t>
            </a:r>
          </a:p>
          <a:p>
            <a:r>
              <a:rPr lang="cs-CZ" b="1" u="sng" dirty="0" err="1" smtClean="0"/>
              <a:t>Does</a:t>
            </a:r>
            <a:r>
              <a:rPr lang="cs-CZ" b="1" dirty="0" smtClean="0"/>
              <a:t> </a:t>
            </a:r>
            <a:r>
              <a:rPr lang="cs-CZ" dirty="0" smtClean="0"/>
              <a:t>he play </a:t>
            </a:r>
            <a:r>
              <a:rPr lang="cs-CZ" dirty="0" err="1" smtClean="0"/>
              <a:t>tennis</a:t>
            </a:r>
            <a:r>
              <a:rPr lang="cs-CZ" dirty="0" smtClean="0"/>
              <a:t>?</a:t>
            </a:r>
          </a:p>
          <a:p>
            <a:r>
              <a:rPr lang="cs-CZ" b="1" u="sng" dirty="0" err="1" smtClean="0"/>
              <a:t>Did</a:t>
            </a:r>
            <a:r>
              <a:rPr lang="cs-CZ" dirty="0" smtClean="0"/>
              <a:t> he do </a:t>
            </a:r>
            <a:r>
              <a:rPr lang="cs-CZ" dirty="0" err="1" smtClean="0"/>
              <a:t>homework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6300192" y="5676930"/>
            <a:ext cx="2664296" cy="92333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i="1" dirty="0" smtClean="0"/>
              <a:t>V otázkách s </a:t>
            </a:r>
            <a:r>
              <a:rPr lang="cs-CZ" b="1" i="1" dirty="0" smtClean="0"/>
              <a:t>do, </a:t>
            </a:r>
            <a:r>
              <a:rPr lang="cs-CZ" b="1" i="1" dirty="0" err="1" smtClean="0"/>
              <a:t>does</a:t>
            </a:r>
            <a:r>
              <a:rPr lang="cs-CZ" b="1" i="1" dirty="0" smtClean="0"/>
              <a:t>, </a:t>
            </a:r>
            <a:r>
              <a:rPr lang="cs-CZ" b="1" i="1" dirty="0" err="1" smtClean="0"/>
              <a:t>did</a:t>
            </a:r>
            <a:r>
              <a:rPr lang="cs-CZ" b="1" i="1" dirty="0" smtClean="0"/>
              <a:t> </a:t>
            </a:r>
            <a:r>
              <a:rPr lang="cs-CZ" i="1" dirty="0" smtClean="0"/>
              <a:t>je plnovýznamové sloveso </a:t>
            </a:r>
          </a:p>
          <a:p>
            <a:r>
              <a:rPr lang="cs-CZ" i="1" dirty="0" smtClean="0"/>
              <a:t>v základním tvaru.</a:t>
            </a:r>
            <a:endParaRPr lang="cs-CZ" i="1" dirty="0"/>
          </a:p>
        </p:txBody>
      </p:sp>
      <p:pic>
        <p:nvPicPr>
          <p:cNvPr id="1026" name="Picture 2" descr="C:\Users\Jitka Šolcová\AppData\Local\Microsoft\Windows\Temporary Internet Files\Content.IE5\6TP2GPOY\MC90025022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2702773"/>
            <a:ext cx="2200320" cy="1586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Jitka Šolcová\AppData\Local\Microsoft\Windows\Temporary Internet Files\Content.IE5\XYVULX0E\MC900434859[2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969798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707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92443"/>
            <a:ext cx="9144000" cy="416277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10.5 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Subject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questions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Who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..?,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…?)</a:t>
            </a: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  učebnice - I. stupeň              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03548" y="1052736"/>
            <a:ext cx="8136904" cy="249299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000" dirty="0" smtClean="0"/>
              <a:t>Abychom vytvořili otázku na podmět, není třeba </a:t>
            </a:r>
            <a:r>
              <a:rPr lang="cs-CZ" sz="2000" b="1" dirty="0" smtClean="0">
                <a:solidFill>
                  <a:srgbClr val="C00000"/>
                </a:solidFill>
              </a:rPr>
              <a:t>do</a:t>
            </a:r>
            <a:r>
              <a:rPr lang="cs-CZ" sz="2000" dirty="0" smtClean="0"/>
              <a:t>, </a:t>
            </a:r>
            <a:r>
              <a:rPr lang="cs-CZ" sz="2000" b="1" dirty="0" err="1" smtClean="0">
                <a:solidFill>
                  <a:srgbClr val="C00000"/>
                </a:solidFill>
              </a:rPr>
              <a:t>does</a:t>
            </a:r>
            <a:r>
              <a:rPr lang="cs-CZ" sz="2000" dirty="0" smtClean="0"/>
              <a:t>, </a:t>
            </a:r>
            <a:r>
              <a:rPr lang="cs-CZ" sz="2000" b="1" dirty="0" err="1" smtClean="0">
                <a:solidFill>
                  <a:srgbClr val="C00000"/>
                </a:solidFill>
              </a:rPr>
              <a:t>did</a:t>
            </a:r>
            <a:r>
              <a:rPr lang="cs-CZ" sz="2000" dirty="0" smtClean="0"/>
              <a:t> a „speciální“ slovesa nepřeskakují před podmět.</a:t>
            </a:r>
          </a:p>
          <a:p>
            <a:endParaRPr lang="cs-CZ" sz="2000" dirty="0" smtClean="0"/>
          </a:p>
          <a:p>
            <a:r>
              <a:rPr lang="cs-CZ" sz="2000" dirty="0" smtClean="0"/>
              <a:t>V otázkách tohoto typu podmět nahrazujeme výrazem:</a:t>
            </a:r>
          </a:p>
          <a:p>
            <a:r>
              <a:rPr lang="cs-CZ" sz="2800" b="1" dirty="0" err="1" smtClean="0">
                <a:solidFill>
                  <a:srgbClr val="C00000"/>
                </a:solidFill>
              </a:rPr>
              <a:t>Who</a:t>
            </a:r>
            <a:r>
              <a:rPr lang="cs-CZ" sz="2000" dirty="0" smtClean="0"/>
              <a:t> – jestliže se jedná o člověka</a:t>
            </a:r>
          </a:p>
          <a:p>
            <a:r>
              <a:rPr lang="cs-CZ" sz="2800" b="1" dirty="0" err="1" smtClean="0">
                <a:solidFill>
                  <a:srgbClr val="C00000"/>
                </a:solidFill>
              </a:rPr>
              <a:t>What</a:t>
            </a:r>
            <a:r>
              <a:rPr lang="cs-CZ" sz="2800" b="1" dirty="0" smtClean="0">
                <a:solidFill>
                  <a:srgbClr val="C00000"/>
                </a:solidFill>
              </a:rPr>
              <a:t> </a:t>
            </a:r>
            <a:r>
              <a:rPr lang="cs-CZ" sz="2000" dirty="0" smtClean="0"/>
              <a:t>– jestliže se jedná o zvíře nebo věc.</a:t>
            </a:r>
          </a:p>
          <a:p>
            <a:endParaRPr lang="cs-CZ" sz="2000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491370" y="3795597"/>
            <a:ext cx="3720589" cy="255454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Ptáme se na </a:t>
            </a:r>
            <a:r>
              <a:rPr lang="cs-CZ" sz="2000" u="sng" dirty="0" smtClean="0"/>
              <a:t>podmět</a:t>
            </a:r>
            <a:r>
              <a:rPr lang="cs-CZ" sz="2000" dirty="0" smtClean="0"/>
              <a:t>:</a:t>
            </a:r>
          </a:p>
          <a:p>
            <a:pPr algn="ctr"/>
            <a:endParaRPr lang="cs-CZ" sz="2000" dirty="0"/>
          </a:p>
          <a:p>
            <a:pPr algn="ctr"/>
            <a:endParaRPr lang="cs-CZ" sz="2000" dirty="0" smtClean="0"/>
          </a:p>
          <a:p>
            <a:pPr algn="ctr"/>
            <a:r>
              <a:rPr lang="cs-CZ" sz="2000" dirty="0" smtClean="0">
                <a:solidFill>
                  <a:srgbClr val="C00000"/>
                </a:solidFill>
              </a:rPr>
              <a:t>Andy </a:t>
            </a:r>
            <a:r>
              <a:rPr lang="cs-CZ" sz="2000" dirty="0" err="1" smtClean="0"/>
              <a:t>likes</a:t>
            </a:r>
            <a:r>
              <a:rPr lang="cs-CZ" sz="2000" dirty="0" smtClean="0"/>
              <a:t> Peter.</a:t>
            </a:r>
          </a:p>
          <a:p>
            <a:pPr algn="ctr"/>
            <a:r>
              <a:rPr lang="cs-CZ" sz="2000" b="1" dirty="0" err="1" smtClean="0">
                <a:solidFill>
                  <a:srgbClr val="C00000"/>
                </a:solidFill>
              </a:rPr>
              <a:t>Who</a:t>
            </a:r>
            <a:r>
              <a:rPr lang="cs-CZ" sz="2000" b="1" dirty="0" smtClean="0"/>
              <a:t> </a:t>
            </a:r>
            <a:r>
              <a:rPr lang="cs-CZ" sz="2000" dirty="0" err="1" smtClean="0"/>
              <a:t>likes</a:t>
            </a:r>
            <a:r>
              <a:rPr lang="cs-CZ" sz="2000" dirty="0" smtClean="0"/>
              <a:t> Peter?</a:t>
            </a:r>
          </a:p>
          <a:p>
            <a:pPr algn="ctr"/>
            <a:endParaRPr lang="cs-CZ" sz="2000" dirty="0"/>
          </a:p>
          <a:p>
            <a:pPr algn="ctr"/>
            <a:r>
              <a:rPr lang="cs-CZ" sz="2000" dirty="0" err="1" smtClean="0">
                <a:solidFill>
                  <a:srgbClr val="C00000"/>
                </a:solidFill>
              </a:rPr>
              <a:t>The</a:t>
            </a:r>
            <a:r>
              <a:rPr lang="cs-CZ" sz="2000" dirty="0" smtClean="0">
                <a:solidFill>
                  <a:srgbClr val="C00000"/>
                </a:solidFill>
              </a:rPr>
              <a:t> </a:t>
            </a:r>
            <a:r>
              <a:rPr lang="cs-CZ" sz="2000" dirty="0" err="1" smtClean="0">
                <a:solidFill>
                  <a:srgbClr val="C00000"/>
                </a:solidFill>
              </a:rPr>
              <a:t>cat</a:t>
            </a:r>
            <a:r>
              <a:rPr lang="cs-CZ" sz="2000" dirty="0" smtClean="0">
                <a:solidFill>
                  <a:srgbClr val="C00000"/>
                </a:solidFill>
              </a:rPr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</a:t>
            </a:r>
            <a:r>
              <a:rPr lang="cs-CZ" sz="2000" dirty="0" err="1" smtClean="0"/>
              <a:t>chasing</a:t>
            </a:r>
            <a:r>
              <a:rPr lang="cs-CZ" sz="2000" dirty="0" smtClean="0"/>
              <a:t> a </a:t>
            </a:r>
            <a:r>
              <a:rPr lang="cs-CZ" sz="2000" dirty="0" err="1" smtClean="0"/>
              <a:t>mouse</a:t>
            </a:r>
            <a:r>
              <a:rPr lang="cs-CZ" sz="2000" dirty="0" smtClean="0"/>
              <a:t>.</a:t>
            </a:r>
          </a:p>
          <a:p>
            <a:pPr algn="ctr"/>
            <a:r>
              <a:rPr lang="cs-CZ" sz="2000" b="1" dirty="0" err="1" smtClean="0">
                <a:solidFill>
                  <a:srgbClr val="C00000"/>
                </a:solidFill>
              </a:rPr>
              <a:t>What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</a:t>
            </a:r>
            <a:r>
              <a:rPr lang="cs-CZ" sz="2000" dirty="0" err="1" smtClean="0"/>
              <a:t>chasing</a:t>
            </a:r>
            <a:r>
              <a:rPr lang="cs-CZ" sz="2000" dirty="0" smtClean="0"/>
              <a:t> s </a:t>
            </a:r>
            <a:r>
              <a:rPr lang="cs-CZ" sz="2000" dirty="0" err="1" smtClean="0"/>
              <a:t>mouse</a:t>
            </a:r>
            <a:r>
              <a:rPr lang="cs-CZ" sz="2000" dirty="0" smtClean="0"/>
              <a:t>?</a:t>
            </a:r>
            <a:endParaRPr lang="cs-CZ" sz="2000" dirty="0"/>
          </a:p>
        </p:txBody>
      </p:sp>
      <p:cxnSp>
        <p:nvCxnSpPr>
          <p:cNvPr id="10" name="Přímá spojnice se šipkou 9"/>
          <p:cNvCxnSpPr/>
          <p:nvPr/>
        </p:nvCxnSpPr>
        <p:spPr>
          <a:xfrm flipH="1">
            <a:off x="1763688" y="4148661"/>
            <a:ext cx="870214" cy="72008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4572000" y="3795597"/>
            <a:ext cx="4068452" cy="255454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Ptáme se na </a:t>
            </a:r>
            <a:r>
              <a:rPr lang="cs-CZ" sz="2000" u="sng" dirty="0" smtClean="0"/>
              <a:t>předmět</a:t>
            </a:r>
            <a:r>
              <a:rPr lang="cs-CZ" sz="2000" dirty="0" smtClean="0"/>
              <a:t>:</a:t>
            </a:r>
          </a:p>
          <a:p>
            <a:pPr algn="ctr"/>
            <a:endParaRPr lang="cs-CZ" sz="2000" dirty="0"/>
          </a:p>
          <a:p>
            <a:pPr algn="ctr"/>
            <a:endParaRPr lang="cs-CZ" sz="2000" dirty="0" smtClean="0"/>
          </a:p>
          <a:p>
            <a:pPr algn="ctr"/>
            <a:r>
              <a:rPr lang="cs-CZ" sz="2000" dirty="0" smtClean="0"/>
              <a:t>Andy </a:t>
            </a:r>
            <a:r>
              <a:rPr lang="cs-CZ" sz="2000" dirty="0" err="1" smtClean="0"/>
              <a:t>likes</a:t>
            </a:r>
            <a:r>
              <a:rPr lang="cs-CZ" sz="2000" dirty="0" smtClean="0"/>
              <a:t> </a:t>
            </a:r>
            <a:r>
              <a:rPr lang="cs-CZ" sz="2000" dirty="0" smtClean="0">
                <a:solidFill>
                  <a:srgbClr val="00B050"/>
                </a:solidFill>
              </a:rPr>
              <a:t>Peter.</a:t>
            </a:r>
          </a:p>
          <a:p>
            <a:pPr algn="ctr"/>
            <a:r>
              <a:rPr lang="cs-CZ" sz="2000" b="1" dirty="0" err="1" smtClean="0">
                <a:solidFill>
                  <a:srgbClr val="00B050"/>
                </a:solidFill>
              </a:rPr>
              <a:t>Who</a:t>
            </a:r>
            <a:r>
              <a:rPr lang="cs-CZ" sz="2000" dirty="0" smtClean="0"/>
              <a:t> </a:t>
            </a:r>
            <a:r>
              <a:rPr lang="cs-CZ" sz="2000" dirty="0" err="1" smtClean="0"/>
              <a:t>does</a:t>
            </a:r>
            <a:r>
              <a:rPr lang="cs-CZ" sz="2000" dirty="0" smtClean="0"/>
              <a:t> Andy </a:t>
            </a:r>
            <a:r>
              <a:rPr lang="cs-CZ" sz="2000" dirty="0" err="1" smtClean="0"/>
              <a:t>like</a:t>
            </a:r>
            <a:r>
              <a:rPr lang="cs-CZ" sz="2000" dirty="0" smtClean="0"/>
              <a:t>?</a:t>
            </a:r>
          </a:p>
          <a:p>
            <a:pPr algn="ctr"/>
            <a:endParaRPr lang="cs-CZ" sz="2000" dirty="0"/>
          </a:p>
          <a:p>
            <a:pPr algn="ctr"/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cat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</a:t>
            </a:r>
            <a:r>
              <a:rPr lang="cs-CZ" sz="2000" dirty="0" err="1" smtClean="0"/>
              <a:t>chasing</a:t>
            </a:r>
            <a:r>
              <a:rPr lang="cs-CZ" sz="2000" dirty="0" smtClean="0"/>
              <a:t> </a:t>
            </a:r>
            <a:r>
              <a:rPr lang="cs-CZ" sz="2000" dirty="0" smtClean="0">
                <a:solidFill>
                  <a:srgbClr val="00B050"/>
                </a:solidFill>
              </a:rPr>
              <a:t>a </a:t>
            </a:r>
            <a:r>
              <a:rPr lang="cs-CZ" sz="2000" dirty="0" err="1" smtClean="0">
                <a:solidFill>
                  <a:srgbClr val="00B050"/>
                </a:solidFill>
              </a:rPr>
              <a:t>mouse</a:t>
            </a:r>
            <a:r>
              <a:rPr lang="cs-CZ" sz="2000" dirty="0" smtClean="0"/>
              <a:t>.</a:t>
            </a:r>
          </a:p>
          <a:p>
            <a:pPr algn="ctr"/>
            <a:r>
              <a:rPr lang="cs-CZ" sz="2000" b="1" dirty="0" err="1" smtClean="0">
                <a:solidFill>
                  <a:srgbClr val="00B050"/>
                </a:solidFill>
              </a:rPr>
              <a:t>What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cat</a:t>
            </a:r>
            <a:r>
              <a:rPr lang="cs-CZ" sz="2000" dirty="0" smtClean="0"/>
              <a:t> </a:t>
            </a:r>
            <a:r>
              <a:rPr lang="cs-CZ" sz="2000" dirty="0" err="1" smtClean="0"/>
              <a:t>chasing</a:t>
            </a:r>
            <a:r>
              <a:rPr lang="cs-CZ" sz="2000" dirty="0" smtClean="0"/>
              <a:t>?</a:t>
            </a:r>
            <a:endParaRPr lang="cs-CZ" sz="2000" dirty="0"/>
          </a:p>
        </p:txBody>
      </p:sp>
      <p:cxnSp>
        <p:nvCxnSpPr>
          <p:cNvPr id="16" name="Přímá spojnice se šipkou 15"/>
          <p:cNvCxnSpPr/>
          <p:nvPr/>
        </p:nvCxnSpPr>
        <p:spPr>
          <a:xfrm>
            <a:off x="7020272" y="4148661"/>
            <a:ext cx="144016" cy="72008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 descr="C:\Users\Jitka Šolcová\AppData\Local\Microsoft\Windows\Temporary Internet Files\Content.IE5\WTBHFGB5\MC90033588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795597"/>
            <a:ext cx="1584176" cy="2113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Jitka Šolcová\AppData\Local\Microsoft\Windows\Temporary Internet Files\Content.IE5\XYVULX0E\MC900434859[3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714500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538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92443"/>
            <a:ext cx="9144000" cy="488285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10.6 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Exercises</a:t>
            </a: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6876256" y="3524720"/>
            <a:ext cx="2520280" cy="84038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09819" y="977180"/>
            <a:ext cx="3930133" cy="563231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cs-CZ" sz="2000" b="1" dirty="0" smtClean="0"/>
              <a:t>Make </a:t>
            </a:r>
            <a:r>
              <a:rPr lang="cs-CZ" sz="2000" b="1" dirty="0" err="1" smtClean="0"/>
              <a:t>questions</a:t>
            </a:r>
            <a:endParaRPr lang="cs-CZ" sz="2000" b="1" dirty="0" smtClean="0"/>
          </a:p>
          <a:p>
            <a:endParaRPr lang="cs-CZ" sz="2000" dirty="0"/>
          </a:p>
          <a:p>
            <a:r>
              <a:rPr lang="cs-CZ" sz="2000" dirty="0" smtClean="0"/>
              <a:t>a) </a:t>
            </a:r>
            <a:r>
              <a:rPr lang="cs-CZ" sz="2000" dirty="0" err="1" smtClean="0"/>
              <a:t>They´ll</a:t>
            </a:r>
            <a:r>
              <a:rPr lang="cs-CZ" sz="2000" dirty="0" smtClean="0"/>
              <a:t> </a:t>
            </a:r>
            <a:r>
              <a:rPr lang="cs-CZ" sz="2000" dirty="0" err="1" smtClean="0"/>
              <a:t>leave</a:t>
            </a:r>
            <a:r>
              <a:rPr lang="cs-CZ" sz="2000" dirty="0" smtClean="0"/>
              <a:t> </a:t>
            </a:r>
            <a:r>
              <a:rPr lang="cs-CZ" sz="2000" dirty="0" err="1" smtClean="0"/>
              <a:t>England</a:t>
            </a:r>
            <a:r>
              <a:rPr lang="cs-CZ" sz="2000" dirty="0" smtClean="0"/>
              <a:t> </a:t>
            </a:r>
            <a:r>
              <a:rPr lang="cs-CZ" sz="2000" u="sng" dirty="0" err="1" smtClean="0"/>
              <a:t>next</a:t>
            </a:r>
            <a:r>
              <a:rPr lang="cs-CZ" sz="2000" u="sng" dirty="0" smtClean="0"/>
              <a:t> </a:t>
            </a:r>
            <a:r>
              <a:rPr lang="cs-CZ" sz="2000" u="sng" dirty="0" err="1" smtClean="0"/>
              <a:t>week</a:t>
            </a:r>
            <a:r>
              <a:rPr lang="cs-CZ" sz="2000" dirty="0" smtClean="0"/>
              <a:t>.</a:t>
            </a:r>
          </a:p>
          <a:p>
            <a:r>
              <a:rPr lang="cs-CZ" sz="2000" u="sng" dirty="0" err="1" smtClean="0"/>
              <a:t>When</a:t>
            </a:r>
            <a:r>
              <a:rPr lang="cs-CZ" sz="2000" u="sng" dirty="0" smtClean="0"/>
              <a:t> …………..……………….?</a:t>
            </a:r>
          </a:p>
          <a:p>
            <a:endParaRPr lang="cs-CZ" sz="2000" dirty="0"/>
          </a:p>
          <a:p>
            <a:r>
              <a:rPr lang="cs-CZ" sz="2000" dirty="0" smtClean="0"/>
              <a:t>b)  My </a:t>
            </a:r>
            <a:r>
              <a:rPr lang="cs-CZ" sz="2000" dirty="0" err="1" smtClean="0"/>
              <a:t>cousin</a:t>
            </a:r>
            <a:r>
              <a:rPr lang="cs-CZ" sz="2000" dirty="0" smtClean="0"/>
              <a:t> Lucy </a:t>
            </a:r>
            <a:r>
              <a:rPr lang="cs-CZ" sz="2000" dirty="0" err="1" smtClean="0"/>
              <a:t>plays</a:t>
            </a:r>
            <a:r>
              <a:rPr lang="cs-CZ" sz="2000" dirty="0" smtClean="0"/>
              <a:t> </a:t>
            </a:r>
            <a:r>
              <a:rPr lang="cs-CZ" sz="2000" u="sng" dirty="0" err="1" smtClean="0"/>
              <a:t>the</a:t>
            </a:r>
            <a:r>
              <a:rPr lang="cs-CZ" sz="2000" u="sng" dirty="0" smtClean="0"/>
              <a:t> </a:t>
            </a:r>
            <a:r>
              <a:rPr lang="cs-CZ" sz="2000" u="sng" dirty="0" err="1" smtClean="0"/>
              <a:t>violin</a:t>
            </a:r>
            <a:r>
              <a:rPr lang="cs-CZ" sz="2000" u="sng" dirty="0" smtClean="0"/>
              <a:t>.</a:t>
            </a:r>
          </a:p>
          <a:p>
            <a:r>
              <a:rPr lang="cs-CZ" sz="2000" u="sng" dirty="0" smtClean="0"/>
              <a:t>………………………………….?</a:t>
            </a:r>
          </a:p>
          <a:p>
            <a:endParaRPr lang="cs-CZ" sz="2000" u="sng" dirty="0"/>
          </a:p>
          <a:p>
            <a:r>
              <a:rPr lang="cs-CZ" sz="2000" dirty="0" smtClean="0"/>
              <a:t>c)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pupils</a:t>
            </a:r>
            <a:r>
              <a:rPr lang="cs-CZ" sz="2000" dirty="0" smtClean="0"/>
              <a:t> are </a:t>
            </a:r>
            <a:r>
              <a:rPr lang="cs-CZ" sz="2000" dirty="0" err="1" smtClean="0"/>
              <a:t>reading</a:t>
            </a:r>
            <a:r>
              <a:rPr lang="cs-CZ" sz="2000" dirty="0" smtClean="0"/>
              <a:t> </a:t>
            </a:r>
            <a:r>
              <a:rPr lang="cs-CZ" sz="2000" u="sng" dirty="0" err="1" smtClean="0"/>
              <a:t>silently</a:t>
            </a:r>
            <a:r>
              <a:rPr lang="cs-CZ" sz="2000" u="sng" dirty="0" smtClean="0"/>
              <a:t>.</a:t>
            </a:r>
          </a:p>
          <a:p>
            <a:r>
              <a:rPr lang="cs-CZ" sz="2000" u="sng" dirty="0" smtClean="0"/>
              <a:t>…………………………………..?</a:t>
            </a:r>
          </a:p>
          <a:p>
            <a:endParaRPr lang="cs-CZ" sz="2000" u="sng" dirty="0"/>
          </a:p>
          <a:p>
            <a:r>
              <a:rPr lang="cs-CZ" sz="2000" u="sng" dirty="0" smtClean="0"/>
              <a:t>d) </a:t>
            </a:r>
            <a:r>
              <a:rPr lang="cs-CZ" sz="2000" u="sng" dirty="0" err="1" smtClean="0"/>
              <a:t>John´s</a:t>
            </a:r>
            <a:r>
              <a:rPr lang="cs-CZ" sz="2000" u="sng" dirty="0" smtClean="0"/>
              <a:t> </a:t>
            </a:r>
            <a:r>
              <a:rPr lang="cs-CZ" sz="2000" dirty="0" err="1" smtClean="0"/>
              <a:t>sister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a </a:t>
            </a:r>
            <a:r>
              <a:rPr lang="cs-CZ" sz="2000" dirty="0" err="1" smtClean="0"/>
              <a:t>ballet</a:t>
            </a:r>
            <a:r>
              <a:rPr lang="cs-CZ" sz="2000" dirty="0" smtClean="0"/>
              <a:t> </a:t>
            </a:r>
            <a:r>
              <a:rPr lang="cs-CZ" sz="2000" dirty="0" err="1" smtClean="0"/>
              <a:t>dancer</a:t>
            </a:r>
            <a:r>
              <a:rPr lang="cs-CZ" sz="2000" dirty="0" smtClean="0"/>
              <a:t>.</a:t>
            </a:r>
          </a:p>
          <a:p>
            <a:r>
              <a:rPr lang="cs-CZ" sz="2000" u="sng" dirty="0" smtClean="0"/>
              <a:t>…………………………………..?</a:t>
            </a:r>
          </a:p>
          <a:p>
            <a:endParaRPr lang="cs-CZ" sz="2000" u="sng" dirty="0"/>
          </a:p>
          <a:p>
            <a:r>
              <a:rPr lang="cs-CZ" sz="2000" u="sng" dirty="0" smtClean="0"/>
              <a:t>e) Andy </a:t>
            </a:r>
            <a:r>
              <a:rPr lang="cs-CZ" sz="2000" u="sng" dirty="0" err="1" smtClean="0"/>
              <a:t>loves</a:t>
            </a:r>
            <a:r>
              <a:rPr lang="cs-CZ" sz="2000" u="sng" dirty="0" smtClean="0"/>
              <a:t>  George.</a:t>
            </a:r>
          </a:p>
          <a:p>
            <a:r>
              <a:rPr lang="cs-CZ" sz="2000" u="sng" dirty="0" smtClean="0"/>
              <a:t>…………………………………..?</a:t>
            </a:r>
            <a:endParaRPr lang="cs-CZ" sz="2000" dirty="0" smtClean="0"/>
          </a:p>
          <a:p>
            <a:endParaRPr lang="cs-CZ" sz="2000" dirty="0"/>
          </a:p>
          <a:p>
            <a:endParaRPr lang="cs-CZ" sz="2000" u="sng" dirty="0" smtClean="0"/>
          </a:p>
        </p:txBody>
      </p:sp>
      <p:pic>
        <p:nvPicPr>
          <p:cNvPr id="1026" name="Picture 2" descr="C:\Users\Jitka Šolcová\AppData\Local\Microsoft\Windows\Temporary Internet Files\Content.IE5\XYVULX0E\MC90044193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5515" y="331918"/>
            <a:ext cx="1110461" cy="1297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4355976" y="977179"/>
            <a:ext cx="4680520" cy="563231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000" b="1" dirty="0" smtClean="0"/>
              <a:t>2) </a:t>
            </a:r>
            <a:r>
              <a:rPr lang="cs-CZ" sz="2000" b="1" dirty="0" err="1" smtClean="0"/>
              <a:t>Write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missing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words</a:t>
            </a:r>
            <a:endParaRPr lang="cs-CZ" sz="2000" b="1" dirty="0" smtClean="0"/>
          </a:p>
          <a:p>
            <a:endParaRPr lang="cs-CZ" sz="2000" b="1" dirty="0" smtClean="0"/>
          </a:p>
          <a:p>
            <a:pPr marL="457200" indent="-457200">
              <a:buAutoNum type="alphaLcParenR"/>
            </a:pPr>
            <a:r>
              <a:rPr lang="cs-CZ" sz="2000" dirty="0" smtClean="0"/>
              <a:t>…….</a:t>
            </a:r>
            <a:r>
              <a:rPr lang="cs-CZ" sz="2000" dirty="0" err="1" smtClean="0"/>
              <a:t>your</a:t>
            </a:r>
            <a:r>
              <a:rPr lang="cs-CZ" sz="2000" dirty="0" smtClean="0"/>
              <a:t> </a:t>
            </a:r>
            <a:r>
              <a:rPr lang="cs-CZ" sz="2000" dirty="0" err="1" smtClean="0"/>
              <a:t>dad</a:t>
            </a:r>
            <a:r>
              <a:rPr lang="cs-CZ" sz="2000" dirty="0" smtClean="0"/>
              <a:t> </a:t>
            </a:r>
            <a:r>
              <a:rPr lang="cs-CZ" sz="2000" dirty="0" err="1" smtClean="0"/>
              <a:t>work</a:t>
            </a:r>
            <a:r>
              <a:rPr lang="cs-CZ" sz="2000" dirty="0" smtClean="0"/>
              <a:t> on </a:t>
            </a:r>
            <a:r>
              <a:rPr lang="cs-CZ" sz="2000" dirty="0" err="1" smtClean="0"/>
              <a:t>Sundays</a:t>
            </a:r>
            <a:r>
              <a:rPr lang="cs-CZ" sz="2000" dirty="0" smtClean="0"/>
              <a:t>?</a:t>
            </a:r>
          </a:p>
          <a:p>
            <a:pPr marL="457200" indent="-457200">
              <a:buAutoNum type="alphaLcParenR"/>
            </a:pPr>
            <a:r>
              <a:rPr lang="cs-CZ" sz="2000" dirty="0" smtClean="0"/>
              <a:t>……. Nick </a:t>
            </a:r>
            <a:r>
              <a:rPr lang="cs-CZ" sz="2000" dirty="0" err="1" smtClean="0"/>
              <a:t>got</a:t>
            </a:r>
            <a:r>
              <a:rPr lang="cs-CZ" sz="2000" dirty="0" smtClean="0"/>
              <a:t> a </a:t>
            </a:r>
            <a:r>
              <a:rPr lang="cs-CZ" sz="2000" dirty="0" err="1" smtClean="0"/>
              <a:t>camera</a:t>
            </a:r>
            <a:r>
              <a:rPr lang="cs-CZ" sz="2000" dirty="0" smtClean="0"/>
              <a:t>?</a:t>
            </a:r>
          </a:p>
          <a:p>
            <a:pPr marL="457200" indent="-457200">
              <a:buAutoNum type="alphaLcParenR"/>
            </a:pPr>
            <a:r>
              <a:rPr lang="cs-CZ" sz="2000" dirty="0" smtClean="0"/>
              <a:t>……. </a:t>
            </a:r>
            <a:r>
              <a:rPr lang="cs-CZ" sz="2000" dirty="0" err="1" smtClean="0"/>
              <a:t>there</a:t>
            </a:r>
            <a:r>
              <a:rPr lang="cs-CZ" sz="2000" dirty="0" smtClean="0"/>
              <a:t> </a:t>
            </a:r>
            <a:r>
              <a:rPr lang="cs-CZ" sz="2000" dirty="0" err="1" smtClean="0"/>
              <a:t>any</a:t>
            </a:r>
            <a:r>
              <a:rPr lang="cs-CZ" sz="2000" dirty="0" smtClean="0"/>
              <a:t> </a:t>
            </a:r>
            <a:r>
              <a:rPr lang="cs-CZ" sz="2000" dirty="0" err="1" smtClean="0"/>
              <a:t>mistakes</a:t>
            </a:r>
            <a:r>
              <a:rPr lang="cs-CZ" sz="2000" dirty="0" smtClean="0"/>
              <a:t> in </a:t>
            </a:r>
            <a:r>
              <a:rPr lang="cs-CZ" sz="2000" dirty="0" err="1" smtClean="0"/>
              <a:t>this</a:t>
            </a:r>
            <a:r>
              <a:rPr lang="cs-CZ" sz="2000" dirty="0" smtClean="0"/>
              <a:t> </a:t>
            </a:r>
            <a:r>
              <a:rPr lang="cs-CZ" sz="2000" dirty="0" err="1" smtClean="0"/>
              <a:t>exercise</a:t>
            </a:r>
            <a:r>
              <a:rPr lang="cs-CZ" sz="2000" dirty="0" smtClean="0"/>
              <a:t>?</a:t>
            </a:r>
          </a:p>
          <a:p>
            <a:pPr marL="457200" indent="-457200">
              <a:buAutoNum type="alphaLcParenR"/>
            </a:pPr>
            <a:r>
              <a:rPr lang="cs-CZ" sz="2000" dirty="0" smtClean="0"/>
              <a:t>………</a:t>
            </a:r>
            <a:r>
              <a:rPr lang="cs-CZ" sz="2000" dirty="0" err="1" smtClean="0"/>
              <a:t>you</a:t>
            </a:r>
            <a:r>
              <a:rPr lang="cs-CZ" sz="2000" dirty="0" smtClean="0"/>
              <a:t> </a:t>
            </a:r>
            <a:r>
              <a:rPr lang="cs-CZ" sz="2000" dirty="0" err="1" smtClean="0"/>
              <a:t>come</a:t>
            </a:r>
            <a:r>
              <a:rPr lang="cs-CZ" sz="2000" dirty="0" smtClean="0"/>
              <a:t> to </a:t>
            </a:r>
            <a:r>
              <a:rPr lang="cs-CZ" sz="2000" dirty="0" err="1" smtClean="0"/>
              <a:t>school</a:t>
            </a:r>
            <a:r>
              <a:rPr lang="cs-CZ" sz="2000" dirty="0" smtClean="0"/>
              <a:t> </a:t>
            </a:r>
            <a:r>
              <a:rPr lang="cs-CZ" sz="2000" dirty="0" err="1" smtClean="0"/>
              <a:t>tomorrow</a:t>
            </a:r>
            <a:r>
              <a:rPr lang="cs-CZ" sz="2000" dirty="0" smtClean="0"/>
              <a:t>?</a:t>
            </a:r>
          </a:p>
          <a:p>
            <a:pPr marL="457200" indent="-457200">
              <a:buAutoNum type="alphaLcParenR"/>
            </a:pPr>
            <a:r>
              <a:rPr lang="cs-CZ" sz="2000" dirty="0" smtClean="0"/>
              <a:t>………I open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window</a:t>
            </a:r>
            <a:r>
              <a:rPr lang="cs-CZ" sz="2000" dirty="0" smtClean="0"/>
              <a:t>?</a:t>
            </a:r>
          </a:p>
          <a:p>
            <a:pPr marL="457200" indent="-457200">
              <a:buAutoNum type="alphaLcParenR"/>
            </a:pPr>
            <a:r>
              <a:rPr lang="cs-CZ" sz="2000" dirty="0" smtClean="0"/>
              <a:t>………</a:t>
            </a:r>
            <a:r>
              <a:rPr lang="cs-CZ" sz="2000" dirty="0" err="1" smtClean="0"/>
              <a:t>you</a:t>
            </a:r>
            <a:r>
              <a:rPr lang="cs-CZ" sz="2000" dirty="0" smtClean="0"/>
              <a:t> </a:t>
            </a:r>
            <a:r>
              <a:rPr lang="cs-CZ" sz="2000" dirty="0" err="1" smtClean="0"/>
              <a:t>going</a:t>
            </a:r>
            <a:r>
              <a:rPr lang="cs-CZ" sz="2000" dirty="0" smtClean="0"/>
              <a:t> to </a:t>
            </a:r>
            <a:r>
              <a:rPr lang="cs-CZ" sz="2000" dirty="0" err="1" smtClean="0"/>
              <a:t>stay</a:t>
            </a:r>
            <a:r>
              <a:rPr lang="cs-CZ" sz="2000" dirty="0" smtClean="0"/>
              <a:t> </a:t>
            </a:r>
            <a:r>
              <a:rPr lang="cs-CZ" sz="2000" dirty="0" err="1" smtClean="0"/>
              <a:t>at</a:t>
            </a:r>
            <a:r>
              <a:rPr lang="cs-CZ" sz="2000" dirty="0" smtClean="0"/>
              <a:t> </a:t>
            </a:r>
            <a:r>
              <a:rPr lang="cs-CZ" sz="2000" dirty="0" err="1" smtClean="0"/>
              <a:t>home</a:t>
            </a:r>
            <a:r>
              <a:rPr lang="cs-CZ" sz="2000" dirty="0" smtClean="0"/>
              <a:t>?</a:t>
            </a:r>
          </a:p>
          <a:p>
            <a:pPr marL="457200" indent="-457200">
              <a:buAutoNum type="alphaLcParenR"/>
            </a:pPr>
            <a:r>
              <a:rPr lang="cs-CZ" sz="2000" dirty="0" smtClean="0"/>
              <a:t>………</a:t>
            </a:r>
            <a:r>
              <a:rPr lang="cs-CZ" sz="2000" dirty="0" err="1" smtClean="0"/>
              <a:t>you</a:t>
            </a:r>
            <a:r>
              <a:rPr lang="cs-CZ" sz="2000" dirty="0" smtClean="0"/>
              <a:t> </a:t>
            </a:r>
            <a:r>
              <a:rPr lang="cs-CZ" sz="2000" dirty="0" err="1" smtClean="0"/>
              <a:t>see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weather</a:t>
            </a:r>
            <a:r>
              <a:rPr lang="cs-CZ" sz="2000" dirty="0" smtClean="0"/>
              <a:t> </a:t>
            </a:r>
            <a:r>
              <a:rPr lang="cs-CZ" sz="2000" dirty="0" err="1" smtClean="0"/>
              <a:t>forecast</a:t>
            </a:r>
            <a:r>
              <a:rPr lang="cs-CZ" sz="2000" dirty="0" smtClean="0"/>
              <a:t> </a:t>
            </a:r>
            <a:r>
              <a:rPr lang="cs-CZ" sz="2000" dirty="0" err="1" smtClean="0"/>
              <a:t>yesterday</a:t>
            </a:r>
            <a:r>
              <a:rPr lang="cs-CZ" sz="2000" dirty="0" smtClean="0"/>
              <a:t>?</a:t>
            </a:r>
          </a:p>
          <a:p>
            <a:pPr marL="457200" indent="-457200">
              <a:buAutoNum type="alphaLcParenR"/>
            </a:pPr>
            <a:r>
              <a:rPr lang="cs-CZ" sz="2000" dirty="0"/>
              <a:t>……….it </a:t>
            </a:r>
            <a:r>
              <a:rPr lang="cs-CZ" sz="2000" dirty="0" err="1"/>
              <a:t>be</a:t>
            </a:r>
            <a:r>
              <a:rPr lang="cs-CZ" sz="2000" dirty="0"/>
              <a:t> sunny </a:t>
            </a:r>
            <a:r>
              <a:rPr lang="cs-CZ" sz="2000" dirty="0" err="1" smtClean="0"/>
              <a:t>tomorrow</a:t>
            </a:r>
            <a:r>
              <a:rPr lang="cs-CZ" sz="2000" dirty="0" smtClean="0"/>
              <a:t>?</a:t>
            </a:r>
          </a:p>
          <a:p>
            <a:pPr marL="457200" indent="-457200">
              <a:buAutoNum type="alphaLcParenR"/>
            </a:pPr>
            <a:r>
              <a:rPr lang="cs-CZ" sz="2000" dirty="0" smtClean="0"/>
              <a:t>……….Henry </a:t>
            </a:r>
            <a:r>
              <a:rPr lang="cs-CZ" sz="2000" dirty="0" err="1" smtClean="0"/>
              <a:t>speak</a:t>
            </a:r>
            <a:r>
              <a:rPr lang="cs-CZ" sz="2000" dirty="0" smtClean="0"/>
              <a:t> </a:t>
            </a:r>
            <a:r>
              <a:rPr lang="cs-CZ" sz="2000" dirty="0" err="1" smtClean="0"/>
              <a:t>French</a:t>
            </a:r>
            <a:r>
              <a:rPr lang="cs-CZ" sz="2000" dirty="0" smtClean="0"/>
              <a:t>?</a:t>
            </a:r>
          </a:p>
          <a:p>
            <a:pPr marL="457200" indent="-457200">
              <a:buAutoNum type="alphaLcParenR"/>
            </a:pPr>
            <a:r>
              <a:rPr lang="cs-CZ" sz="2000" dirty="0" smtClean="0"/>
              <a:t>……….Mike </a:t>
            </a:r>
            <a:r>
              <a:rPr lang="cs-CZ" sz="2000" dirty="0" err="1" smtClean="0"/>
              <a:t>like</a:t>
            </a:r>
            <a:r>
              <a:rPr lang="cs-CZ" sz="2000" dirty="0" smtClean="0"/>
              <a:t>  </a:t>
            </a:r>
            <a:r>
              <a:rPr lang="cs-CZ" sz="2000" dirty="0" err="1" smtClean="0"/>
              <a:t>fish</a:t>
            </a:r>
            <a:r>
              <a:rPr lang="cs-CZ" sz="2000" dirty="0" smtClean="0"/>
              <a:t>?</a:t>
            </a:r>
          </a:p>
          <a:p>
            <a:pPr marL="457200" indent="-457200">
              <a:buAutoNum type="alphaLcParenR"/>
            </a:pPr>
            <a:endParaRPr lang="cs-CZ" sz="2000" dirty="0" smtClean="0"/>
          </a:p>
          <a:p>
            <a:pPr marL="457200" indent="-457200">
              <a:buAutoNum type="alphaLcParenR"/>
            </a:pPr>
            <a:endParaRPr lang="cs-CZ" sz="2000" dirty="0"/>
          </a:p>
          <a:p>
            <a:pPr marL="457200" indent="-457200">
              <a:buAutoNum type="alphaLcParenR"/>
            </a:pPr>
            <a:endParaRPr lang="cs-CZ" sz="2000" dirty="0" smtClean="0"/>
          </a:p>
          <a:p>
            <a:endParaRPr lang="cs-CZ" sz="2000" dirty="0"/>
          </a:p>
        </p:txBody>
      </p:sp>
      <p:pic>
        <p:nvPicPr>
          <p:cNvPr id="1027" name="Picture 3" descr="C:\Users\Jitka Šolcová\AppData\Local\Microsoft\Windows\Temporary Internet Files\Content.IE5\WTBHFGB5\MP900446558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119" y="5085184"/>
            <a:ext cx="1186466" cy="1414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331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-36512" y="492443"/>
            <a:ext cx="9144000" cy="488285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10.7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Question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tags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4514740" y="3356992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  učebnice - I. stupeň              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47666" y="1268760"/>
            <a:ext cx="8672806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000" b="1" dirty="0" err="1" smtClean="0"/>
              <a:t>Question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tags</a:t>
            </a:r>
            <a:r>
              <a:rPr lang="cs-CZ" sz="2000" b="1" dirty="0" smtClean="0"/>
              <a:t> </a:t>
            </a:r>
            <a:r>
              <a:rPr lang="cs-CZ" sz="2000" dirty="0" smtClean="0"/>
              <a:t>are very </a:t>
            </a:r>
            <a:r>
              <a:rPr lang="cs-CZ" sz="2000" dirty="0" err="1" smtClean="0"/>
              <a:t>common</a:t>
            </a:r>
            <a:r>
              <a:rPr lang="cs-CZ" sz="2000" dirty="0" smtClean="0"/>
              <a:t> in </a:t>
            </a:r>
            <a:r>
              <a:rPr lang="cs-CZ" sz="2000" dirty="0" err="1" smtClean="0"/>
              <a:t>spoken</a:t>
            </a:r>
            <a:r>
              <a:rPr lang="cs-CZ" sz="2000" dirty="0" smtClean="0"/>
              <a:t> </a:t>
            </a:r>
            <a:r>
              <a:rPr lang="cs-CZ" sz="2000" dirty="0" err="1" smtClean="0"/>
              <a:t>English</a:t>
            </a:r>
            <a:r>
              <a:rPr lang="cs-CZ" sz="2000" dirty="0" smtClean="0"/>
              <a:t>. </a:t>
            </a:r>
            <a:r>
              <a:rPr lang="cs-CZ" sz="2000" dirty="0" err="1" smtClean="0"/>
              <a:t>We</a:t>
            </a:r>
            <a:r>
              <a:rPr lang="cs-CZ" sz="2000" dirty="0" smtClean="0"/>
              <a:t> use </a:t>
            </a:r>
            <a:r>
              <a:rPr lang="cs-CZ" sz="2000" dirty="0" err="1" smtClean="0"/>
              <a:t>them</a:t>
            </a:r>
            <a:r>
              <a:rPr lang="cs-CZ" sz="2000" dirty="0" smtClean="0"/>
              <a:t> to </a:t>
            </a:r>
            <a:r>
              <a:rPr lang="cs-CZ" sz="2000" dirty="0" err="1" smtClean="0"/>
              <a:t>keep</a:t>
            </a:r>
            <a:r>
              <a:rPr lang="cs-CZ" sz="2000" dirty="0" smtClean="0"/>
              <a:t> </a:t>
            </a:r>
            <a:r>
              <a:rPr lang="cs-CZ" sz="2000" dirty="0" err="1" smtClean="0"/>
              <a:t>conversation</a:t>
            </a:r>
            <a:r>
              <a:rPr lang="cs-CZ" sz="2000" dirty="0" smtClean="0"/>
              <a:t> </a:t>
            </a:r>
            <a:r>
              <a:rPr lang="cs-CZ" sz="2000" dirty="0" err="1" smtClean="0"/>
              <a:t>going</a:t>
            </a:r>
            <a:r>
              <a:rPr lang="cs-CZ" sz="2000" dirty="0" smtClean="0"/>
              <a:t> by </a:t>
            </a:r>
            <a:r>
              <a:rPr lang="cs-CZ" sz="2000" dirty="0" err="1" smtClean="0"/>
              <a:t>involving</a:t>
            </a:r>
            <a:r>
              <a:rPr lang="cs-CZ" sz="2000" dirty="0" smtClean="0"/>
              <a:t> </a:t>
            </a:r>
            <a:r>
              <a:rPr lang="cs-CZ" sz="2000" dirty="0" err="1" smtClean="0"/>
              <a:t>listeners</a:t>
            </a:r>
            <a:r>
              <a:rPr lang="cs-CZ" sz="2000" dirty="0" smtClean="0"/>
              <a:t> and </a:t>
            </a:r>
            <a:r>
              <a:rPr lang="cs-CZ" sz="2000" dirty="0" err="1" smtClean="0"/>
              <a:t>inviting</a:t>
            </a:r>
            <a:r>
              <a:rPr lang="cs-CZ" sz="2000" dirty="0" smtClean="0"/>
              <a:t> </a:t>
            </a:r>
            <a:r>
              <a:rPr lang="cs-CZ" sz="2000" dirty="0" err="1" smtClean="0"/>
              <a:t>them</a:t>
            </a:r>
            <a:r>
              <a:rPr lang="cs-CZ" sz="2000" dirty="0" smtClean="0"/>
              <a:t> to </a:t>
            </a:r>
            <a:r>
              <a:rPr lang="cs-CZ" sz="2000" dirty="0" err="1" smtClean="0"/>
              <a:t>participate</a:t>
            </a:r>
            <a:r>
              <a:rPr lang="cs-CZ" sz="2000" dirty="0" smtClean="0"/>
              <a:t>. </a:t>
            </a:r>
            <a:endParaRPr lang="cs-CZ" sz="2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147666" y="2204864"/>
            <a:ext cx="8672806" cy="19389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000" dirty="0" err="1" smtClean="0"/>
              <a:t>The</a:t>
            </a:r>
            <a:r>
              <a:rPr lang="cs-CZ" sz="2000" dirty="0" smtClean="0"/>
              <a:t> most </a:t>
            </a:r>
            <a:r>
              <a:rPr lang="cs-CZ" sz="2000" dirty="0" err="1" smtClean="0"/>
              <a:t>common</a:t>
            </a:r>
            <a:r>
              <a:rPr lang="cs-CZ" sz="2000" dirty="0" smtClean="0"/>
              <a:t> </a:t>
            </a:r>
            <a:r>
              <a:rPr lang="cs-CZ" sz="2000" dirty="0" err="1" smtClean="0"/>
              <a:t>patterns</a:t>
            </a:r>
            <a:r>
              <a:rPr lang="cs-CZ" sz="2000" dirty="0" smtClean="0"/>
              <a:t> are:</a:t>
            </a:r>
          </a:p>
          <a:p>
            <a:endParaRPr lang="cs-CZ" sz="2000" dirty="0" smtClean="0"/>
          </a:p>
          <a:p>
            <a:r>
              <a:rPr lang="cs-CZ" sz="2000" dirty="0" smtClean="0"/>
              <a:t>Positive sentence – </a:t>
            </a:r>
            <a:r>
              <a:rPr lang="cs-CZ" sz="2000" b="1" u="sng" dirty="0" smtClean="0"/>
              <a:t>negative </a:t>
            </a:r>
            <a:r>
              <a:rPr lang="cs-CZ" sz="2000" b="1" u="sng" dirty="0" err="1" smtClean="0"/>
              <a:t>tag</a:t>
            </a:r>
            <a:r>
              <a:rPr lang="cs-CZ" sz="2000" dirty="0" smtClean="0"/>
              <a:t>		</a:t>
            </a:r>
            <a:r>
              <a:rPr lang="cs-CZ" sz="2000" dirty="0" err="1" smtClean="0"/>
              <a:t>You</a:t>
            </a:r>
            <a:r>
              <a:rPr lang="cs-CZ" sz="2000" dirty="0" smtClean="0"/>
              <a:t> </a:t>
            </a:r>
            <a:r>
              <a:rPr lang="cs-CZ" sz="2000" b="1" dirty="0" smtClean="0">
                <a:solidFill>
                  <a:srgbClr val="FF0000"/>
                </a:solidFill>
              </a:rPr>
              <a:t>are</a:t>
            </a:r>
            <a:r>
              <a:rPr lang="cs-CZ" sz="2000" dirty="0" smtClean="0"/>
              <a:t> Jenny, </a:t>
            </a:r>
            <a:r>
              <a:rPr lang="cs-CZ" sz="2000" b="1" dirty="0" err="1" smtClean="0">
                <a:solidFill>
                  <a:srgbClr val="FF0000"/>
                </a:solidFill>
              </a:rPr>
              <a:t>aren´t</a:t>
            </a:r>
            <a:r>
              <a:rPr lang="cs-CZ" sz="2000" dirty="0" smtClean="0"/>
              <a:t> </a:t>
            </a:r>
            <a:r>
              <a:rPr lang="cs-CZ" sz="2000" dirty="0" err="1" smtClean="0"/>
              <a:t>you</a:t>
            </a:r>
            <a:r>
              <a:rPr lang="cs-CZ" sz="2000" dirty="0" smtClean="0"/>
              <a:t>?</a:t>
            </a:r>
          </a:p>
          <a:p>
            <a:endParaRPr lang="cs-CZ" sz="2000" dirty="0" smtClean="0"/>
          </a:p>
          <a:p>
            <a:r>
              <a:rPr lang="cs-CZ" sz="2000" dirty="0" smtClean="0"/>
              <a:t>Negative sentence – </a:t>
            </a:r>
            <a:r>
              <a:rPr lang="cs-CZ" sz="2000" b="1" u="sng" dirty="0" smtClean="0"/>
              <a:t>positive </a:t>
            </a:r>
            <a:r>
              <a:rPr lang="cs-CZ" sz="2000" b="1" u="sng" dirty="0" err="1" smtClean="0"/>
              <a:t>tag</a:t>
            </a:r>
            <a:r>
              <a:rPr lang="cs-CZ" sz="2000" dirty="0" smtClean="0"/>
              <a:t>		</a:t>
            </a:r>
            <a:r>
              <a:rPr lang="cs-CZ" sz="2000" dirty="0" err="1" smtClean="0"/>
              <a:t>It</a:t>
            </a:r>
            <a:r>
              <a:rPr lang="cs-CZ" sz="2000" dirty="0" smtClean="0"/>
              <a:t> </a:t>
            </a:r>
            <a:r>
              <a:rPr lang="cs-CZ" sz="2000" b="1" dirty="0" err="1" smtClean="0">
                <a:solidFill>
                  <a:srgbClr val="FF0000"/>
                </a:solidFill>
              </a:rPr>
              <a:t>isn´t</a:t>
            </a:r>
            <a:r>
              <a:rPr lang="cs-CZ" sz="2000" dirty="0" smtClean="0"/>
              <a:t> a very nice </a:t>
            </a:r>
            <a:r>
              <a:rPr lang="cs-CZ" sz="2000" dirty="0" err="1" smtClean="0"/>
              <a:t>day</a:t>
            </a:r>
            <a:r>
              <a:rPr lang="cs-CZ" sz="2000" dirty="0" smtClean="0"/>
              <a:t>, </a:t>
            </a:r>
            <a:r>
              <a:rPr lang="cs-CZ" sz="2000" b="1" dirty="0" err="1" smtClean="0">
                <a:solidFill>
                  <a:srgbClr val="FF0000"/>
                </a:solidFill>
              </a:rPr>
              <a:t>is</a:t>
            </a:r>
            <a:r>
              <a:rPr lang="cs-CZ" sz="2000" dirty="0" smtClean="0"/>
              <a:t> </a:t>
            </a:r>
            <a:r>
              <a:rPr lang="cs-CZ" sz="2000" dirty="0" err="1" smtClean="0"/>
              <a:t>it</a:t>
            </a:r>
            <a:r>
              <a:rPr lang="cs-CZ" sz="2000" dirty="0" smtClean="0"/>
              <a:t>?</a:t>
            </a:r>
            <a:endParaRPr lang="cs-CZ" sz="2000" dirty="0"/>
          </a:p>
          <a:p>
            <a:endParaRPr lang="cs-CZ" sz="2000" dirty="0"/>
          </a:p>
        </p:txBody>
      </p:sp>
      <p:pic>
        <p:nvPicPr>
          <p:cNvPr id="1026" name="Picture 2" descr="C:\Users\Jitka Šolcová\AppData\Local\Microsoft\Windows\Temporary Internet Files\Content.IE5\6TP2GPOY\MC90028217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0239" y="2065965"/>
            <a:ext cx="927785" cy="2378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147666" y="4479121"/>
            <a:ext cx="8672805" cy="224676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000" dirty="0" err="1" smtClean="0"/>
              <a:t>We</a:t>
            </a:r>
            <a:r>
              <a:rPr lang="cs-CZ" sz="2000" dirty="0" smtClean="0"/>
              <a:t> </a:t>
            </a:r>
            <a:r>
              <a:rPr lang="cs-CZ" sz="2000" dirty="0" err="1" smtClean="0"/>
              <a:t>repeat</a:t>
            </a:r>
            <a:r>
              <a:rPr lang="cs-CZ" sz="2000" dirty="0" smtClean="0"/>
              <a:t> </a:t>
            </a:r>
            <a:r>
              <a:rPr lang="cs-CZ" sz="2000" b="1" dirty="0" err="1" smtClean="0"/>
              <a:t>auxiliary</a:t>
            </a:r>
            <a:r>
              <a:rPr lang="cs-CZ" sz="2000" b="1" dirty="0" smtClean="0"/>
              <a:t> verb </a:t>
            </a:r>
            <a:r>
              <a:rPr lang="cs-CZ" sz="2000" dirty="0" smtClean="0"/>
              <a:t>in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tag</a:t>
            </a:r>
            <a:r>
              <a:rPr lang="cs-CZ" sz="2000" dirty="0" smtClean="0"/>
              <a:t>. </a:t>
            </a:r>
            <a:r>
              <a:rPr lang="cs-CZ" sz="2000" dirty="0" err="1" smtClean="0"/>
              <a:t>If</a:t>
            </a:r>
            <a:r>
              <a:rPr lang="cs-CZ" sz="2000" dirty="0" smtClean="0"/>
              <a:t> </a:t>
            </a:r>
            <a:r>
              <a:rPr lang="cs-CZ" sz="2000" dirty="0" err="1" smtClean="0"/>
              <a:t>there</a:t>
            </a:r>
            <a:r>
              <a:rPr lang="cs-CZ" sz="2000" dirty="0" smtClean="0"/>
              <a:t> </a:t>
            </a:r>
            <a:r>
              <a:rPr lang="cs-CZ" sz="2000" dirty="0" err="1" smtClean="0"/>
              <a:t>is</a:t>
            </a:r>
            <a:r>
              <a:rPr lang="cs-CZ" sz="2000" dirty="0" smtClean="0"/>
              <a:t> no </a:t>
            </a:r>
            <a:r>
              <a:rPr lang="cs-CZ" sz="2000" dirty="0" err="1" smtClean="0"/>
              <a:t>auxiliary</a:t>
            </a:r>
            <a:r>
              <a:rPr lang="cs-CZ" sz="2000" dirty="0" smtClean="0"/>
              <a:t>, use </a:t>
            </a:r>
            <a:r>
              <a:rPr lang="cs-CZ" sz="2000" b="1" dirty="0" smtClean="0"/>
              <a:t>do/</a:t>
            </a:r>
            <a:r>
              <a:rPr lang="cs-CZ" sz="2000" b="1" dirty="0" err="1" smtClean="0"/>
              <a:t>does</a:t>
            </a:r>
            <a:r>
              <a:rPr lang="cs-CZ" sz="2000" b="1" dirty="0" smtClean="0"/>
              <a:t>/</a:t>
            </a:r>
            <a:r>
              <a:rPr lang="cs-CZ" sz="2000" b="1" dirty="0" err="1" smtClean="0"/>
              <a:t>did</a:t>
            </a:r>
            <a:r>
              <a:rPr lang="cs-CZ" sz="2000" b="1" dirty="0" smtClean="0"/>
              <a:t>.</a:t>
            </a:r>
          </a:p>
          <a:p>
            <a:r>
              <a:rPr lang="cs-CZ" sz="2000" dirty="0" err="1" smtClean="0"/>
              <a:t>You</a:t>
            </a:r>
            <a:r>
              <a:rPr lang="cs-CZ" sz="2000" dirty="0" smtClean="0"/>
              <a:t> </a:t>
            </a:r>
            <a:r>
              <a:rPr lang="cs-CZ" sz="2000" dirty="0" err="1" smtClean="0">
                <a:solidFill>
                  <a:srgbClr val="FF0000"/>
                </a:solidFill>
              </a:rPr>
              <a:t>can</a:t>
            </a:r>
            <a:r>
              <a:rPr lang="cs-CZ" sz="2000" dirty="0" smtClean="0"/>
              <a:t> </a:t>
            </a:r>
            <a:r>
              <a:rPr lang="cs-CZ" sz="2000" dirty="0" err="1" smtClean="0"/>
              <a:t>speak</a:t>
            </a:r>
            <a:r>
              <a:rPr lang="cs-CZ" sz="2000" dirty="0" smtClean="0"/>
              <a:t> </a:t>
            </a:r>
            <a:r>
              <a:rPr lang="cs-CZ" sz="2000" dirty="0" err="1" smtClean="0"/>
              <a:t>English</a:t>
            </a:r>
            <a:r>
              <a:rPr lang="cs-CZ" sz="2000" dirty="0" smtClean="0"/>
              <a:t>, </a:t>
            </a:r>
            <a:r>
              <a:rPr lang="cs-CZ" sz="2000" dirty="0" err="1" smtClean="0">
                <a:solidFill>
                  <a:srgbClr val="FF0000"/>
                </a:solidFill>
              </a:rPr>
              <a:t>can´t</a:t>
            </a:r>
            <a:r>
              <a:rPr lang="cs-CZ" sz="2000" dirty="0" smtClean="0">
                <a:solidFill>
                  <a:srgbClr val="FF0000"/>
                </a:solidFill>
              </a:rPr>
              <a:t> </a:t>
            </a:r>
            <a:r>
              <a:rPr lang="cs-CZ" sz="2000" dirty="0" err="1" smtClean="0"/>
              <a:t>you</a:t>
            </a:r>
            <a:r>
              <a:rPr lang="cs-CZ" sz="2000" dirty="0" smtClean="0"/>
              <a:t>?</a:t>
            </a:r>
          </a:p>
          <a:p>
            <a:r>
              <a:rPr lang="cs-CZ" sz="2000" dirty="0" err="1" smtClean="0"/>
              <a:t>You</a:t>
            </a:r>
            <a:r>
              <a:rPr lang="cs-CZ" sz="2000" dirty="0" smtClean="0"/>
              <a:t> </a:t>
            </a:r>
            <a:r>
              <a:rPr lang="cs-CZ" sz="2000" dirty="0" err="1" smtClean="0">
                <a:solidFill>
                  <a:srgbClr val="FF0000"/>
                </a:solidFill>
              </a:rPr>
              <a:t>haven´t</a:t>
            </a:r>
            <a:r>
              <a:rPr lang="cs-CZ" sz="2000" dirty="0" smtClean="0"/>
              <a:t> </a:t>
            </a:r>
            <a:r>
              <a:rPr lang="cs-CZ" sz="2000" dirty="0" err="1" smtClean="0"/>
              <a:t>been</a:t>
            </a:r>
            <a:r>
              <a:rPr lang="cs-CZ" sz="2000" dirty="0" smtClean="0"/>
              <a:t> </a:t>
            </a:r>
            <a:r>
              <a:rPr lang="cs-CZ" sz="2000" dirty="0" err="1" smtClean="0"/>
              <a:t>here</a:t>
            </a:r>
            <a:r>
              <a:rPr lang="cs-CZ" sz="2000" dirty="0" smtClean="0"/>
              <a:t> </a:t>
            </a:r>
            <a:r>
              <a:rPr lang="cs-CZ" sz="2000" dirty="0" err="1" smtClean="0"/>
              <a:t>before</a:t>
            </a:r>
            <a:r>
              <a:rPr lang="cs-CZ" sz="2000" dirty="0" smtClean="0">
                <a:solidFill>
                  <a:schemeClr val="tx1"/>
                </a:solidFill>
              </a:rPr>
              <a:t>,</a:t>
            </a:r>
            <a:r>
              <a:rPr lang="cs-CZ" sz="2000" dirty="0" smtClean="0">
                <a:solidFill>
                  <a:srgbClr val="FF0000"/>
                </a:solidFill>
              </a:rPr>
              <a:t> </a:t>
            </a:r>
            <a:r>
              <a:rPr lang="cs-CZ" sz="2000" dirty="0" err="1" smtClean="0">
                <a:solidFill>
                  <a:srgbClr val="FF0000"/>
                </a:solidFill>
              </a:rPr>
              <a:t>have</a:t>
            </a:r>
            <a:r>
              <a:rPr lang="cs-CZ" sz="2000" dirty="0" smtClean="0">
                <a:solidFill>
                  <a:srgbClr val="FF0000"/>
                </a:solidFill>
              </a:rPr>
              <a:t> </a:t>
            </a:r>
            <a:r>
              <a:rPr lang="cs-CZ" sz="2000" dirty="0" err="1" smtClean="0"/>
              <a:t>you</a:t>
            </a:r>
            <a:r>
              <a:rPr lang="cs-CZ" sz="2000" dirty="0" smtClean="0"/>
              <a:t>?</a:t>
            </a:r>
          </a:p>
          <a:p>
            <a:r>
              <a:rPr lang="cs-CZ" sz="2000" dirty="0" err="1" smtClean="0"/>
              <a:t>We</a:t>
            </a:r>
            <a:r>
              <a:rPr lang="cs-CZ" sz="2000" dirty="0" smtClean="0"/>
              <a:t> </a:t>
            </a:r>
            <a:r>
              <a:rPr lang="cs-CZ" sz="2000" dirty="0" err="1" smtClean="0">
                <a:solidFill>
                  <a:srgbClr val="FF0000"/>
                </a:solidFill>
              </a:rPr>
              <a:t>must</a:t>
            </a:r>
            <a:r>
              <a:rPr lang="cs-CZ" sz="2000" dirty="0" smtClean="0">
                <a:solidFill>
                  <a:srgbClr val="FF0000"/>
                </a:solidFill>
              </a:rPr>
              <a:t> </a:t>
            </a:r>
            <a:r>
              <a:rPr lang="cs-CZ" sz="2000" dirty="0" err="1" smtClean="0"/>
              <a:t>take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dog </a:t>
            </a:r>
            <a:r>
              <a:rPr lang="cs-CZ" sz="2000" dirty="0" err="1" smtClean="0"/>
              <a:t>out</a:t>
            </a:r>
            <a:r>
              <a:rPr lang="cs-CZ" sz="2000" dirty="0" smtClean="0"/>
              <a:t>, </a:t>
            </a:r>
            <a:r>
              <a:rPr lang="cs-CZ" sz="2000" dirty="0" err="1" smtClean="0">
                <a:solidFill>
                  <a:srgbClr val="FF0000"/>
                </a:solidFill>
              </a:rPr>
              <a:t>mustn´t</a:t>
            </a:r>
            <a:r>
              <a:rPr lang="cs-CZ" sz="2000" dirty="0" smtClean="0"/>
              <a:t> </a:t>
            </a:r>
            <a:r>
              <a:rPr lang="cs-CZ" sz="2000" dirty="0" err="1" smtClean="0"/>
              <a:t>we</a:t>
            </a:r>
            <a:r>
              <a:rPr lang="cs-CZ" sz="2000" dirty="0" smtClean="0"/>
              <a:t>?</a:t>
            </a:r>
          </a:p>
          <a:p>
            <a:r>
              <a:rPr lang="cs-CZ" sz="2000" dirty="0" err="1" smtClean="0"/>
              <a:t>She</a:t>
            </a:r>
            <a:r>
              <a:rPr lang="cs-CZ" sz="2000" dirty="0" smtClean="0"/>
              <a:t> </a:t>
            </a:r>
            <a:r>
              <a:rPr lang="cs-CZ" sz="2000" dirty="0" err="1" smtClean="0">
                <a:solidFill>
                  <a:srgbClr val="FF0000"/>
                </a:solidFill>
              </a:rPr>
              <a:t>eats</a:t>
            </a:r>
            <a:r>
              <a:rPr lang="cs-CZ" sz="2000" dirty="0" smtClean="0"/>
              <a:t> </a:t>
            </a:r>
            <a:r>
              <a:rPr lang="cs-CZ" sz="2000" dirty="0" err="1" smtClean="0"/>
              <a:t>meat</a:t>
            </a:r>
            <a:r>
              <a:rPr lang="cs-CZ" sz="2000" dirty="0" smtClean="0"/>
              <a:t>, </a:t>
            </a:r>
            <a:r>
              <a:rPr lang="cs-CZ" sz="2000" dirty="0" err="1" smtClean="0">
                <a:solidFill>
                  <a:srgbClr val="FF0000"/>
                </a:solidFill>
              </a:rPr>
              <a:t>doesn´t</a:t>
            </a:r>
            <a:r>
              <a:rPr lang="cs-CZ" sz="2000" dirty="0" smtClean="0"/>
              <a:t> </a:t>
            </a:r>
            <a:r>
              <a:rPr lang="cs-CZ" sz="2000" dirty="0" err="1" smtClean="0"/>
              <a:t>she</a:t>
            </a:r>
            <a:r>
              <a:rPr lang="cs-CZ" sz="2000" dirty="0" smtClean="0"/>
              <a:t>?</a:t>
            </a:r>
          </a:p>
          <a:p>
            <a:r>
              <a:rPr lang="cs-CZ" sz="2000" dirty="0" err="1" smtClean="0"/>
              <a:t>Banks</a:t>
            </a:r>
            <a:r>
              <a:rPr lang="cs-CZ" sz="2000" dirty="0" smtClean="0"/>
              <a:t> </a:t>
            </a:r>
            <a:r>
              <a:rPr lang="cs-CZ" sz="2000" dirty="0" err="1" smtClean="0">
                <a:solidFill>
                  <a:srgbClr val="FF0000"/>
                </a:solidFill>
              </a:rPr>
              <a:t>close</a:t>
            </a:r>
            <a:r>
              <a:rPr lang="cs-CZ" sz="2000" dirty="0" smtClean="0"/>
              <a:t> </a:t>
            </a:r>
            <a:r>
              <a:rPr lang="cs-CZ" sz="2000" dirty="0" err="1" smtClean="0"/>
              <a:t>at</a:t>
            </a:r>
            <a:r>
              <a:rPr lang="cs-CZ" sz="2000" dirty="0" smtClean="0"/>
              <a:t> </a:t>
            </a:r>
            <a:r>
              <a:rPr lang="cs-CZ" sz="2000" dirty="0" err="1" smtClean="0"/>
              <a:t>four</a:t>
            </a:r>
            <a:r>
              <a:rPr lang="cs-CZ" sz="2000" dirty="0" smtClean="0"/>
              <a:t>, </a:t>
            </a:r>
            <a:r>
              <a:rPr lang="cs-CZ" sz="2000" dirty="0" err="1" smtClean="0">
                <a:solidFill>
                  <a:srgbClr val="FF0000"/>
                </a:solidFill>
              </a:rPr>
              <a:t>don´t</a:t>
            </a:r>
            <a:r>
              <a:rPr lang="cs-CZ" sz="2000" dirty="0" smtClean="0">
                <a:solidFill>
                  <a:srgbClr val="FF0000"/>
                </a:solidFill>
              </a:rPr>
              <a:t> </a:t>
            </a:r>
            <a:r>
              <a:rPr lang="cs-CZ" sz="2000" dirty="0" err="1" smtClean="0"/>
              <a:t>they</a:t>
            </a:r>
            <a:r>
              <a:rPr lang="cs-CZ" sz="2000" dirty="0" smtClean="0"/>
              <a:t>?</a:t>
            </a:r>
          </a:p>
          <a:p>
            <a:r>
              <a:rPr lang="cs-CZ" sz="2000" dirty="0" err="1" smtClean="0"/>
              <a:t>You</a:t>
            </a:r>
            <a:r>
              <a:rPr lang="cs-CZ" sz="2000" dirty="0" smtClean="0"/>
              <a:t> </a:t>
            </a:r>
            <a:r>
              <a:rPr lang="cs-CZ" sz="2000" dirty="0" err="1" smtClean="0">
                <a:solidFill>
                  <a:srgbClr val="FF0000"/>
                </a:solidFill>
              </a:rPr>
              <a:t>went</a:t>
            </a:r>
            <a:r>
              <a:rPr lang="cs-CZ" sz="2000" dirty="0" smtClean="0"/>
              <a:t> to </a:t>
            </a:r>
            <a:r>
              <a:rPr lang="cs-CZ" sz="2000" dirty="0" err="1" smtClean="0"/>
              <a:t>bed</a:t>
            </a:r>
            <a:r>
              <a:rPr lang="cs-CZ" sz="2000" dirty="0" smtClean="0"/>
              <a:t> </a:t>
            </a:r>
            <a:r>
              <a:rPr lang="cs-CZ" sz="2000" dirty="0" err="1" smtClean="0"/>
              <a:t>late</a:t>
            </a:r>
            <a:r>
              <a:rPr lang="cs-CZ" sz="2000" dirty="0" smtClean="0"/>
              <a:t>, </a:t>
            </a:r>
            <a:r>
              <a:rPr lang="cs-CZ" sz="2000" dirty="0" err="1" smtClean="0">
                <a:solidFill>
                  <a:srgbClr val="FF0000"/>
                </a:solidFill>
              </a:rPr>
              <a:t>didn´t</a:t>
            </a:r>
            <a:r>
              <a:rPr lang="cs-CZ" sz="2000" dirty="0" smtClean="0"/>
              <a:t> </a:t>
            </a:r>
            <a:r>
              <a:rPr lang="cs-CZ" sz="2000" dirty="0" err="1" smtClean="0"/>
              <a:t>you</a:t>
            </a:r>
            <a:r>
              <a:rPr lang="cs-CZ" sz="2000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80408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76672"/>
            <a:ext cx="9144000" cy="56029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10.8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Revision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test</a:t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4499992" y="3501008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07504" y="1085282"/>
            <a:ext cx="3816424" cy="15542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AutoNum type="arabicPeriod"/>
            </a:pPr>
            <a:r>
              <a:rPr lang="cs-CZ" b="1" dirty="0" err="1" smtClean="0"/>
              <a:t>Find</a:t>
            </a:r>
            <a:r>
              <a:rPr lang="cs-CZ" b="1" dirty="0" smtClean="0"/>
              <a:t> a </a:t>
            </a:r>
            <a:r>
              <a:rPr lang="cs-CZ" b="1" dirty="0" err="1" smtClean="0"/>
              <a:t>question</a:t>
            </a:r>
            <a:r>
              <a:rPr lang="cs-CZ" b="1" dirty="0" smtClean="0"/>
              <a:t> to „</a:t>
            </a:r>
            <a:r>
              <a:rPr lang="cs-CZ" b="1" dirty="0" err="1" smtClean="0"/>
              <a:t>Yes</a:t>
            </a:r>
            <a:r>
              <a:rPr lang="cs-CZ" b="1" dirty="0" smtClean="0"/>
              <a:t>, I </a:t>
            </a:r>
            <a:r>
              <a:rPr lang="cs-CZ" b="1" dirty="0" err="1" smtClean="0"/>
              <a:t>did</a:t>
            </a:r>
            <a:r>
              <a:rPr lang="cs-CZ" b="1" dirty="0" smtClean="0"/>
              <a:t>.“</a:t>
            </a:r>
            <a:endParaRPr lang="cs-CZ" b="1" dirty="0"/>
          </a:p>
          <a:p>
            <a:pPr marL="800100" lvl="1" indent="-342900">
              <a:buAutoNum type="alphaLcParenR"/>
            </a:pPr>
            <a:r>
              <a:rPr lang="cs-CZ" dirty="0" smtClean="0"/>
              <a:t>Do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like</a:t>
            </a:r>
            <a:r>
              <a:rPr lang="cs-CZ" dirty="0" smtClean="0"/>
              <a:t> </a:t>
            </a:r>
            <a:r>
              <a:rPr lang="cs-CZ" dirty="0" err="1" smtClean="0"/>
              <a:t>fish</a:t>
            </a:r>
            <a:r>
              <a:rPr lang="cs-CZ" dirty="0" smtClean="0"/>
              <a:t>?</a:t>
            </a:r>
          </a:p>
          <a:p>
            <a:pPr marL="800100" lvl="1" indent="-342900">
              <a:buAutoNum type="alphaLcParenR"/>
            </a:pP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help</a:t>
            </a:r>
            <a:r>
              <a:rPr lang="cs-CZ" dirty="0" smtClean="0"/>
              <a:t> </a:t>
            </a:r>
            <a:r>
              <a:rPr lang="cs-CZ" dirty="0" err="1" smtClean="0"/>
              <a:t>me</a:t>
            </a:r>
            <a:r>
              <a:rPr lang="cs-CZ" dirty="0" smtClean="0"/>
              <a:t>?</a:t>
            </a:r>
          </a:p>
          <a:p>
            <a:pPr marL="800100" lvl="1" indent="-342900">
              <a:buAutoNum type="alphaLcParenR"/>
            </a:pPr>
            <a:r>
              <a:rPr lang="cs-CZ" dirty="0" err="1" smtClean="0"/>
              <a:t>Did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hear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news</a:t>
            </a:r>
            <a:r>
              <a:rPr lang="cs-CZ" dirty="0" smtClean="0"/>
              <a:t>?</a:t>
            </a:r>
          </a:p>
          <a:p>
            <a:pPr marL="800100" lvl="1" indent="-342900">
              <a:buAutoNum type="alphaLcParenR"/>
            </a:pP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come</a:t>
            </a:r>
            <a:r>
              <a:rPr lang="cs-CZ" dirty="0" smtClean="0"/>
              <a:t> to my house?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18744" y="2919217"/>
            <a:ext cx="3805183" cy="183127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cs-CZ" b="1" dirty="0" smtClean="0"/>
              <a:t>2. </a:t>
            </a:r>
            <a:r>
              <a:rPr lang="cs-CZ" b="1" dirty="0" err="1" smtClean="0"/>
              <a:t>Answer</a:t>
            </a:r>
            <a:r>
              <a:rPr lang="cs-CZ" b="1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question</a:t>
            </a:r>
            <a:r>
              <a:rPr lang="cs-CZ" b="1" dirty="0" smtClean="0"/>
              <a:t>: </a:t>
            </a:r>
            <a:r>
              <a:rPr lang="cs-CZ" b="1" dirty="0" err="1" smtClean="0"/>
              <a:t>Where</a:t>
            </a:r>
            <a:r>
              <a:rPr lang="cs-CZ" b="1" dirty="0" smtClean="0"/>
              <a:t> </a:t>
            </a:r>
            <a:r>
              <a:rPr lang="cs-CZ" b="1" dirty="0" err="1" smtClean="0"/>
              <a:t>were</a:t>
            </a:r>
            <a:r>
              <a:rPr lang="cs-CZ" b="1" dirty="0" smtClean="0"/>
              <a:t> </a:t>
            </a:r>
            <a:r>
              <a:rPr lang="cs-CZ" b="1" dirty="0" err="1" smtClean="0"/>
              <a:t>you</a:t>
            </a:r>
            <a:r>
              <a:rPr lang="cs-CZ" b="1" dirty="0" smtClean="0"/>
              <a:t> </a:t>
            </a:r>
            <a:r>
              <a:rPr lang="cs-CZ" b="1" dirty="0" err="1" smtClean="0"/>
              <a:t>born</a:t>
            </a:r>
            <a:r>
              <a:rPr lang="cs-CZ" b="1" dirty="0" smtClean="0"/>
              <a:t>?</a:t>
            </a:r>
            <a:endParaRPr lang="cs-CZ" dirty="0" smtClean="0"/>
          </a:p>
          <a:p>
            <a:pPr marL="800100" lvl="1" indent="-342900">
              <a:buAutoNum type="alphaLcParenR"/>
            </a:pPr>
            <a:r>
              <a:rPr lang="cs-CZ" dirty="0" smtClean="0"/>
              <a:t>In July</a:t>
            </a:r>
          </a:p>
          <a:p>
            <a:pPr marL="800100" lvl="1" indent="-342900">
              <a:buAutoNum type="alphaLcParenR"/>
            </a:pPr>
            <a:r>
              <a:rPr lang="cs-CZ" dirty="0" smtClean="0"/>
              <a:t>On </a:t>
            </a:r>
            <a:r>
              <a:rPr lang="cs-CZ" dirty="0" err="1" smtClean="0"/>
              <a:t>Monday</a:t>
            </a:r>
            <a:endParaRPr lang="cs-CZ" dirty="0" smtClean="0"/>
          </a:p>
          <a:p>
            <a:pPr marL="800100" lvl="1" indent="-342900">
              <a:buAutoNum type="alphaLcParenR"/>
            </a:pPr>
            <a:r>
              <a:rPr lang="cs-CZ" dirty="0" smtClean="0"/>
              <a:t>In France</a:t>
            </a:r>
          </a:p>
          <a:p>
            <a:pPr marL="800100" lvl="1" indent="-342900">
              <a:buAutoNum type="alphaLcParenR"/>
            </a:pPr>
            <a:r>
              <a:rPr lang="cs-CZ" dirty="0" smtClean="0"/>
              <a:t>In 1997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242354" y="3057716"/>
            <a:ext cx="4722134" cy="15542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b="1" dirty="0" smtClean="0"/>
              <a:t>4. </a:t>
            </a:r>
            <a:r>
              <a:rPr lang="cs-CZ" b="1" dirty="0" err="1" smtClean="0"/>
              <a:t>Write</a:t>
            </a:r>
            <a:r>
              <a:rPr lang="cs-CZ" b="1" dirty="0" smtClean="0"/>
              <a:t> a </a:t>
            </a:r>
            <a:r>
              <a:rPr lang="cs-CZ" b="1" dirty="0" err="1" smtClean="0"/>
              <a:t>question</a:t>
            </a:r>
            <a:r>
              <a:rPr lang="cs-CZ" b="1" dirty="0" smtClean="0"/>
              <a:t> </a:t>
            </a:r>
            <a:r>
              <a:rPr lang="cs-CZ" b="1" dirty="0" err="1" smtClean="0"/>
              <a:t>word</a:t>
            </a:r>
            <a:r>
              <a:rPr lang="cs-CZ" b="1" dirty="0" smtClean="0"/>
              <a:t>: „…. </a:t>
            </a:r>
            <a:r>
              <a:rPr lang="cs-CZ" b="1" dirty="0" err="1" smtClean="0"/>
              <a:t>book</a:t>
            </a:r>
            <a:r>
              <a:rPr lang="cs-CZ" b="1" dirty="0" smtClean="0"/>
              <a:t> </a:t>
            </a:r>
            <a:r>
              <a:rPr lang="cs-CZ" b="1" dirty="0" err="1" smtClean="0"/>
              <a:t>is</a:t>
            </a:r>
            <a:r>
              <a:rPr lang="cs-CZ" b="1" dirty="0" smtClean="0"/>
              <a:t> </a:t>
            </a:r>
            <a:r>
              <a:rPr lang="cs-CZ" b="1" dirty="0" err="1" smtClean="0"/>
              <a:t>it</a:t>
            </a:r>
            <a:r>
              <a:rPr lang="cs-CZ" b="1" dirty="0" smtClean="0"/>
              <a:t>?“</a:t>
            </a:r>
          </a:p>
          <a:p>
            <a:pPr marL="800100" lvl="1" indent="-342900">
              <a:buAutoNum type="alphaLcParenR"/>
            </a:pPr>
            <a:r>
              <a:rPr lang="cs-CZ" dirty="0" err="1" smtClean="0"/>
              <a:t>Where</a:t>
            </a:r>
            <a:r>
              <a:rPr lang="cs-CZ" dirty="0" smtClean="0"/>
              <a:t>…</a:t>
            </a:r>
          </a:p>
          <a:p>
            <a:pPr marL="800100" lvl="1" indent="-342900">
              <a:buAutoNum type="alphaLcParenR"/>
            </a:pPr>
            <a:r>
              <a:rPr lang="cs-CZ" dirty="0" err="1" smtClean="0"/>
              <a:t>Why</a:t>
            </a:r>
            <a:r>
              <a:rPr lang="cs-CZ" dirty="0" smtClean="0"/>
              <a:t>…</a:t>
            </a:r>
          </a:p>
          <a:p>
            <a:pPr marL="800100" lvl="1" indent="-342900">
              <a:buAutoNum type="alphaLcParenR"/>
            </a:pPr>
            <a:r>
              <a:rPr lang="cs-CZ" dirty="0" err="1" smtClean="0"/>
              <a:t>Whose</a:t>
            </a:r>
            <a:r>
              <a:rPr lang="cs-CZ" dirty="0" smtClean="0"/>
              <a:t>…</a:t>
            </a:r>
          </a:p>
          <a:p>
            <a:pPr marL="800100" lvl="1" indent="-342900">
              <a:buAutoNum type="alphaLcParenR"/>
            </a:pPr>
            <a:r>
              <a:rPr lang="cs-CZ" dirty="0" err="1" smtClean="0"/>
              <a:t>How</a:t>
            </a:r>
            <a:r>
              <a:rPr lang="cs-CZ" dirty="0" smtClean="0"/>
              <a:t> much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4211960" y="1085555"/>
            <a:ext cx="4752528" cy="183127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b="1" dirty="0"/>
              <a:t>3</a:t>
            </a:r>
            <a:r>
              <a:rPr lang="cs-CZ" b="1" dirty="0" smtClean="0"/>
              <a:t>. </a:t>
            </a:r>
            <a:r>
              <a:rPr lang="cs-CZ" b="1" dirty="0" err="1" smtClean="0"/>
              <a:t>Write</a:t>
            </a:r>
            <a:r>
              <a:rPr lang="cs-CZ" b="1" dirty="0" smtClean="0"/>
              <a:t> a </a:t>
            </a:r>
            <a:r>
              <a:rPr lang="cs-CZ" b="1" dirty="0" err="1" smtClean="0"/>
              <a:t>question</a:t>
            </a:r>
            <a:r>
              <a:rPr lang="cs-CZ" b="1" dirty="0" smtClean="0"/>
              <a:t> </a:t>
            </a:r>
            <a:r>
              <a:rPr lang="cs-CZ" b="1" dirty="0" err="1" smtClean="0"/>
              <a:t>tag</a:t>
            </a:r>
            <a:r>
              <a:rPr lang="cs-CZ" b="1" dirty="0" smtClean="0"/>
              <a:t>: „ </a:t>
            </a:r>
            <a:r>
              <a:rPr lang="cs-CZ" b="1" dirty="0" err="1" smtClean="0"/>
              <a:t>It´s</a:t>
            </a:r>
            <a:r>
              <a:rPr lang="cs-CZ" b="1" dirty="0" smtClean="0"/>
              <a:t> a </a:t>
            </a:r>
            <a:r>
              <a:rPr lang="cs-CZ" b="1" dirty="0" err="1" smtClean="0"/>
              <a:t>beautiful</a:t>
            </a:r>
            <a:r>
              <a:rPr lang="cs-CZ" b="1" dirty="0"/>
              <a:t> </a:t>
            </a:r>
            <a:r>
              <a:rPr lang="cs-CZ" b="1" dirty="0" err="1" smtClean="0"/>
              <a:t>day</a:t>
            </a:r>
            <a:r>
              <a:rPr lang="cs-CZ" b="1" dirty="0" smtClean="0"/>
              <a:t>,…..“</a:t>
            </a:r>
            <a:endParaRPr lang="cs-CZ" dirty="0" smtClean="0"/>
          </a:p>
          <a:p>
            <a:pPr marL="800100" lvl="1" indent="-342900">
              <a:buAutoNum type="alphaLcParenR"/>
            </a:pPr>
            <a:r>
              <a:rPr lang="cs-CZ" dirty="0" smtClean="0"/>
              <a:t>…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?</a:t>
            </a:r>
          </a:p>
          <a:p>
            <a:pPr marL="800100" lvl="1" indent="-342900">
              <a:buAutoNum type="alphaLcParenR"/>
            </a:pPr>
            <a:r>
              <a:rPr lang="cs-CZ" dirty="0" smtClean="0"/>
              <a:t>…</a:t>
            </a:r>
            <a:r>
              <a:rPr lang="cs-CZ" dirty="0" err="1" smtClean="0"/>
              <a:t>isn´t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?</a:t>
            </a:r>
          </a:p>
          <a:p>
            <a:pPr marL="800100" lvl="1" indent="-342900">
              <a:buAutoNum type="alphaLcParenR"/>
            </a:pPr>
            <a:r>
              <a:rPr lang="cs-CZ" dirty="0" smtClean="0"/>
              <a:t>…</a:t>
            </a:r>
            <a:r>
              <a:rPr lang="cs-CZ" dirty="0" err="1" smtClean="0"/>
              <a:t>wasn´t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?</a:t>
            </a:r>
          </a:p>
          <a:p>
            <a:pPr marL="800100" lvl="1" indent="-342900">
              <a:buAutoNum type="alphaLcParenR"/>
            </a:pPr>
            <a:r>
              <a:rPr lang="cs-CZ" dirty="0" smtClean="0"/>
              <a:t>…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?</a:t>
            </a:r>
          </a:p>
        </p:txBody>
      </p:sp>
      <p:sp>
        <p:nvSpPr>
          <p:cNvPr id="12" name="TextovéPole 11">
            <a:hlinkClick r:id="" action="ppaction://noaction" highlightClick="1"/>
          </p:cNvPr>
          <p:cNvSpPr txBox="1"/>
          <p:nvPr/>
        </p:nvSpPr>
        <p:spPr>
          <a:xfrm>
            <a:off x="4716016" y="4869160"/>
            <a:ext cx="1296144" cy="175432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dirty="0" err="1" smtClean="0"/>
              <a:t>Correct</a:t>
            </a:r>
            <a:endParaRPr lang="cs-CZ" b="1" dirty="0" smtClean="0"/>
          </a:p>
          <a:p>
            <a:r>
              <a:rPr lang="cs-CZ" b="1" dirty="0" err="1" smtClean="0"/>
              <a:t>answers</a:t>
            </a:r>
            <a:r>
              <a:rPr lang="cs-CZ" b="1" dirty="0"/>
              <a:t>:</a:t>
            </a:r>
            <a:endParaRPr lang="cs-CZ" b="1" dirty="0" smtClean="0"/>
          </a:p>
          <a:p>
            <a:r>
              <a:rPr lang="cs-CZ" b="1" dirty="0" smtClean="0"/>
              <a:t>1. c</a:t>
            </a:r>
          </a:p>
          <a:p>
            <a:r>
              <a:rPr lang="cs-CZ" b="1" dirty="0" smtClean="0"/>
              <a:t>2. c</a:t>
            </a:r>
          </a:p>
          <a:p>
            <a:r>
              <a:rPr lang="cs-CZ" b="1" dirty="0" smtClean="0"/>
              <a:t>3. b</a:t>
            </a:r>
          </a:p>
          <a:p>
            <a:r>
              <a:rPr lang="cs-CZ" b="1" dirty="0" smtClean="0"/>
              <a:t>4. </a:t>
            </a:r>
            <a:r>
              <a:rPr lang="cs-CZ" b="1" dirty="0"/>
              <a:t>c</a:t>
            </a:r>
            <a:endParaRPr lang="cs-CZ" b="1" dirty="0" smtClean="0"/>
          </a:p>
        </p:txBody>
      </p:sp>
      <p:pic>
        <p:nvPicPr>
          <p:cNvPr id="2051" name="Picture 3" descr="C:\Users\Jitka Šolcová\AppData\Local\Microsoft\Windows\Temporary Internet Files\Content.IE5\XYVULX0E\MC900434859[4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4710" y="4869160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Jitka Šolcová\AppData\Local\Microsoft\Windows\Temporary Internet Files\Content.IE5\WTBHFGB5\MC90043441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717597"/>
            <a:ext cx="1121544" cy="1154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5437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92443"/>
            <a:ext cx="9144000" cy="56029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10.9 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Použité zdroje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, citace</a:t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4499992" y="3501008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91002" y="1189864"/>
            <a:ext cx="8640960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Obrázky z databáze klipart</a:t>
            </a:r>
          </a:p>
          <a:p>
            <a:r>
              <a:rPr lang="cs-CZ" dirty="0" smtClean="0"/>
              <a:t>Sciborowska,B.,</a:t>
            </a:r>
            <a:r>
              <a:rPr lang="cs-CZ" dirty="0" err="1" smtClean="0"/>
              <a:t>Zaranska,J</a:t>
            </a:r>
            <a:r>
              <a:rPr lang="cs-CZ" dirty="0" smtClean="0"/>
              <a:t>.: </a:t>
            </a:r>
            <a:r>
              <a:rPr lang="cs-CZ" dirty="0" err="1" smtClean="0"/>
              <a:t>Let´s</a:t>
            </a:r>
            <a:r>
              <a:rPr lang="cs-CZ" dirty="0" smtClean="0"/>
              <a:t> play </a:t>
            </a:r>
            <a:r>
              <a:rPr lang="cs-CZ" dirty="0" err="1" smtClean="0"/>
              <a:t>grammar</a:t>
            </a:r>
            <a:r>
              <a:rPr lang="cs-CZ" dirty="0" smtClean="0"/>
              <a:t>, INFOA 2007.s.170-176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668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3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1138</TotalTime>
  <Words>997</Words>
  <Application>Microsoft Office PowerPoint</Application>
  <PresentationFormat>Předvádění na obrazovce (4:3)</PresentationFormat>
  <Paragraphs>174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Wernerova</dc:creator>
  <cp:lastModifiedBy>krivankova</cp:lastModifiedBy>
  <cp:revision>151</cp:revision>
  <dcterms:created xsi:type="dcterms:W3CDTF">2010-12-26T08:22:04Z</dcterms:created>
  <dcterms:modified xsi:type="dcterms:W3CDTF">2013-08-12T15:54:45Z</dcterms:modified>
</cp:coreProperties>
</file>