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CC6600"/>
    <a:srgbClr val="FCD5B5"/>
    <a:srgbClr val="CA8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E396A-BFBA-4066-B635-7AFE73F41611}" type="datetimeFigureOut">
              <a:rPr lang="cs-CZ" smtClean="0"/>
              <a:pPr/>
              <a:t>21.03.2020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58F55-A380-4A21-BC1B-0B41337C92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6099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3179E-0DE9-47B7-8067-1EF83A5E6141}" type="datetimeFigureOut">
              <a:rPr lang="cs-CZ" smtClean="0"/>
              <a:pPr/>
              <a:t>21.03.2020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E4F22-D225-4889-9FB1-52B52EA004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1780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4F22-D225-4889-9FB1-52B52EA0049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4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E4F22-D225-4889-9FB1-52B52EA0049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4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– l.stupeň                Základní škola Děčín VI, Na stráni 879/2 – příspěvková organizace 		              Angličtina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E4F22-D225-4889-9FB1-52B52EA0049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8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F3E-7C0C-4C14-A870-E63B92771B1F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10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18D0-BA4F-4578-8C1B-31A4D18D490C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22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2CCD-1202-456F-AB87-E63B3307E43D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2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A4E-5B79-4363-B1F3-A5D8648BA474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94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8201-1719-4FE0-9FEB-7D229A3359A3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52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84B7-14F5-458B-9292-E8EF3B79F19B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9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89A9-2B71-4670-9430-E1B67A751D1F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12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AAAE-F7B7-40DC-9EE5-1CC9A5198195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54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37BE-1945-496C-8903-5DDF6BA859D7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5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184C-E970-453E-AD6B-E6FFE28823C2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3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A712-73B4-46C7-B229-368F59A369B2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0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CA84B3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426ED-047B-49C4-B4D7-18AD93BEA519}" type="datetime1">
              <a:rPr lang="cs-CZ" smtClean="0"/>
              <a:pPr/>
              <a:t>21.03.2020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C09A8-A54E-4EA3-A0F3-32087C0E0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78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gorgeoushealthyme.com/wp-content/uploads/2011/05/mother-and-daughter.jpeg" TargetMode="Externa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y0P1O7NXHo" TargetMode="External"/><Relationship Id="rId2" Type="http://schemas.openxmlformats.org/officeDocument/2006/relationships/hyperlink" Target="http://www.mes-english.com/flashcards/family.php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s.wikipedia.org/w/index.php?title=Speci%C3%A1ln%C3%AD:Hled%C3%A1n%C3%AD&amp;search=royal+family" TargetMode="External"/><Relationship Id="rId4" Type="http://schemas.openxmlformats.org/officeDocument/2006/relationships/hyperlink" Target="http://www.thesimpson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2182"/>
            <a:ext cx="7124328" cy="57606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63688" y="3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1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204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+mj-lt"/>
                <a:cs typeface="Times New Roman" pitchFamily="18" charset="0"/>
              </a:rPr>
              <a:t>Elektronická</a:t>
            </a:r>
            <a:r>
              <a:rPr lang="cs-CZ" sz="1200" b="1" dirty="0" smtClean="0">
                <a:latin typeface="+mj-lt"/>
              </a:rPr>
              <a:t>  učebnice - I. stupeň                         </a:t>
            </a:r>
            <a:r>
              <a:rPr lang="cs-CZ" sz="1000" dirty="0" smtClean="0">
                <a:latin typeface="+mj-lt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smtClean="0">
                <a:latin typeface="+mj-lt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+mj-lt"/>
            </a:endParaRPr>
          </a:p>
        </p:txBody>
      </p:sp>
      <p:sp>
        <p:nvSpPr>
          <p:cNvPr id="8" name="TextovéPole 4"/>
          <p:cNvSpPr txBox="1"/>
          <p:nvPr/>
        </p:nvSpPr>
        <p:spPr>
          <a:xfrm>
            <a:off x="0" y="6235520"/>
            <a:ext cx="9144000" cy="61555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Zuzana 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Tonderová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6237312"/>
            <a:ext cx="3029719" cy="613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http://nd01.jxs.cz/720/458/9941e73a68_18521057_o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47053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3563888" y="5733256"/>
            <a:ext cx="5166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http://www.mes-english.com/flashcards/family.php</a:t>
            </a:r>
          </a:p>
        </p:txBody>
      </p:sp>
    </p:spTree>
    <p:extLst>
      <p:ext uri="{BB962C8B-B14F-4D97-AF65-F5344CB8AC3E}">
        <p14:creationId xmlns:p14="http://schemas.microsoft.com/office/powerpoint/2010/main" val="93298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91657"/>
              </p:ext>
            </p:extLst>
          </p:nvPr>
        </p:nvGraphicFramePr>
        <p:xfrm>
          <a:off x="1043608" y="1700808"/>
          <a:ext cx="7272808" cy="421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43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Autor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Zuzana</a:t>
                      </a:r>
                      <a:r>
                        <a:rPr lang="cs-CZ" sz="2400" baseline="0" dirty="0" smtClean="0"/>
                        <a:t> </a:t>
                      </a:r>
                      <a:r>
                        <a:rPr lang="cs-CZ" sz="2400" baseline="0" dirty="0" err="1" smtClean="0"/>
                        <a:t>Tonderová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Období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07</a:t>
                      </a:r>
                      <a:r>
                        <a:rPr lang="cs-CZ" sz="2400" baseline="0" dirty="0" smtClean="0"/>
                        <a:t> – 12/2011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1. ročník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53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Klíčová slova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Rodina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736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Anotace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Prezentace popisující</a:t>
                      </a:r>
                      <a:r>
                        <a:rPr lang="cs-CZ" sz="2400" baseline="0" dirty="0" smtClean="0"/>
                        <a:t> členy rodiny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664804"/>
            <a:ext cx="2916832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 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2182"/>
            <a:ext cx="7124328" cy="576063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4.2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63688" y="3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2048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+mj-lt"/>
                <a:cs typeface="Times New Roman" pitchFamily="18" charset="0"/>
              </a:rPr>
              <a:t>Elektronická</a:t>
            </a:r>
            <a:r>
              <a:rPr lang="cs-CZ" sz="1200" b="1" dirty="0" smtClean="0">
                <a:latin typeface="+mj-lt"/>
              </a:rPr>
              <a:t>  učebnice - I. stupeň                         </a:t>
            </a:r>
            <a:r>
              <a:rPr lang="cs-CZ" sz="1000" dirty="0" smtClean="0">
                <a:latin typeface="+mj-lt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smtClean="0">
                <a:latin typeface="+mj-lt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+mj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91683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Mum</a:t>
            </a:r>
            <a:r>
              <a:rPr lang="cs-CZ" dirty="0" smtClean="0"/>
              <a:t> – maminka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48064" y="1916832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Dad</a:t>
            </a:r>
            <a:r>
              <a:rPr lang="cs-CZ" dirty="0" smtClean="0"/>
              <a:t> – tatínek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3501008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Son – syn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88024" y="3501008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Daughter</a:t>
            </a:r>
            <a:r>
              <a:rPr lang="cs-CZ" dirty="0" smtClean="0"/>
              <a:t> – dcera </a:t>
            </a:r>
            <a:endParaRPr lang="cs-CZ" dirty="0"/>
          </a:p>
        </p:txBody>
      </p:sp>
      <p:pic>
        <p:nvPicPr>
          <p:cNvPr id="2050" name="Picture 2" descr="http://t1.gstatic.com/images?q=tbn:ANd9GcSpf4j1n5Bd1pAXRdbj0Ohywa7owt53cwIOLDW1I2q75Zs5iB7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69556"/>
            <a:ext cx="1792715" cy="121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1053989" y="5013176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Child</a:t>
            </a:r>
            <a:r>
              <a:rPr lang="cs-CZ" dirty="0" smtClean="0"/>
              <a:t> – dítě </a:t>
            </a:r>
            <a:endParaRPr lang="cs-CZ" dirty="0"/>
          </a:p>
        </p:txBody>
      </p:sp>
      <p:pic>
        <p:nvPicPr>
          <p:cNvPr id="2052" name="Picture 4" descr="http://www.theholidayspot.com/fathersday/clip_art/images/girl_-father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91662"/>
            <a:ext cx="1619672" cy="16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other and daughter 300x199 Loves Language Between Mother and Daughte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261" y="4637020"/>
            <a:ext cx="1690918" cy="112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Přímá spojnice se šipkou 13"/>
          <p:cNvCxnSpPr>
            <a:stCxn id="7" idx="2"/>
          </p:cNvCxnSpPr>
          <p:nvPr/>
        </p:nvCxnSpPr>
        <p:spPr>
          <a:xfrm>
            <a:off x="5704301" y="3870340"/>
            <a:ext cx="1171955" cy="766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056" name="Picture 8" descr="http://www.clipartguide.com/_named_clipart_images/0060-0808-2118-2640_Daddy_With_Son_Clipart_clipart_ima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405" y="3055832"/>
            <a:ext cx="946562" cy="125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folievarecha.cz/images/8339_8342_08-01-023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780" y="4816575"/>
            <a:ext cx="803624" cy="113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0121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 New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7984" y="1556792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Grandmother</a:t>
            </a:r>
            <a:r>
              <a:rPr lang="cs-CZ" dirty="0" smtClean="0"/>
              <a:t> – babička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7984" y="2131577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Grandfather</a:t>
            </a:r>
            <a:r>
              <a:rPr lang="cs-CZ" dirty="0" smtClean="0"/>
              <a:t> – dědeček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4001" y="3582308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Brother – bratr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4001" y="4941168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Sister</a:t>
            </a:r>
            <a:r>
              <a:rPr lang="cs-CZ" dirty="0" smtClean="0"/>
              <a:t> – sestra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9512" y="418043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Cousin</a:t>
            </a:r>
            <a:r>
              <a:rPr lang="cs-CZ" dirty="0" smtClean="0"/>
              <a:t> – sestřenice / bratranec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54001" y="2922212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Niece</a:t>
            </a:r>
            <a:r>
              <a:rPr lang="cs-CZ" dirty="0" smtClean="0"/>
              <a:t> – neteř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54001" y="5661248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Nephew</a:t>
            </a:r>
            <a:r>
              <a:rPr lang="cs-CZ" dirty="0" smtClean="0"/>
              <a:t> – synovec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393836" y="2316243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Uncle</a:t>
            </a:r>
            <a:r>
              <a:rPr lang="cs-CZ" dirty="0" smtClean="0"/>
              <a:t> – strýc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393836" y="1556792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Aunt</a:t>
            </a:r>
            <a:r>
              <a:rPr lang="cs-CZ" dirty="0" smtClean="0"/>
              <a:t> – teta </a:t>
            </a:r>
            <a:endParaRPr lang="cs-CZ" dirty="0"/>
          </a:p>
        </p:txBody>
      </p:sp>
      <p:pic>
        <p:nvPicPr>
          <p:cNvPr id="3074" name="Picture 2" descr="http://i3.cn.cz/3/1304163918_201104300032_PRG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91544"/>
            <a:ext cx="4504986" cy="310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65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2443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 My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family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79283" y="3178521"/>
            <a:ext cx="463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my </a:t>
            </a:r>
            <a:r>
              <a:rPr lang="cs-CZ" dirty="0" err="1" smtClean="0"/>
              <a:t>brother</a:t>
            </a:r>
            <a:r>
              <a:rPr lang="cs-CZ" dirty="0" smtClean="0"/>
              <a:t> John. – To je můj bratr John?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9283" y="2294115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? – Kdo to je?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300698"/>
            <a:ext cx="4649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Ask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your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classmate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about</a:t>
            </a:r>
            <a:r>
              <a:rPr lang="cs-CZ" sz="2000" b="1" dirty="0" smtClean="0">
                <a:solidFill>
                  <a:srgbClr val="FF0000"/>
                </a:solidFill>
              </a:rPr>
              <a:t> his/her </a:t>
            </a:r>
            <a:r>
              <a:rPr lang="cs-CZ" sz="2000" b="1" dirty="0" err="1" smtClean="0">
                <a:solidFill>
                  <a:srgbClr val="FF0000"/>
                </a:solidFill>
              </a:rPr>
              <a:t>family</a:t>
            </a:r>
            <a:r>
              <a:rPr lang="cs-CZ" sz="2000" b="1" dirty="0" smtClean="0">
                <a:solidFill>
                  <a:srgbClr val="FF0000"/>
                </a:solidFill>
              </a:rPr>
              <a:t>: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9283" y="3943448"/>
            <a:ext cx="446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my </a:t>
            </a:r>
            <a:r>
              <a:rPr lang="cs-CZ" dirty="0" err="1" smtClean="0"/>
              <a:t>uncle</a:t>
            </a:r>
            <a:r>
              <a:rPr lang="cs-CZ" dirty="0" smtClean="0"/>
              <a:t> </a:t>
            </a:r>
            <a:r>
              <a:rPr lang="cs-CZ" dirty="0" err="1" smtClean="0"/>
              <a:t>Timy</a:t>
            </a:r>
            <a:r>
              <a:rPr lang="cs-CZ" dirty="0" smtClean="0"/>
              <a:t>. – To je můj strýc </a:t>
            </a:r>
            <a:r>
              <a:rPr lang="cs-CZ" dirty="0" err="1" smtClean="0"/>
              <a:t>Timy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9283" y="4942647"/>
            <a:ext cx="533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my </a:t>
            </a:r>
            <a:r>
              <a:rPr lang="cs-CZ" dirty="0" err="1" smtClean="0"/>
              <a:t>cousin</a:t>
            </a:r>
            <a:r>
              <a:rPr lang="cs-CZ" dirty="0" smtClean="0"/>
              <a:t>  Sarah. – To je moje sestřenice Sarah.</a:t>
            </a:r>
            <a:endParaRPr lang="cs-CZ" dirty="0"/>
          </a:p>
        </p:txBody>
      </p:sp>
      <p:pic>
        <p:nvPicPr>
          <p:cNvPr id="4098" name="Picture 2" descr="http://www.simpsonovi.net/obrazky/sekce/tapety/tapeta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104" y="1839731"/>
            <a:ext cx="3592958" cy="269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70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+mj-lt"/>
                <a:cs typeface="Times New Roman" pitchFamily="18" charset="0"/>
              </a:rPr>
              <a:t>Elektronická</a:t>
            </a:r>
            <a:r>
              <a:rPr lang="cs-CZ" sz="1200" b="1" dirty="0" smtClean="0">
                <a:latin typeface="+mj-lt"/>
              </a:rPr>
              <a:t>  učebnice - I. stupeň                         </a:t>
            </a:r>
            <a:r>
              <a:rPr lang="cs-CZ" sz="1000" dirty="0" smtClean="0">
                <a:latin typeface="+mj-lt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smtClean="0">
                <a:latin typeface="+mj-lt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grpSp>
        <p:nvGrpSpPr>
          <p:cNvPr id="10" name="Skupina 83"/>
          <p:cNvGrpSpPr/>
          <p:nvPr/>
        </p:nvGrpSpPr>
        <p:grpSpPr>
          <a:xfrm>
            <a:off x="648390" y="3327253"/>
            <a:ext cx="2088232" cy="360040"/>
            <a:chOff x="1691680" y="4869160"/>
            <a:chExt cx="2088232" cy="360040"/>
          </a:xfrm>
        </p:grpSpPr>
        <p:sp>
          <p:nvSpPr>
            <p:cNvPr id="11" name="Vývojový diagram: postup 10"/>
            <p:cNvSpPr/>
            <p:nvPr/>
          </p:nvSpPr>
          <p:spPr>
            <a:xfrm>
              <a:off x="1691680" y="4869160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12" name="Vývojový diagram: postup 11"/>
            <p:cNvSpPr/>
            <p:nvPr/>
          </p:nvSpPr>
          <p:spPr>
            <a:xfrm>
              <a:off x="2051720" y="4869160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13" name="Vývojový diagram: postup 12"/>
            <p:cNvSpPr/>
            <p:nvPr/>
          </p:nvSpPr>
          <p:spPr>
            <a:xfrm>
              <a:off x="2411760" y="4869160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14" name="Vývojový diagram: postup 13"/>
            <p:cNvSpPr/>
            <p:nvPr/>
          </p:nvSpPr>
          <p:spPr>
            <a:xfrm>
              <a:off x="2771800" y="4869160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Vývojový diagram: postup 14"/>
            <p:cNvSpPr/>
            <p:nvPr/>
          </p:nvSpPr>
          <p:spPr>
            <a:xfrm>
              <a:off x="3131840" y="4869160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16" name="Vývojový diagram: postup 15"/>
            <p:cNvSpPr/>
            <p:nvPr/>
          </p:nvSpPr>
          <p:spPr>
            <a:xfrm>
              <a:off x="3491880" y="4869160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3501047" y="3327253"/>
            <a:ext cx="2088232" cy="360040"/>
            <a:chOff x="4716016" y="3068960"/>
            <a:chExt cx="2088232" cy="360040"/>
          </a:xfrm>
        </p:grpSpPr>
        <p:grpSp>
          <p:nvGrpSpPr>
            <p:cNvPr id="18" name="Skupina 25"/>
            <p:cNvGrpSpPr/>
            <p:nvPr/>
          </p:nvGrpSpPr>
          <p:grpSpPr>
            <a:xfrm>
              <a:off x="4716016" y="3068960"/>
              <a:ext cx="1008112" cy="360040"/>
              <a:chOff x="2339752" y="6165304"/>
              <a:chExt cx="1008112" cy="360040"/>
            </a:xfrm>
          </p:grpSpPr>
          <p:sp>
            <p:nvSpPr>
              <p:cNvPr id="23" name="Vývojový diagram: postup 22"/>
              <p:cNvSpPr/>
              <p:nvPr/>
            </p:nvSpPr>
            <p:spPr>
              <a:xfrm>
                <a:off x="305983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4" name="Vývojový diagram: postup 23"/>
              <p:cNvSpPr/>
              <p:nvPr/>
            </p:nvSpPr>
            <p:spPr>
              <a:xfrm>
                <a:off x="269979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5" name="Vývojový diagram: postup 24"/>
              <p:cNvSpPr/>
              <p:nvPr/>
            </p:nvSpPr>
            <p:spPr>
              <a:xfrm>
                <a:off x="233975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19" name="Skupina 29"/>
            <p:cNvGrpSpPr/>
            <p:nvPr/>
          </p:nvGrpSpPr>
          <p:grpSpPr>
            <a:xfrm>
              <a:off x="5796136" y="3068960"/>
              <a:ext cx="1008112" cy="360040"/>
              <a:chOff x="2339752" y="6165304"/>
              <a:chExt cx="1008112" cy="360040"/>
            </a:xfrm>
          </p:grpSpPr>
          <p:sp>
            <p:nvSpPr>
              <p:cNvPr id="20" name="Vývojový diagram: postup 19"/>
              <p:cNvSpPr/>
              <p:nvPr/>
            </p:nvSpPr>
            <p:spPr>
              <a:xfrm>
                <a:off x="305983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1" name="Vývojový diagram: postup 20"/>
              <p:cNvSpPr/>
              <p:nvPr/>
            </p:nvSpPr>
            <p:spPr>
              <a:xfrm>
                <a:off x="269979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2" name="Vývojový diagram: postup 21"/>
              <p:cNvSpPr/>
              <p:nvPr/>
            </p:nvSpPr>
            <p:spPr>
              <a:xfrm>
                <a:off x="233975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6" name="Skupina 25"/>
          <p:cNvGrpSpPr/>
          <p:nvPr/>
        </p:nvGrpSpPr>
        <p:grpSpPr>
          <a:xfrm>
            <a:off x="648390" y="5589240"/>
            <a:ext cx="2088232" cy="360040"/>
            <a:chOff x="4824400" y="3149353"/>
            <a:chExt cx="2088232" cy="360040"/>
          </a:xfrm>
        </p:grpSpPr>
        <p:sp>
          <p:nvSpPr>
            <p:cNvPr id="27" name="Vývojový diagram: postup 26"/>
            <p:cNvSpPr/>
            <p:nvPr/>
          </p:nvSpPr>
          <p:spPr>
            <a:xfrm>
              <a:off x="5544480" y="3149353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28" name="Vývojový diagram: postup 27"/>
            <p:cNvSpPr/>
            <p:nvPr/>
          </p:nvSpPr>
          <p:spPr>
            <a:xfrm>
              <a:off x="5184440" y="3149353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29" name="Vývojový diagram: postup 28"/>
            <p:cNvSpPr/>
            <p:nvPr/>
          </p:nvSpPr>
          <p:spPr>
            <a:xfrm>
              <a:off x="4824400" y="3149353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30" name="Vývojový diagram: postup 29"/>
            <p:cNvSpPr/>
            <p:nvPr/>
          </p:nvSpPr>
          <p:spPr>
            <a:xfrm>
              <a:off x="6624600" y="3149353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31" name="Vývojový diagram: postup 30"/>
            <p:cNvSpPr/>
            <p:nvPr/>
          </p:nvSpPr>
          <p:spPr>
            <a:xfrm>
              <a:off x="6264560" y="3149353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sp>
          <p:nvSpPr>
            <p:cNvPr id="32" name="Vývojový diagram: postup 31"/>
            <p:cNvSpPr/>
            <p:nvPr/>
          </p:nvSpPr>
          <p:spPr>
            <a:xfrm>
              <a:off x="5904520" y="3149353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5589279" y="5565010"/>
            <a:ext cx="2448272" cy="360040"/>
            <a:chOff x="827584" y="3284984"/>
            <a:chExt cx="2448272" cy="360040"/>
          </a:xfrm>
        </p:grpSpPr>
        <p:grpSp>
          <p:nvGrpSpPr>
            <p:cNvPr id="42" name="Skupina 4"/>
            <p:cNvGrpSpPr/>
            <p:nvPr/>
          </p:nvGrpSpPr>
          <p:grpSpPr>
            <a:xfrm>
              <a:off x="827584" y="3284984"/>
              <a:ext cx="1728192" cy="360040"/>
              <a:chOff x="2339752" y="6165304"/>
              <a:chExt cx="1728192" cy="360040"/>
            </a:xfrm>
          </p:grpSpPr>
          <p:sp>
            <p:nvSpPr>
              <p:cNvPr id="46" name="Vývojový diagram: postup 45"/>
              <p:cNvSpPr/>
              <p:nvPr/>
            </p:nvSpPr>
            <p:spPr>
              <a:xfrm>
                <a:off x="377991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7" name="Vývojový diagram: postup 46"/>
              <p:cNvSpPr/>
              <p:nvPr/>
            </p:nvSpPr>
            <p:spPr>
              <a:xfrm>
                <a:off x="341987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48" name="Skupina 10"/>
              <p:cNvGrpSpPr/>
              <p:nvPr/>
            </p:nvGrpSpPr>
            <p:grpSpPr>
              <a:xfrm>
                <a:off x="2339752" y="6165304"/>
                <a:ext cx="1008112" cy="360040"/>
                <a:chOff x="2339752" y="6165304"/>
                <a:chExt cx="1008112" cy="360040"/>
              </a:xfrm>
            </p:grpSpPr>
            <p:sp>
              <p:nvSpPr>
                <p:cNvPr id="49" name="Vývojový diagram: postup 48"/>
                <p:cNvSpPr/>
                <p:nvPr/>
              </p:nvSpPr>
              <p:spPr>
                <a:xfrm>
                  <a:off x="3059832" y="6165304"/>
                  <a:ext cx="288032" cy="36004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50" name="Vývojový diagram: postup 9"/>
                <p:cNvSpPr/>
                <p:nvPr/>
              </p:nvSpPr>
              <p:spPr>
                <a:xfrm>
                  <a:off x="2699792" y="6165304"/>
                  <a:ext cx="288032" cy="36004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51" name="Vývojový diagram: postup 50"/>
                <p:cNvSpPr/>
                <p:nvPr/>
              </p:nvSpPr>
              <p:spPr>
                <a:xfrm>
                  <a:off x="2339752" y="6165304"/>
                  <a:ext cx="288032" cy="36004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43" name="Skupina 11"/>
            <p:cNvGrpSpPr/>
            <p:nvPr/>
          </p:nvGrpSpPr>
          <p:grpSpPr>
            <a:xfrm>
              <a:off x="2627784" y="3284984"/>
              <a:ext cx="648072" cy="360040"/>
              <a:chOff x="2339752" y="6165304"/>
              <a:chExt cx="648072" cy="360040"/>
            </a:xfrm>
          </p:grpSpPr>
          <p:sp>
            <p:nvSpPr>
              <p:cNvPr id="44" name="Vývojový diagram: postup 43"/>
              <p:cNvSpPr/>
              <p:nvPr/>
            </p:nvSpPr>
            <p:spPr>
              <a:xfrm>
                <a:off x="269979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45" name="Vývojový diagram: postup 44"/>
              <p:cNvSpPr/>
              <p:nvPr/>
            </p:nvSpPr>
            <p:spPr>
              <a:xfrm>
                <a:off x="233975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52" name="Skupina 51"/>
          <p:cNvGrpSpPr/>
          <p:nvPr/>
        </p:nvGrpSpPr>
        <p:grpSpPr>
          <a:xfrm>
            <a:off x="3470211" y="5565010"/>
            <a:ext cx="1368152" cy="360040"/>
            <a:chOff x="2339752" y="6165304"/>
            <a:chExt cx="1368152" cy="360040"/>
          </a:xfrm>
        </p:grpSpPr>
        <p:sp>
          <p:nvSpPr>
            <p:cNvPr id="53" name="Vývojový diagram: postup 52"/>
            <p:cNvSpPr/>
            <p:nvPr/>
          </p:nvSpPr>
          <p:spPr>
            <a:xfrm>
              <a:off x="3419872" y="6165304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>
                <a:solidFill>
                  <a:srgbClr val="002060"/>
                </a:solidFill>
              </a:endParaRPr>
            </a:p>
          </p:txBody>
        </p:sp>
        <p:grpSp>
          <p:nvGrpSpPr>
            <p:cNvPr id="54" name="Skupina 53"/>
            <p:cNvGrpSpPr/>
            <p:nvPr/>
          </p:nvGrpSpPr>
          <p:grpSpPr>
            <a:xfrm>
              <a:off x="2339752" y="6165304"/>
              <a:ext cx="1008112" cy="360040"/>
              <a:chOff x="2339752" y="6165304"/>
              <a:chExt cx="1008112" cy="360040"/>
            </a:xfrm>
          </p:grpSpPr>
          <p:sp>
            <p:nvSpPr>
              <p:cNvPr id="55" name="Vývojový diagram: postup 54"/>
              <p:cNvSpPr/>
              <p:nvPr/>
            </p:nvSpPr>
            <p:spPr>
              <a:xfrm>
                <a:off x="305983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6" name="Vývojový diagram: postup 55"/>
              <p:cNvSpPr/>
              <p:nvPr/>
            </p:nvSpPr>
            <p:spPr>
              <a:xfrm>
                <a:off x="269979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7" name="Vývojový diagram: postup 56"/>
              <p:cNvSpPr/>
              <p:nvPr/>
            </p:nvSpPr>
            <p:spPr>
              <a:xfrm>
                <a:off x="2339752" y="6165304"/>
                <a:ext cx="288032" cy="360040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58" name="Skupina 57"/>
          <p:cNvGrpSpPr/>
          <p:nvPr/>
        </p:nvGrpSpPr>
        <p:grpSpPr>
          <a:xfrm>
            <a:off x="6278523" y="3327253"/>
            <a:ext cx="1728192" cy="360040"/>
            <a:chOff x="5004048" y="2564904"/>
            <a:chExt cx="1728192" cy="360040"/>
          </a:xfrm>
        </p:grpSpPr>
        <p:sp>
          <p:nvSpPr>
            <p:cNvPr id="59" name="Vývojový diagram: postup 58"/>
            <p:cNvSpPr/>
            <p:nvPr/>
          </p:nvSpPr>
          <p:spPr>
            <a:xfrm>
              <a:off x="6444208" y="2564904"/>
              <a:ext cx="288032" cy="36004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 dirty="0" smtClean="0">
                <a:solidFill>
                  <a:srgbClr val="002060"/>
                </a:solidFill>
              </a:endParaRPr>
            </a:p>
          </p:txBody>
        </p:sp>
        <p:grpSp>
          <p:nvGrpSpPr>
            <p:cNvPr id="60" name="Skupina 23"/>
            <p:cNvGrpSpPr/>
            <p:nvPr/>
          </p:nvGrpSpPr>
          <p:grpSpPr>
            <a:xfrm>
              <a:off x="5004048" y="2564904"/>
              <a:ext cx="1368152" cy="360040"/>
              <a:chOff x="827584" y="2852936"/>
              <a:chExt cx="1368152" cy="360040"/>
            </a:xfrm>
          </p:grpSpPr>
          <p:sp>
            <p:nvSpPr>
              <p:cNvPr id="61" name="Obdélník 60"/>
              <p:cNvSpPr/>
              <p:nvPr/>
            </p:nvSpPr>
            <p:spPr>
              <a:xfrm>
                <a:off x="827584" y="2852936"/>
                <a:ext cx="288032" cy="3600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2" name="Obdélník 61"/>
              <p:cNvSpPr/>
              <p:nvPr/>
            </p:nvSpPr>
            <p:spPr>
              <a:xfrm>
                <a:off x="1187624" y="2852936"/>
                <a:ext cx="288032" cy="3600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3" name="Obdélník 62"/>
              <p:cNvSpPr/>
              <p:nvPr/>
            </p:nvSpPr>
            <p:spPr>
              <a:xfrm>
                <a:off x="1547664" y="2852936"/>
                <a:ext cx="288032" cy="3600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4" name="Obdélník 63"/>
              <p:cNvSpPr/>
              <p:nvPr/>
            </p:nvSpPr>
            <p:spPr>
              <a:xfrm>
                <a:off x="1907704" y="2852936"/>
                <a:ext cx="288032" cy="36004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4" name="TextovéPole 3"/>
          <p:cNvSpPr txBox="1"/>
          <p:nvPr/>
        </p:nvSpPr>
        <p:spPr>
          <a:xfrm>
            <a:off x="5054387" y="841358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Who´s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this</a:t>
            </a:r>
            <a:r>
              <a:rPr lang="cs-CZ" b="1" dirty="0" smtClean="0">
                <a:solidFill>
                  <a:srgbClr val="002060"/>
                </a:solidFill>
              </a:rPr>
              <a:t>? – Kdo </a:t>
            </a:r>
            <a:r>
              <a:rPr lang="cs-CZ" b="1" smtClean="0">
                <a:solidFill>
                  <a:srgbClr val="002060"/>
                </a:solidFill>
              </a:rPr>
              <a:t>je </a:t>
            </a:r>
            <a:r>
              <a:rPr lang="cs-CZ" b="1" smtClean="0">
                <a:solidFill>
                  <a:srgbClr val="002060"/>
                </a:solidFill>
              </a:rPr>
              <a:t>to</a:t>
            </a:r>
            <a:r>
              <a:rPr lang="cs-CZ" b="1" smtClean="0">
                <a:solidFill>
                  <a:srgbClr val="002060"/>
                </a:solidFill>
              </a:rPr>
              <a:t>?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catalogs.com/info/bestof/wp-content/uploads/2009/04/marge_simps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07" y="1406561"/>
            <a:ext cx="1080526" cy="151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anseverything.files.wordpress.com/2009/12/homersimp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945" y="1406561"/>
            <a:ext cx="1211001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1so.wbl.sk/ab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536" y="1411375"/>
            <a:ext cx="1512000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nd04.jxs.cz/207/392/e961280fdb_68046558_o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40" y="3933056"/>
            <a:ext cx="1012502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kafee.files.wordpress.com/2007/07/pouri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024" y="3860117"/>
            <a:ext cx="1915199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nd04.jxs.cz/233/299/9dd221c693_72829416_o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99" y="3933056"/>
            <a:ext cx="1098279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3536" y="6268670"/>
            <a:ext cx="529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1.Mother, 2.Father, 3.Uncle ,4.Sister ,5.Aunt ,6.Brother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372952" y="1411375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1.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3256437" y="140656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5986663" y="1411375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3.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384033" y="39330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2557727" y="39330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6286314" y="393305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2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06266"/>
            <a:ext cx="8229600" cy="52740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4.6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+mj-lt"/>
                <a:cs typeface="Times New Roman" pitchFamily="18" charset="0"/>
              </a:rPr>
              <a:t>Elektronická</a:t>
            </a:r>
            <a:r>
              <a:rPr lang="cs-CZ" sz="1200" b="1" dirty="0" smtClean="0">
                <a:latin typeface="+mj-lt"/>
              </a:rPr>
              <a:t>  učebnice - I. stupeň                         </a:t>
            </a:r>
            <a:r>
              <a:rPr lang="cs-CZ" sz="1000" dirty="0" smtClean="0">
                <a:latin typeface="+mj-lt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smtClean="0">
                <a:latin typeface="+mj-lt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85644"/>
              </p:ext>
            </p:extLst>
          </p:nvPr>
        </p:nvGraphicFramePr>
        <p:xfrm>
          <a:off x="899595" y="1484781"/>
          <a:ext cx="5782190" cy="3658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85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 S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K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L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W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Y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L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L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Y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L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Q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L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G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H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P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N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C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T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M 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11560" y="551723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rgbClr val="002060"/>
                </a:solidFill>
              </a:rPr>
              <a:t>Find</a:t>
            </a:r>
            <a:r>
              <a:rPr lang="cs-CZ" b="1" dirty="0" smtClean="0">
                <a:solidFill>
                  <a:srgbClr val="002060"/>
                </a:solidFill>
              </a:rPr>
              <a:t> these </a:t>
            </a:r>
            <a:r>
              <a:rPr lang="cs-CZ" b="1" dirty="0" err="1" smtClean="0">
                <a:solidFill>
                  <a:srgbClr val="002060"/>
                </a:solidFill>
              </a:rPr>
              <a:t>words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b="1" dirty="0" err="1" smtClean="0">
                <a:solidFill>
                  <a:srgbClr val="002060"/>
                </a:solidFill>
              </a:rPr>
              <a:t>Family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mom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dad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parents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sister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brother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grandmother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grandfather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grandparents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mother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father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 err="1" smtClean="0">
                <a:solidFill>
                  <a:srgbClr val="002060"/>
                </a:solidFill>
              </a:rPr>
              <a:t>daughter</a:t>
            </a:r>
            <a:r>
              <a:rPr lang="cs-CZ" b="1" dirty="0" smtClean="0">
                <a:solidFill>
                  <a:srgbClr val="002060"/>
                </a:solidFill>
              </a:rPr>
              <a:t>, </a:t>
            </a:r>
            <a:r>
              <a:rPr lang="cs-CZ" b="1" dirty="0">
                <a:solidFill>
                  <a:srgbClr val="002060"/>
                </a:solidFill>
              </a:rPr>
              <a:t>son </a:t>
            </a:r>
          </a:p>
        </p:txBody>
      </p:sp>
    </p:spTree>
    <p:extLst>
      <p:ext uri="{BB962C8B-B14F-4D97-AF65-F5344CB8AC3E}">
        <p14:creationId xmlns:p14="http://schemas.microsoft.com/office/powerpoint/2010/main" val="143094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22856"/>
            <a:ext cx="8229600" cy="565237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4.7  Song – Happy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´s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+mj-lt"/>
                <a:cs typeface="Times New Roman" pitchFamily="18" charset="0"/>
              </a:rPr>
              <a:t>Elektronická</a:t>
            </a:r>
            <a:r>
              <a:rPr lang="cs-CZ" sz="1200" b="1" dirty="0" smtClean="0">
                <a:latin typeface="+mj-lt"/>
              </a:rPr>
              <a:t>  učebnice - I. stupeň                         </a:t>
            </a:r>
            <a:r>
              <a:rPr lang="cs-CZ" sz="1000" dirty="0" smtClean="0">
                <a:latin typeface="+mj-lt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latin typeface="+mj-lt"/>
              </a:rPr>
              <a:t> </a:t>
            </a:r>
            <a:r>
              <a:rPr lang="cs-CZ" sz="1600" b="1" dirty="0" smtClean="0">
                <a:latin typeface="+mj-lt"/>
                <a:cs typeface="Times New Roman" pitchFamily="18" charset="0"/>
              </a:rPr>
              <a:t>Anglický jazyk</a:t>
            </a:r>
          </a:p>
          <a:p>
            <a:endParaRPr lang="cs-CZ" sz="1000" dirty="0"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635896" y="5701898"/>
            <a:ext cx="5202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http://www.youtube.com/watch?v=Yy0P1O7NXHo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1844824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Happy </a:t>
            </a:r>
            <a:r>
              <a:rPr lang="cs-CZ" sz="2400" b="1" dirty="0" err="1" smtClean="0">
                <a:solidFill>
                  <a:srgbClr val="FF0000"/>
                </a:solidFill>
              </a:rPr>
              <a:t>mother´s</a:t>
            </a:r>
            <a:r>
              <a:rPr lang="cs-CZ" sz="2400" b="1" dirty="0" smtClean="0">
                <a:solidFill>
                  <a:srgbClr val="FF0000"/>
                </a:solidFill>
              </a:rPr>
              <a:t>  </a:t>
            </a:r>
            <a:r>
              <a:rPr lang="cs-CZ" sz="2400" b="1" dirty="0" err="1" smtClean="0">
                <a:solidFill>
                  <a:srgbClr val="FF0000"/>
                </a:solidFill>
              </a:rPr>
              <a:t>day</a:t>
            </a:r>
            <a:r>
              <a:rPr lang="cs-CZ" sz="2400" b="1" dirty="0" smtClean="0">
                <a:solidFill>
                  <a:srgbClr val="FF0000"/>
                </a:solidFill>
              </a:rPr>
              <a:t>, happy </a:t>
            </a:r>
            <a:r>
              <a:rPr lang="cs-CZ" sz="2400" b="1" dirty="0" err="1" smtClean="0">
                <a:solidFill>
                  <a:srgbClr val="FF0000"/>
                </a:solidFill>
              </a:rPr>
              <a:t>mother´s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day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400" b="1" dirty="0" err="1" smtClean="0">
                <a:solidFill>
                  <a:srgbClr val="FF0000"/>
                </a:solidFill>
              </a:rPr>
              <a:t>Dear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Mom</a:t>
            </a:r>
            <a:r>
              <a:rPr lang="cs-CZ" sz="2400" b="1" dirty="0" smtClean="0">
                <a:solidFill>
                  <a:srgbClr val="FF0000"/>
                </a:solidFill>
              </a:rPr>
              <a:t>, </a:t>
            </a:r>
            <a:r>
              <a:rPr lang="cs-CZ" sz="2400" b="1" dirty="0" err="1" smtClean="0">
                <a:solidFill>
                  <a:srgbClr val="FF0000"/>
                </a:solidFill>
              </a:rPr>
              <a:t>this</a:t>
            </a:r>
            <a:r>
              <a:rPr lang="cs-CZ" sz="2400" b="1" dirty="0" smtClean="0">
                <a:solidFill>
                  <a:srgbClr val="FF0000"/>
                </a:solidFill>
              </a:rPr>
              <a:t> song </a:t>
            </a:r>
            <a:r>
              <a:rPr lang="cs-CZ" sz="2400" b="1" dirty="0" err="1" smtClean="0">
                <a:solidFill>
                  <a:srgbClr val="FF0000"/>
                </a:solidFill>
              </a:rPr>
              <a:t>is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for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you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400" b="1" dirty="0" err="1" smtClean="0">
                <a:solidFill>
                  <a:srgbClr val="FF0000"/>
                </a:solidFill>
              </a:rPr>
              <a:t>For</a:t>
            </a:r>
            <a:r>
              <a:rPr lang="cs-CZ" sz="2400" b="1" dirty="0" smtClean="0">
                <a:solidFill>
                  <a:srgbClr val="FF0000"/>
                </a:solidFill>
              </a:rPr>
              <a:t>  </a:t>
            </a:r>
            <a:r>
              <a:rPr lang="cs-CZ" sz="2400" b="1" dirty="0" err="1" smtClean="0">
                <a:solidFill>
                  <a:srgbClr val="FF0000"/>
                </a:solidFill>
              </a:rPr>
              <a:t>putting</a:t>
            </a:r>
            <a:r>
              <a:rPr lang="cs-CZ" sz="2400" b="1" dirty="0" smtClean="0">
                <a:solidFill>
                  <a:srgbClr val="FF0000"/>
                </a:solidFill>
              </a:rPr>
              <a:t> up </a:t>
            </a:r>
            <a:r>
              <a:rPr lang="cs-CZ" sz="2400" b="1" dirty="0" err="1" smtClean="0">
                <a:solidFill>
                  <a:srgbClr val="FF0000"/>
                </a:solidFill>
              </a:rPr>
              <a:t>with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me</a:t>
            </a:r>
            <a:r>
              <a:rPr lang="cs-CZ" sz="2400" b="1" dirty="0" smtClean="0">
                <a:solidFill>
                  <a:srgbClr val="FF0000"/>
                </a:solidFill>
              </a:rPr>
              <a:t>, </a:t>
            </a:r>
            <a:r>
              <a:rPr lang="cs-CZ" sz="2400" b="1" dirty="0" err="1" smtClean="0">
                <a:solidFill>
                  <a:srgbClr val="FF0000"/>
                </a:solidFill>
              </a:rPr>
              <a:t>when</a:t>
            </a:r>
            <a:r>
              <a:rPr lang="cs-CZ" sz="2400" b="1" dirty="0" smtClean="0">
                <a:solidFill>
                  <a:srgbClr val="FF0000"/>
                </a:solidFill>
              </a:rPr>
              <a:t> I </a:t>
            </a:r>
            <a:r>
              <a:rPr lang="cs-CZ" sz="2400" b="1" dirty="0" err="1" smtClean="0">
                <a:solidFill>
                  <a:srgbClr val="FF0000"/>
                </a:solidFill>
              </a:rPr>
              <a:t>was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young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And </a:t>
            </a:r>
            <a:r>
              <a:rPr lang="cs-CZ" sz="2400" b="1" dirty="0" err="1" smtClean="0">
                <a:solidFill>
                  <a:srgbClr val="FF0000"/>
                </a:solidFill>
              </a:rPr>
              <a:t>all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that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you´ve</a:t>
            </a:r>
            <a:r>
              <a:rPr lang="cs-CZ" sz="2400" b="1" dirty="0" smtClean="0">
                <a:solidFill>
                  <a:srgbClr val="FF0000"/>
                </a:solidFill>
              </a:rPr>
              <a:t> done.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I love </a:t>
            </a:r>
            <a:r>
              <a:rPr lang="cs-CZ" sz="2400" b="1" dirty="0" err="1" smtClean="0">
                <a:solidFill>
                  <a:srgbClr val="FF0000"/>
                </a:solidFill>
              </a:rPr>
              <a:t>you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mum</a:t>
            </a:r>
            <a:r>
              <a:rPr lang="cs-CZ" sz="2400" b="1" dirty="0" smtClean="0">
                <a:solidFill>
                  <a:srgbClr val="FF0000"/>
                </a:solidFill>
              </a:rPr>
              <a:t>!........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upload.wikimedia.org/wikipedia/commons/2/29/Mother-Child_face_to_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00730"/>
            <a:ext cx="2952328" cy="211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8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67" y="492443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58793" y="1556792"/>
            <a:ext cx="31149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does</a:t>
            </a:r>
            <a:r>
              <a:rPr lang="cs-CZ" b="1" dirty="0" smtClean="0"/>
              <a:t> "</a:t>
            </a:r>
            <a:r>
              <a:rPr lang="cs-CZ" b="1" dirty="0" err="1" smtClean="0"/>
              <a:t>mum</a:t>
            </a:r>
            <a:r>
              <a:rPr lang="cs-CZ" b="1" dirty="0" smtClean="0"/>
              <a:t>" </a:t>
            </a:r>
            <a:r>
              <a:rPr lang="cs-CZ" b="1" dirty="0" err="1" smtClean="0"/>
              <a:t>mean</a:t>
            </a:r>
            <a:r>
              <a:rPr lang="cs-CZ" b="1" dirty="0"/>
              <a:t>?</a:t>
            </a:r>
            <a:endParaRPr lang="cs-CZ" b="1" dirty="0" smtClean="0"/>
          </a:p>
          <a:p>
            <a:pPr marL="342900" indent="-342900">
              <a:buAutoNum type="alphaLcPeriod"/>
            </a:pPr>
            <a:r>
              <a:rPr lang="cs-CZ" dirty="0" smtClean="0"/>
              <a:t>Maminka</a:t>
            </a:r>
          </a:p>
          <a:p>
            <a:pPr marL="342900" indent="-342900">
              <a:buAutoNum type="alphaLcPeriod"/>
            </a:pPr>
            <a:r>
              <a:rPr lang="cs-CZ" dirty="0" smtClean="0"/>
              <a:t>Tatínek</a:t>
            </a:r>
          </a:p>
          <a:p>
            <a:pPr marL="342900" indent="-342900">
              <a:buAutoNum type="alphaLcPeriod"/>
            </a:pPr>
            <a:r>
              <a:rPr lang="cs-CZ" dirty="0" smtClean="0"/>
              <a:t>Bratr</a:t>
            </a:r>
          </a:p>
          <a:p>
            <a:pPr marL="342900" indent="-342900">
              <a:buAutoNum type="alphaLcPeriod"/>
            </a:pPr>
            <a:r>
              <a:rPr lang="cs-CZ" dirty="0"/>
              <a:t>S</a:t>
            </a:r>
            <a:r>
              <a:rPr lang="cs-CZ" dirty="0" smtClean="0"/>
              <a:t>estra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8793" y="3823498"/>
            <a:ext cx="34483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</a:t>
            </a:r>
            <a:r>
              <a:rPr lang="cs-CZ" dirty="0" smtClean="0"/>
              <a:t>.   </a:t>
            </a:r>
            <a:r>
              <a:rPr lang="cs-CZ" b="1" dirty="0" err="1" smtClean="0"/>
              <a:t>Who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not a </a:t>
            </a:r>
            <a:r>
              <a:rPr lang="cs-CZ" b="1" dirty="0" err="1" smtClean="0"/>
              <a:t>family</a:t>
            </a:r>
            <a:r>
              <a:rPr lang="cs-CZ" b="1" dirty="0" smtClean="0"/>
              <a:t> </a:t>
            </a:r>
            <a:r>
              <a:rPr lang="cs-CZ" b="1" dirty="0" err="1" smtClean="0"/>
              <a:t>member</a:t>
            </a:r>
            <a:r>
              <a:rPr lang="cs-CZ" b="1" dirty="0" smtClean="0"/>
              <a:t>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Uncle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Sister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Cat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Aunt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16016" y="1556792"/>
            <a:ext cx="21682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</a:t>
            </a:r>
            <a:r>
              <a:rPr lang="cs-CZ" dirty="0" smtClean="0"/>
              <a:t>   </a:t>
            </a:r>
            <a:r>
              <a:rPr lang="cs-CZ" b="1" dirty="0" err="1" smtClean="0"/>
              <a:t>What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correct</a:t>
            </a:r>
            <a:r>
              <a:rPr lang="cs-CZ" b="1" dirty="0" smtClean="0"/>
              <a:t>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Grandfahter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Grendfather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Grandfather</a:t>
            </a:r>
            <a:endParaRPr lang="cs-CZ" dirty="0" smtClean="0"/>
          </a:p>
          <a:p>
            <a:pPr marL="342900" indent="-342900">
              <a:buAutoNum type="alphaLcPeriod"/>
            </a:pPr>
            <a:r>
              <a:rPr lang="cs-CZ" dirty="0" err="1" smtClean="0"/>
              <a:t>Grendfether</a:t>
            </a:r>
            <a:r>
              <a:rPr lang="cs-CZ" dirty="0" smtClean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16016" y="3823498"/>
            <a:ext cx="3070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cs-CZ" b="1" dirty="0" err="1" smtClean="0"/>
              <a:t>Who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family</a:t>
            </a:r>
            <a:r>
              <a:rPr lang="cs-CZ" b="1" dirty="0" smtClean="0"/>
              <a:t> </a:t>
            </a:r>
            <a:r>
              <a:rPr lang="cs-CZ" b="1" dirty="0" err="1" smtClean="0"/>
              <a:t>member</a:t>
            </a:r>
            <a:r>
              <a:rPr lang="cs-CZ" b="1" dirty="0" smtClean="0"/>
              <a:t>?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Hamster</a:t>
            </a:r>
            <a:r>
              <a:rPr lang="cs-CZ" dirty="0" smtClean="0"/>
              <a:t> </a:t>
            </a:r>
          </a:p>
          <a:p>
            <a:pPr marL="342900" indent="-342900">
              <a:buAutoNum type="alphaLcPeriod"/>
            </a:pPr>
            <a:r>
              <a:rPr lang="cs-CZ" dirty="0" smtClean="0"/>
              <a:t>Dog</a:t>
            </a:r>
          </a:p>
          <a:p>
            <a:pPr marL="342900" indent="-342900">
              <a:buAutoNum type="alphaLcPeriod"/>
            </a:pPr>
            <a:r>
              <a:rPr lang="cs-CZ" dirty="0" smtClean="0"/>
              <a:t>Brother</a:t>
            </a:r>
          </a:p>
          <a:p>
            <a:pPr marL="342900" indent="-342900">
              <a:buAutoNum type="alphaLcPeriod"/>
            </a:pPr>
            <a:r>
              <a:rPr lang="cs-CZ" dirty="0" err="1" smtClean="0"/>
              <a:t>Pig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52320" y="3085140"/>
            <a:ext cx="139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Correct</a:t>
            </a:r>
            <a:r>
              <a:rPr lang="cs-CZ" sz="1400" dirty="0" smtClean="0"/>
              <a:t> </a:t>
            </a:r>
            <a:r>
              <a:rPr lang="cs-CZ" sz="1400" dirty="0" err="1" smtClean="0"/>
              <a:t>answers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1a, 2c, 3c, 4c</a:t>
            </a:r>
            <a:endParaRPr lang="cs-CZ" sz="1400" dirty="0"/>
          </a:p>
        </p:txBody>
      </p:sp>
      <p:pic>
        <p:nvPicPr>
          <p:cNvPr id="1026" name="Picture 2" descr="http://www.kupazabavy.estranky.cz/archiv/iobrazek/1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14" y="4673596"/>
            <a:ext cx="2471886" cy="197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09A8-A54E-4EA3-A0F3-32087C0E08D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FCD5B5"/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</a:t>
            </a:r>
            <a:r>
              <a:rPr lang="cs-CZ" sz="1200" b="1" dirty="0" smtClean="0"/>
              <a:t>  učebnice - I. stupeň                         </a:t>
            </a:r>
            <a:r>
              <a:rPr lang="cs-CZ" sz="1000" dirty="0" smtClean="0"/>
              <a:t>Základní škola Děčín VI, Na Stráni 879/2  – příspěvková organizace                               </a:t>
            </a:r>
            <a:r>
              <a:rPr lang="cs-CZ" sz="1600" b="1" dirty="0" smtClean="0"/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  <a:p>
            <a:endParaRPr lang="cs-CZ" sz="1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567" y="492443"/>
            <a:ext cx="8229600" cy="57606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2564904"/>
            <a:ext cx="8424936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b="1" u="sng" dirty="0" smtClean="0">
                <a:hlinkClick r:id="rId2"/>
              </a:rPr>
              <a:t>http</a:t>
            </a:r>
            <a:r>
              <a:rPr lang="cs-CZ" b="1" u="sng" dirty="0">
                <a:hlinkClick r:id="rId2"/>
              </a:rPr>
              <a:t>://</a:t>
            </a:r>
            <a:r>
              <a:rPr lang="cs-CZ" b="1" u="sng" dirty="0" smtClean="0">
                <a:hlinkClick r:id="rId2"/>
              </a:rPr>
              <a:t>www.mes-english.com/flashcards/family.php</a:t>
            </a:r>
            <a:endParaRPr lang="cs-CZ" b="1" u="sng" dirty="0" smtClean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3"/>
              </a:rPr>
              <a:t>http://www.youtube.com/watch?v=Yy0P1O7NXHo</a:t>
            </a:r>
            <a:endParaRPr lang="cs-CZ" dirty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4"/>
              </a:rPr>
              <a:t>http://www.thesimpsons.com/</a:t>
            </a:r>
            <a:endParaRPr lang="cs-CZ" dirty="0"/>
          </a:p>
          <a:p>
            <a:pPr marL="342900" indent="-342900">
              <a:buFontTx/>
              <a:buAutoNum type="arabicPeriod"/>
            </a:pPr>
            <a:r>
              <a:rPr lang="cs-CZ" b="1" u="sng" dirty="0">
                <a:hlinkClick r:id="rId5"/>
              </a:rPr>
              <a:t>http://</a:t>
            </a:r>
            <a:r>
              <a:rPr lang="cs-CZ" b="1" u="sng" dirty="0" smtClean="0">
                <a:hlinkClick r:id="rId5"/>
              </a:rPr>
              <a:t>cs.wikipedia.org/w/index.php?title=Speci%C3%A1ln%C3%AD%3AHled%C3%A1n%C3%AD&amp;search=royal+family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05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lastní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722</Words>
  <Application>Microsoft Office PowerPoint</Application>
  <PresentationFormat>Předvádění na obrazovce (4:3)</PresentationFormat>
  <Paragraphs>253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Motiv systému Office</vt:lpstr>
      <vt:lpstr>4.1  Family</vt:lpstr>
      <vt:lpstr>4.2  What do we already know?</vt:lpstr>
      <vt:lpstr>4.3  New terms</vt:lpstr>
      <vt:lpstr>4.4  My family</vt:lpstr>
      <vt:lpstr>4.5  Exercises</vt:lpstr>
      <vt:lpstr>4.6  Something more difficult</vt:lpstr>
      <vt:lpstr>4.7  Song – Happy mother´s day</vt:lpstr>
      <vt:lpstr>4.8  Test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Vít Průša</cp:lastModifiedBy>
  <cp:revision>115</cp:revision>
  <dcterms:created xsi:type="dcterms:W3CDTF">2010-12-30T16:57:43Z</dcterms:created>
  <dcterms:modified xsi:type="dcterms:W3CDTF">2020-03-21T12:19:33Z</dcterms:modified>
</cp:coreProperties>
</file>