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CD5B5"/>
    <a:srgbClr val="00602B"/>
    <a:srgbClr val="CA84B3"/>
    <a:srgbClr val="7E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F3984-2D77-4C55-9991-8849707F36F0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0D35C-269E-47E8-B80B-E4C418D3DB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33019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637B4-7C67-4A5C-A9CC-DF4B8A5A2A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419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A637B4-7C67-4A5C-A9CC-DF4B8A5A2AAE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16FE2ED-D46E-4A47-8D5D-279CC8BE5480}" type="datetime1">
              <a:rPr lang="cs-CZ" smtClean="0"/>
              <a:pPr/>
              <a:t>4.1.2012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0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E604-19CA-41DD-8E17-0E08E068E2AC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4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6484-A840-4BA8-8635-CC8D0717D725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3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B7A0-1B9E-4C59-80CB-6A630DF37822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2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3C7C-076C-432D-AFDA-AE954144EC23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76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4EAD-5F8B-4F69-9FE2-74318F20F8DF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38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04C-02E0-40AB-BF0C-2F91366DFBF7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5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9127-F7CD-48C0-93ED-B80868708184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99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305E-424E-4164-8C5B-08E1C8028349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8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92B82-1FBE-4B53-B04D-A22DC7A42268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46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BD6B-8292-41B8-97D1-743EF33C1D49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5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2134-3D8B-4F9B-9AB7-E9D61636FD2E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CA84B3">
                <a:lumMod val="97000"/>
                <a:lumOff val="3000"/>
              </a:srgb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3CB50-F606-4A0B-AC09-C75F77A898C8}" type="datetime1">
              <a:rPr lang="cs-CZ" smtClean="0"/>
              <a:pPr/>
              <a:t>4.1.2012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A3FB8-E447-4F4E-96F3-A5CCAF839A1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9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-english.com/worksheets/flashcards/numbers3_wordsearch.php" TargetMode="External"/><Relationship Id="rId2" Type="http://schemas.openxmlformats.org/officeDocument/2006/relationships/hyperlink" Target="http://www.mes-english.com/worksheets/flashcards/numbers1.ph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Z_tWEayqHK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1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8" name="TextovéPole 4"/>
          <p:cNvSpPr txBox="1"/>
          <p:nvPr/>
        </p:nvSpPr>
        <p:spPr>
          <a:xfrm>
            <a:off x="0" y="6242447"/>
            <a:ext cx="9144000" cy="61555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Zuzana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Tonderová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6237312"/>
            <a:ext cx="3029719" cy="62068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ovéPole 9"/>
          <p:cNvSpPr txBox="1"/>
          <p:nvPr/>
        </p:nvSpPr>
        <p:spPr>
          <a:xfrm>
            <a:off x="0" y="492443"/>
            <a:ext cx="201048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+mj-lt"/>
              </a:rPr>
              <a:t>3.1  </a:t>
            </a:r>
            <a:r>
              <a:rPr lang="cs-CZ" sz="2500" b="1" dirty="0" err="1" smtClean="0">
                <a:latin typeface="+mj-lt"/>
              </a:rPr>
              <a:t>Numbers</a:t>
            </a:r>
            <a:endParaRPr lang="cs-CZ" sz="2500" b="1" dirty="0">
              <a:latin typeface="+mj-lt"/>
            </a:endParaRPr>
          </a:p>
        </p:txBody>
      </p:sp>
      <p:pic>
        <p:nvPicPr>
          <p:cNvPr id="1026" name="Picture 2" descr="http://simplyzesty.com/wp-content/uploads/2010/07/Math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4148807" cy="305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267744" y="5355566"/>
            <a:ext cx="670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http://www.mes-english.com/worksheets/flashcards/numbers1.php</a:t>
            </a:r>
          </a:p>
        </p:txBody>
      </p:sp>
    </p:spTree>
    <p:extLst>
      <p:ext uri="{BB962C8B-B14F-4D97-AF65-F5344CB8AC3E}">
        <p14:creationId xmlns:p14="http://schemas.microsoft.com/office/powerpoint/2010/main" val="174032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953184"/>
              </p:ext>
            </p:extLst>
          </p:nvPr>
        </p:nvGraphicFramePr>
        <p:xfrm>
          <a:off x="1043608" y="1700808"/>
          <a:ext cx="7272808" cy="421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Zuzana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Tonderová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rgbClr val="FF9933"/>
                    </a:solidFill>
                  </a:tcPr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07</a:t>
                      </a:r>
                      <a:r>
                        <a:rPr lang="cs-CZ" sz="2400" baseline="0" dirty="0" smtClean="0"/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</a:t>
                      </a:r>
                      <a:r>
                        <a:rPr lang="cs-CZ" sz="2400" smtClean="0"/>
                        <a:t>. </a:t>
                      </a:r>
                      <a:r>
                        <a:rPr lang="cs-CZ" sz="2400" dirty="0" smtClean="0"/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Číslovky</a:t>
                      </a:r>
                      <a:r>
                        <a:rPr lang="cs-CZ" sz="2400" baseline="0" dirty="0" smtClean="0"/>
                        <a:t> do 20, desítky, „ Kolik „?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Prezentace popisující</a:t>
                      </a:r>
                      <a:r>
                        <a:rPr lang="cs-CZ" sz="2400" baseline="0" dirty="0" smtClean="0"/>
                        <a:t> číslovky do dvaceti, tvoření desítek a otázku na počet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9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492443"/>
            <a:ext cx="44739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3.2  </a:t>
            </a:r>
            <a:r>
              <a:rPr lang="cs-CZ" sz="2500" b="1" dirty="0" err="1" smtClean="0"/>
              <a:t>What</a:t>
            </a:r>
            <a:r>
              <a:rPr lang="cs-CZ" sz="2500" b="1" dirty="0" smtClean="0"/>
              <a:t> do </a:t>
            </a:r>
            <a:r>
              <a:rPr lang="cs-CZ" sz="2500" b="1" dirty="0" err="1" smtClean="0"/>
              <a:t>we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already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know</a:t>
            </a:r>
            <a:r>
              <a:rPr lang="cs-CZ" sz="2500" b="1" dirty="0" smtClean="0"/>
              <a:t>?</a:t>
            </a:r>
            <a:endParaRPr lang="cs-CZ" sz="25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3" y="212521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3645" y="1712045"/>
            <a:ext cx="591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Two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251001" y="3642162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94639" y="360219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Four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00449" y="457717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</a:t>
            </a:r>
            <a:r>
              <a:rPr lang="cs-CZ" dirty="0" err="1" smtClean="0"/>
              <a:t>ive</a:t>
            </a:r>
            <a:endParaRPr lang="cs-CZ" dirty="0"/>
          </a:p>
        </p:txBody>
      </p:sp>
      <p:pic>
        <p:nvPicPr>
          <p:cNvPr id="2050" name="Picture 2" descr="http://s3.amazonaws.com/pixmac-preview/0000420673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832" y="1402371"/>
            <a:ext cx="1974317" cy="197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lizabehtin.files.wordpress.com/2011/08/age-2-crystal-number-for-card-making-1073-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473" y="913805"/>
            <a:ext cx="1965812" cy="196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g.seznamzbozi.cz/direct/iR/importprodukt-orig/035/0352f32f186c270e8e94d382995d0445--mmf100x1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01902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maxihome.cz/obr-7877-fantazie-787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355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celebrities-galore.com/assets/styles/theme152/images/tools/numerology/number-5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214" y="4476653"/>
            <a:ext cx="1652588" cy="164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2444552" y="3759043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? – 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five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92443"/>
            <a:ext cx="221567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3.3  New </a:t>
            </a:r>
            <a:r>
              <a:rPr lang="cs-CZ" sz="2500" b="1" dirty="0" err="1" smtClean="0"/>
              <a:t>terms</a:t>
            </a:r>
            <a:endParaRPr lang="cs-CZ" sz="25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36091"/>
              </p:ext>
            </p:extLst>
          </p:nvPr>
        </p:nvGraphicFramePr>
        <p:xfrm>
          <a:off x="755576" y="1412776"/>
          <a:ext cx="5256584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0892"/>
                <a:gridCol w="1582886"/>
                <a:gridCol w="670892"/>
                <a:gridCol w="2331914"/>
              </a:tblGrid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11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eleven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30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thirty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12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twelve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40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forty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13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thirteen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50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fifty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14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fourteen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60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sixty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15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fifteen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70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seventy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16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sixteen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80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 smtClean="0">
                          <a:solidFill>
                            <a:srgbClr val="FFFF00"/>
                          </a:solidFill>
                          <a:effectLst/>
                        </a:rPr>
                        <a:t>eighty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17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seventeen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90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ninety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18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eighteen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99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ninety-nine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19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nineteen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100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one</a:t>
                      </a:r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hundred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20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twenty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0653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21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twenty</a:t>
                      </a:r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 -</a:t>
                      </a:r>
                      <a:r>
                        <a:rPr lang="cs-CZ" sz="2400" b="1" u="none" strike="noStrike" dirty="0" err="1">
                          <a:solidFill>
                            <a:srgbClr val="FFFF00"/>
                          </a:solidFill>
                          <a:effectLst/>
                        </a:rPr>
                        <a:t>one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u="none" strike="noStrike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cs-CZ" sz="24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23528" y="5980638"/>
            <a:ext cx="8879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002060"/>
                </a:solidFill>
              </a:rPr>
              <a:t>http://helpforenglish.cz/slovni-zasoba/okruhy-slovni-zasoby/tematicke-okruhy/c2006072424-numbers-20-100.html</a:t>
            </a:r>
          </a:p>
        </p:txBody>
      </p:sp>
    </p:spTree>
    <p:extLst>
      <p:ext uri="{BB962C8B-B14F-4D97-AF65-F5344CB8AC3E}">
        <p14:creationId xmlns:p14="http://schemas.microsoft.com/office/powerpoint/2010/main" val="30012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3917" y="514059"/>
            <a:ext cx="201048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3.4  </a:t>
            </a:r>
            <a:r>
              <a:rPr lang="cs-CZ" sz="2500" b="1" dirty="0" err="1" smtClean="0"/>
              <a:t>Numbers</a:t>
            </a:r>
            <a:endParaRPr lang="cs-CZ" sz="25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300118"/>
            <a:ext cx="596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Match</a:t>
            </a:r>
            <a:r>
              <a:rPr lang="cs-CZ" dirty="0" smtClean="0"/>
              <a:t> the </a:t>
            </a:r>
            <a:r>
              <a:rPr lang="cs-CZ" dirty="0" err="1" smtClean="0"/>
              <a:t>numbers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the </a:t>
            </a:r>
            <a:r>
              <a:rPr lang="cs-CZ" dirty="0" err="1" smtClean="0"/>
              <a:t>pictures</a:t>
            </a:r>
            <a:r>
              <a:rPr lang="cs-CZ" dirty="0" smtClean="0"/>
              <a:t>.- Přiřaď čísla s obrázky:</a:t>
            </a:r>
            <a:endParaRPr lang="cs-CZ" dirty="0"/>
          </a:p>
        </p:txBody>
      </p:sp>
      <p:pic>
        <p:nvPicPr>
          <p:cNvPr id="4098" name="Picture 2" descr="http://travel.kirakoktysh.com/spring/images/gerb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260257"/>
            <a:ext cx="1990257" cy="149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25109" y="3236777"/>
            <a:ext cx="949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2. </a:t>
            </a:r>
            <a:r>
              <a:rPr lang="cs-CZ" dirty="0" err="1" smtClean="0"/>
              <a:t>Three</a:t>
            </a:r>
            <a:endParaRPr lang="cs-CZ" dirty="0" smtClean="0"/>
          </a:p>
        </p:txBody>
      </p:sp>
      <p:pic>
        <p:nvPicPr>
          <p:cNvPr id="4100" name="Picture 4" descr="http://www.rvis.edu.bh/uploaded/Home_Link_Grade_1/photos8_09/book_clipart_3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699" y="4662765"/>
            <a:ext cx="1670025" cy="16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25109" y="262297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One</a:t>
            </a:r>
            <a:endParaRPr lang="cs-CZ" dirty="0"/>
          </a:p>
        </p:txBody>
      </p:sp>
      <p:pic>
        <p:nvPicPr>
          <p:cNvPr id="4102" name="Picture 6" descr="http://t0.gstatic.com/images?q=tbn:ANd9GcTwc6U6nZfmY_4zT8QMxMiekX0pfQCWs8tyH1jRfVs5bVgviS6DMoU-MKBz1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76" y="4923090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25109" y="4553758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104" name="Picture 8" descr="http://t2.gstatic.com/images?q=tbn:ANd9GcSCTZO4ZeaTzxd2pM05_23t4MvQLv4AiV8orw5xkd4BZ3tC2ss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153" y="3231503"/>
            <a:ext cx="2870356" cy="131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25109" y="3894703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3. </a:t>
            </a:r>
            <a:r>
              <a:rPr lang="cs-CZ" dirty="0" err="1" smtClean="0"/>
              <a:t>Seven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3311" y="5204714"/>
            <a:ext cx="81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5. Ten </a:t>
            </a:r>
            <a:endParaRPr lang="cs-CZ" dirty="0"/>
          </a:p>
        </p:txBody>
      </p:sp>
      <p:pic>
        <p:nvPicPr>
          <p:cNvPr id="4108" name="Picture 12" descr="http://rlv.zcache.com/counting_spanish_cats_photosculpture-p1536985130160515503s98_40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302" y="2007070"/>
            <a:ext cx="1891081" cy="189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2699792" y="2204864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907704" y="492309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71250" y="1300118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63104" y="3236777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492309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48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86763"/>
            <a:ext cx="20239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3.5  </a:t>
            </a:r>
            <a:r>
              <a:rPr lang="cs-CZ" sz="2500" b="1" dirty="0" err="1" smtClean="0"/>
              <a:t>Exercises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8413" y="1340768"/>
            <a:ext cx="1868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0727" y="2492896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 ______________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347864" y="2492896"/>
            <a:ext cx="219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11 _______________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0727" y="3203684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 _______________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47864" y="3203684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20 _______________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0727" y="3923764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30 ______________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347864" y="3923764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50 ________________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0726" y="4710677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13 ______________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75856" y="4710677"/>
            <a:ext cx="239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100 _______________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72200" y="2492896"/>
            <a:ext cx="19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______________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72199" y="3923764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17 ______________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72198" y="4773416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 ______________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372200" y="3268383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13 ______________</a:t>
            </a:r>
            <a:endParaRPr lang="cs-CZ" dirty="0"/>
          </a:p>
        </p:txBody>
      </p:sp>
      <p:pic>
        <p:nvPicPr>
          <p:cNvPr id="1026" name="Picture 2" descr="http://www.spiderwebx.com/wp-content/uploads/2010/09/numbers1-2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69306"/>
            <a:ext cx="1388418" cy="138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piderwebx.com/wp-content/uploads/2010/09/numbers1-2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269" y="5191523"/>
            <a:ext cx="1467243" cy="146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06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94919"/>
            <a:ext cx="416556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3.6  </a:t>
            </a:r>
            <a:r>
              <a:rPr lang="cs-CZ" sz="2500" b="1" dirty="0" err="1" smtClean="0"/>
              <a:t>Something</a:t>
            </a:r>
            <a:r>
              <a:rPr lang="cs-CZ" sz="2500" b="1" dirty="0" smtClean="0"/>
              <a:t> more </a:t>
            </a:r>
            <a:r>
              <a:rPr lang="cs-CZ" sz="2500" b="1" dirty="0" err="1" smtClean="0"/>
              <a:t>difficult</a:t>
            </a:r>
            <a:endParaRPr lang="cs-CZ" sz="25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17031"/>
              </p:ext>
            </p:extLst>
          </p:nvPr>
        </p:nvGraphicFramePr>
        <p:xfrm>
          <a:off x="457200" y="2708920"/>
          <a:ext cx="8229600" cy="2777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552088"/>
                <a:gridCol w="504056"/>
                <a:gridCol w="589776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T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W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K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B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J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V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G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B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L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Y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Y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G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X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X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G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K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L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B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K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B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Q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Y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Q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P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G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V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V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G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B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J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V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F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W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V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  <a:tr h="2314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A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O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R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N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S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D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M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E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X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H </a:t>
                      </a:r>
                      <a:endParaRPr lang="cs-CZ" sz="1400" b="1" i="0" u="none" strike="noStrike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W </a:t>
                      </a:r>
                      <a:endParaRPr lang="cs-CZ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39552" y="1196752"/>
            <a:ext cx="54361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Find</a:t>
            </a:r>
            <a:r>
              <a:rPr lang="cs-CZ" b="1" dirty="0" smtClean="0"/>
              <a:t> these </a:t>
            </a:r>
            <a:r>
              <a:rPr lang="cs-CZ" b="1" dirty="0" err="1" smtClean="0"/>
              <a:t>ordinal</a:t>
            </a:r>
            <a:r>
              <a:rPr lang="cs-CZ" b="1" dirty="0" smtClean="0"/>
              <a:t> </a:t>
            </a:r>
            <a:r>
              <a:rPr lang="cs-CZ" b="1" dirty="0" err="1" smtClean="0"/>
              <a:t>numbers</a:t>
            </a:r>
            <a:r>
              <a:rPr lang="cs-CZ" b="1" dirty="0" smtClean="0"/>
              <a:t> – najdi řadové číslovky:  </a:t>
            </a:r>
          </a:p>
          <a:p>
            <a:r>
              <a:rPr lang="cs-CZ" b="1" dirty="0" smtClean="0"/>
              <a:t>              </a:t>
            </a:r>
            <a:r>
              <a:rPr lang="en-US" b="1" dirty="0" smtClean="0"/>
              <a:t>first</a:t>
            </a:r>
            <a:r>
              <a:rPr lang="en-US" b="1" dirty="0"/>
              <a:t>, second, third, fourth, 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</a:t>
            </a:r>
            <a:r>
              <a:rPr lang="en-US" b="1" dirty="0" smtClean="0"/>
              <a:t>fifth</a:t>
            </a:r>
            <a:r>
              <a:rPr lang="en-US" b="1" dirty="0"/>
              <a:t>, sixth, seventh, eighth, ninth, </a:t>
            </a:r>
            <a:r>
              <a:rPr lang="en-US" b="1" dirty="0" smtClean="0"/>
              <a:t>tenth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9188" y="6084004"/>
            <a:ext cx="797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http://www.mes-english.com/worksheets/flashcards/numbers3_wordsearch.php</a:t>
            </a:r>
          </a:p>
        </p:txBody>
      </p:sp>
    </p:spTree>
    <p:extLst>
      <p:ext uri="{BB962C8B-B14F-4D97-AF65-F5344CB8AC3E}">
        <p14:creationId xmlns:p14="http://schemas.microsoft.com/office/powerpoint/2010/main" val="219610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96642"/>
            <a:ext cx="402712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3.7  Song – Ten </a:t>
            </a:r>
            <a:r>
              <a:rPr lang="cs-CZ" sz="2500" b="1" dirty="0" err="1" smtClean="0"/>
              <a:t>little</a:t>
            </a:r>
            <a:r>
              <a:rPr lang="cs-CZ" sz="2500" b="1" dirty="0" smtClean="0"/>
              <a:t> </a:t>
            </a:r>
            <a:r>
              <a:rPr lang="cs-CZ" sz="2500" b="1" dirty="0" err="1"/>
              <a:t>I</a:t>
            </a:r>
            <a:r>
              <a:rPr lang="cs-CZ" sz="2500" b="1" dirty="0" err="1" smtClean="0"/>
              <a:t>ndians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1920" y="5899654"/>
            <a:ext cx="5202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http://www.youtube.com/watch?v=Z_tWEayqHKk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0946" y="1886344"/>
            <a:ext cx="52373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err="1" smtClean="0">
                <a:solidFill>
                  <a:srgbClr val="FFFF00"/>
                </a:solidFill>
              </a:rPr>
              <a:t>One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two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three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>
                <a:solidFill>
                  <a:srgbClr val="FFFF00"/>
                </a:solidFill>
              </a:rPr>
              <a:t>I</a:t>
            </a:r>
            <a:r>
              <a:rPr lang="cs-CZ" sz="2200" b="1" dirty="0" err="1" smtClean="0">
                <a:solidFill>
                  <a:srgbClr val="FFFF00"/>
                </a:solidFill>
              </a:rPr>
              <a:t>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err="1" smtClean="0">
                <a:solidFill>
                  <a:srgbClr val="FFFF00"/>
                </a:solidFill>
              </a:rPr>
              <a:t>Four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five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six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>
                <a:solidFill>
                  <a:srgbClr val="FFFF00"/>
                </a:solidFill>
              </a:rPr>
              <a:t>I</a:t>
            </a:r>
            <a:r>
              <a:rPr lang="cs-CZ" sz="2200" b="1" dirty="0" err="1" smtClean="0">
                <a:solidFill>
                  <a:srgbClr val="FFFF00"/>
                </a:solidFill>
              </a:rPr>
              <a:t>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err="1" smtClean="0">
                <a:solidFill>
                  <a:srgbClr val="FFFF00"/>
                </a:solidFill>
              </a:rPr>
              <a:t>Seven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eight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, </a:t>
            </a:r>
            <a:r>
              <a:rPr lang="cs-CZ" sz="2200" b="1" dirty="0" err="1" smtClean="0">
                <a:solidFill>
                  <a:srgbClr val="FFFF00"/>
                </a:solidFill>
              </a:rPr>
              <a:t>nine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>
                <a:solidFill>
                  <a:srgbClr val="FFFF00"/>
                </a:solidFill>
              </a:rPr>
              <a:t>I</a:t>
            </a:r>
            <a:r>
              <a:rPr lang="cs-CZ" sz="2200" b="1" dirty="0" err="1" smtClean="0">
                <a:solidFill>
                  <a:srgbClr val="FFFF00"/>
                </a:solidFill>
              </a:rPr>
              <a:t>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smtClean="0">
                <a:solidFill>
                  <a:srgbClr val="FFFF00"/>
                </a:solidFill>
              </a:rPr>
              <a:t>Ten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>
                <a:solidFill>
                  <a:srgbClr val="FFFF00"/>
                </a:solidFill>
              </a:rPr>
              <a:t>I</a:t>
            </a:r>
            <a:r>
              <a:rPr lang="cs-CZ" sz="2200" b="1" dirty="0" smtClean="0">
                <a:solidFill>
                  <a:srgbClr val="FFFF00"/>
                </a:solidFill>
              </a:rPr>
              <a:t>ndian </a:t>
            </a:r>
            <a:r>
              <a:rPr lang="cs-CZ" sz="2200" b="1" dirty="0" err="1" smtClean="0">
                <a:solidFill>
                  <a:srgbClr val="FFFF00"/>
                </a:solidFill>
              </a:rPr>
              <a:t>boys</a:t>
            </a:r>
            <a:r>
              <a:rPr lang="cs-CZ" sz="2200" b="1" dirty="0" smtClean="0">
                <a:solidFill>
                  <a:srgbClr val="FFFF00"/>
                </a:solidFill>
              </a:rPr>
              <a:t>.</a:t>
            </a:r>
          </a:p>
          <a:p>
            <a:endParaRPr lang="cs-CZ" sz="2200" b="1" dirty="0">
              <a:solidFill>
                <a:srgbClr val="FFFF00"/>
              </a:solidFill>
            </a:endParaRPr>
          </a:p>
          <a:p>
            <a:r>
              <a:rPr lang="cs-CZ" sz="2200" b="1" dirty="0" smtClean="0">
                <a:solidFill>
                  <a:srgbClr val="FFFF00"/>
                </a:solidFill>
              </a:rPr>
              <a:t>Ten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nine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eight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Indians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err="1" smtClean="0">
                <a:solidFill>
                  <a:srgbClr val="FFFF00"/>
                </a:solidFill>
              </a:rPr>
              <a:t>Seven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six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five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>
                <a:solidFill>
                  <a:srgbClr val="FFFF00"/>
                </a:solidFill>
              </a:rPr>
              <a:t>I</a:t>
            </a:r>
            <a:r>
              <a:rPr lang="cs-CZ" sz="2200" b="1" dirty="0" err="1" smtClean="0">
                <a:solidFill>
                  <a:srgbClr val="FFFF00"/>
                </a:solidFill>
              </a:rPr>
              <a:t>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err="1" smtClean="0">
                <a:solidFill>
                  <a:srgbClr val="FFFF00"/>
                </a:solidFill>
              </a:rPr>
              <a:t>Four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three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, </a:t>
            </a:r>
            <a:r>
              <a:rPr lang="cs-CZ" sz="2200" b="1" dirty="0" err="1" smtClean="0">
                <a:solidFill>
                  <a:srgbClr val="FFFF00"/>
                </a:solidFill>
              </a:rPr>
              <a:t>two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>
                <a:solidFill>
                  <a:srgbClr val="FFFF00"/>
                </a:solidFill>
              </a:rPr>
              <a:t>I</a:t>
            </a:r>
            <a:r>
              <a:rPr lang="cs-CZ" sz="2200" b="1" dirty="0" err="1" smtClean="0">
                <a:solidFill>
                  <a:srgbClr val="FFFF00"/>
                </a:solidFill>
              </a:rPr>
              <a:t>ndians</a:t>
            </a:r>
            <a:r>
              <a:rPr lang="cs-CZ" sz="2200" b="1" dirty="0" smtClean="0">
                <a:solidFill>
                  <a:srgbClr val="FFFF00"/>
                </a:solidFill>
              </a:rPr>
              <a:t>,</a:t>
            </a:r>
          </a:p>
          <a:p>
            <a:r>
              <a:rPr lang="cs-CZ" sz="2200" b="1" dirty="0" err="1" smtClean="0">
                <a:solidFill>
                  <a:srgbClr val="FFFF00"/>
                </a:solidFill>
              </a:rPr>
              <a:t>One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 err="1" smtClean="0">
                <a:solidFill>
                  <a:srgbClr val="FFFF00"/>
                </a:solidFill>
              </a:rPr>
              <a:t>little</a:t>
            </a:r>
            <a:r>
              <a:rPr lang="cs-CZ" sz="2200" b="1" dirty="0" smtClean="0">
                <a:solidFill>
                  <a:srgbClr val="FFFF00"/>
                </a:solidFill>
              </a:rPr>
              <a:t> </a:t>
            </a:r>
            <a:r>
              <a:rPr lang="cs-CZ" sz="2200" b="1" dirty="0">
                <a:solidFill>
                  <a:srgbClr val="FFFF00"/>
                </a:solidFill>
              </a:rPr>
              <a:t>I</a:t>
            </a:r>
            <a:r>
              <a:rPr lang="cs-CZ" sz="2200" b="1" dirty="0" smtClean="0">
                <a:solidFill>
                  <a:srgbClr val="FFFF00"/>
                </a:solidFill>
              </a:rPr>
              <a:t>ndian boy.</a:t>
            </a:r>
            <a:endParaRPr lang="cs-CZ" sz="22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tx.english-ch.com/teacher/aisa/tenlittleindian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857" y="2147969"/>
            <a:ext cx="3691193" cy="236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2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496642"/>
            <a:ext cx="12988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/>
              <a:t>3.8  Test</a:t>
            </a:r>
            <a:endParaRPr lang="cs-CZ" sz="25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49803" y="1700808"/>
            <a:ext cx="222593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correct</a:t>
            </a:r>
            <a:r>
              <a:rPr lang="cs-CZ" b="1" dirty="0" smtClean="0"/>
              <a:t> 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Tvelwe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Twelve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Twelwe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Tvelve</a:t>
            </a:r>
            <a:endParaRPr lang="cs-CZ" dirty="0" smtClean="0"/>
          </a:p>
          <a:p>
            <a:pPr marL="342900" indent="-342900">
              <a:buAutoNum type="alphaLcPeriod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62544" y="1700808"/>
            <a:ext cx="25218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b="1" dirty="0" err="1" smtClean="0"/>
              <a:t>How</a:t>
            </a:r>
            <a:r>
              <a:rPr lang="cs-CZ" b="1" dirty="0" smtClean="0"/>
              <a:t> much </a:t>
            </a:r>
            <a:r>
              <a:rPr lang="cs-CZ" b="1" dirty="0" err="1" smtClean="0"/>
              <a:t>is</a:t>
            </a:r>
            <a:r>
              <a:rPr lang="cs-CZ" b="1" dirty="0" smtClean="0"/>
              <a:t> 9 + 4 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Thirteen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Twelve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Eleven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Fourteen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9803" y="4221088"/>
            <a:ext cx="39914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</a:t>
            </a:r>
            <a:r>
              <a:rPr lang="cs-CZ" dirty="0" smtClean="0"/>
              <a:t>.   </a:t>
            </a: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number</a:t>
            </a:r>
            <a:r>
              <a:rPr lang="cs-CZ" b="1" dirty="0" smtClean="0"/>
              <a:t> </a:t>
            </a:r>
            <a:r>
              <a:rPr lang="cs-CZ" b="1" dirty="0" err="1" smtClean="0"/>
              <a:t>goes</a:t>
            </a:r>
            <a:r>
              <a:rPr lang="cs-CZ" b="1" dirty="0" smtClean="0"/>
              <a:t> </a:t>
            </a:r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nineteen</a:t>
            </a:r>
            <a:r>
              <a:rPr lang="cs-CZ" b="1" dirty="0" smtClean="0"/>
              <a:t> 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Eighteen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Twenty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Ten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Eleven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88024" y="4221088"/>
            <a:ext cx="37240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</a:t>
            </a:r>
            <a:r>
              <a:rPr lang="cs-CZ" dirty="0" smtClean="0"/>
              <a:t>.   </a:t>
            </a:r>
            <a:r>
              <a:rPr lang="cs-CZ" b="1" dirty="0" err="1" smtClean="0"/>
              <a:t>How</a:t>
            </a:r>
            <a:r>
              <a:rPr lang="cs-CZ" b="1" dirty="0" smtClean="0"/>
              <a:t> many </a:t>
            </a:r>
            <a:r>
              <a:rPr lang="cs-CZ" b="1" dirty="0" err="1" smtClean="0"/>
              <a:t>fingers</a:t>
            </a:r>
            <a:r>
              <a:rPr lang="cs-CZ" b="1" dirty="0" smtClean="0"/>
              <a:t> </a:t>
            </a:r>
            <a:r>
              <a:rPr lang="cs-CZ" b="1" dirty="0" err="1" smtClean="0"/>
              <a:t>have</a:t>
            </a:r>
            <a:r>
              <a:rPr lang="cs-CZ" b="1" dirty="0" smtClean="0"/>
              <a:t> </a:t>
            </a:r>
            <a:r>
              <a:rPr lang="cs-CZ" b="1" dirty="0" err="1" smtClean="0"/>
              <a:t>we</a:t>
            </a:r>
            <a:r>
              <a:rPr lang="cs-CZ" b="1" dirty="0" smtClean="0"/>
              <a:t> </a:t>
            </a:r>
            <a:r>
              <a:rPr lang="cs-CZ" b="1" dirty="0" err="1" smtClean="0"/>
              <a:t>got</a:t>
            </a:r>
            <a:r>
              <a:rPr lang="cs-CZ" b="1" dirty="0" smtClean="0"/>
              <a:t> 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Fifteen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Twenty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Thirty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Ten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505963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Correct</a:t>
            </a:r>
            <a:r>
              <a:rPr lang="cs-CZ" sz="1400" dirty="0" smtClean="0"/>
              <a:t> </a:t>
            </a:r>
            <a:r>
              <a:rPr lang="cs-CZ" sz="1400" dirty="0" err="1" smtClean="0"/>
              <a:t>answers</a:t>
            </a:r>
            <a:r>
              <a:rPr lang="cs-CZ" sz="1400" dirty="0" smtClean="0"/>
              <a:t>:</a:t>
            </a:r>
          </a:p>
          <a:p>
            <a:r>
              <a:rPr lang="cs-CZ" sz="1400" dirty="0" smtClean="0"/>
              <a:t>1b, 2a, 3b, 4d</a:t>
            </a:r>
            <a:endParaRPr lang="cs-CZ" sz="1400" dirty="0"/>
          </a:p>
        </p:txBody>
      </p:sp>
      <p:pic>
        <p:nvPicPr>
          <p:cNvPr id="2050" name="Picture 2" descr="http://www.fanfan-drevenehracky.cz/img/p/604-612-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286" y="4959752"/>
            <a:ext cx="1472621" cy="147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2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A3FB8-E447-4F4E-96F3-A5CCAF839A1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96642"/>
            <a:ext cx="44279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3.9 Použité zdroje, citace</a:t>
            </a:r>
            <a:endParaRPr lang="cs-CZ" sz="2500" b="1" dirty="0"/>
          </a:p>
        </p:txBody>
      </p:sp>
      <p:sp>
        <p:nvSpPr>
          <p:cNvPr id="5" name="Obdélník 4"/>
          <p:cNvSpPr/>
          <p:nvPr/>
        </p:nvSpPr>
        <p:spPr>
          <a:xfrm>
            <a:off x="467544" y="2501152"/>
            <a:ext cx="8424936" cy="16479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b="1" u="sng" dirty="0" smtClean="0">
                <a:hlinkClick r:id="rId2"/>
              </a:rPr>
              <a:t>http</a:t>
            </a:r>
            <a:r>
              <a:rPr lang="cs-CZ" b="1" u="sng" dirty="0">
                <a:hlinkClick r:id="rId2"/>
              </a:rPr>
              <a:t>://</a:t>
            </a:r>
            <a:r>
              <a:rPr lang="cs-CZ" b="1" u="sng" dirty="0" smtClean="0">
                <a:hlinkClick r:id="rId2"/>
              </a:rPr>
              <a:t>www.mes-english.com/worksheets/flashcards/numbers1.php</a:t>
            </a:r>
            <a:endParaRPr lang="cs-CZ" b="1" u="sng" dirty="0" smtClean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3"/>
              </a:rPr>
              <a:t>http://www.mes-english.com/worksheets/flashcards/numbers3_wordsearch.php</a:t>
            </a:r>
            <a:endParaRPr lang="cs-CZ" dirty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4"/>
              </a:rPr>
              <a:t>http://</a:t>
            </a:r>
            <a:r>
              <a:rPr lang="cs-CZ" b="1" u="sng" dirty="0" smtClean="0">
                <a:hlinkClick r:id="rId4"/>
              </a:rPr>
              <a:t>www.youtube.com/watch?v=Z_tWEayqHKk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13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887</Words>
  <Application>Microsoft Office PowerPoint</Application>
  <PresentationFormat>Předvádění na obrazovce (4:3)</PresentationFormat>
  <Paragraphs>360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krivankova</cp:lastModifiedBy>
  <cp:revision>101</cp:revision>
  <dcterms:created xsi:type="dcterms:W3CDTF">2010-12-28T12:12:29Z</dcterms:created>
  <dcterms:modified xsi:type="dcterms:W3CDTF">2012-01-04T06:30:35Z</dcterms:modified>
</cp:coreProperties>
</file>