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1" r:id="rId7"/>
    <p:sldId id="265" r:id="rId8"/>
    <p:sldId id="263" r:id="rId9"/>
    <p:sldId id="267" r:id="rId10"/>
    <p:sldId id="266" r:id="rId1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0"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80953F1-3C67-4276-A44F-A3B6F45F0AB2}" type="datetimeFigureOut">
              <a:rPr lang="cs-CZ" smtClean="0"/>
              <a:t>24.2.2012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349911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80953F1-3C67-4276-A44F-A3B6F45F0AB2}" type="datetimeFigureOut">
              <a:rPr lang="cs-CZ" smtClean="0"/>
              <a:t>24.2.2012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3939384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80953F1-3C67-4276-A44F-A3B6F45F0AB2}" type="datetimeFigureOut">
              <a:rPr lang="cs-CZ" smtClean="0"/>
              <a:t>24.2.2012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229417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80953F1-3C67-4276-A44F-A3B6F45F0AB2}" type="datetimeFigureOut">
              <a:rPr lang="cs-CZ" smtClean="0"/>
              <a:t>24.2.2012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25319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80953F1-3C67-4276-A44F-A3B6F45F0AB2}" type="datetimeFigureOut">
              <a:rPr lang="cs-CZ" smtClean="0"/>
              <a:t>24.2.2012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1933121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80953F1-3C67-4276-A44F-A3B6F45F0AB2}" type="datetimeFigureOut">
              <a:rPr lang="cs-CZ" smtClean="0"/>
              <a:t>24.2.2012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106582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80953F1-3C67-4276-A44F-A3B6F45F0AB2}" type="datetimeFigureOut">
              <a:rPr lang="cs-CZ" smtClean="0"/>
              <a:t>24.2.2012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1429091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80953F1-3C67-4276-A44F-A3B6F45F0AB2}" type="datetimeFigureOut">
              <a:rPr lang="cs-CZ" smtClean="0"/>
              <a:t>24.2.2012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310473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80953F1-3C67-4276-A44F-A3B6F45F0AB2}" type="datetimeFigureOut">
              <a:rPr lang="cs-CZ" smtClean="0"/>
              <a:t>24.2.2012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1845160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80953F1-3C67-4276-A44F-A3B6F45F0AB2}" type="datetimeFigureOut">
              <a:rPr lang="cs-CZ" smtClean="0"/>
              <a:t>24.2.2012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1752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80953F1-3C67-4276-A44F-A3B6F45F0AB2}" type="datetimeFigureOut">
              <a:rPr lang="cs-CZ" smtClean="0"/>
              <a:t>24.2.2012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3996180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A9CEF"/>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953F1-3C67-4276-A44F-A3B6F45F0AB2}" type="datetimeFigureOut">
              <a:rPr lang="cs-CZ" smtClean="0"/>
              <a:t>24.2.2012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8722A-A736-4B8E-9B1B-EC8089DF5E6B}" type="slidenum">
              <a:rPr lang="cs-CZ" smtClean="0"/>
              <a:t>‹#›</a:t>
            </a:fld>
            <a:endParaRPr lang="cs-CZ"/>
          </a:p>
        </p:txBody>
      </p:sp>
    </p:spTree>
    <p:extLst>
      <p:ext uri="{BB962C8B-B14F-4D97-AF65-F5344CB8AC3E}">
        <p14:creationId xmlns:p14="http://schemas.microsoft.com/office/powerpoint/2010/main" val="4229752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wmf"/><Relationship Id="rId4" Type="http://schemas.openxmlformats.org/officeDocument/2006/relationships/hyperlink" Target="http://www.mes-english.com/flashcards/easter.php"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gif"/><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6.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10.wdp"/><Relationship Id="rId3" Type="http://schemas.microsoft.com/office/2007/relationships/hdphoto" Target="../media/hdphoto5.wdp"/><Relationship Id="rId7" Type="http://schemas.microsoft.com/office/2007/relationships/hdphoto" Target="../media/hdphoto7.wdp"/><Relationship Id="rId12"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8.wdp"/></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z/search?hl=cs&amp;cp=5&amp;gs_id=h&amp;xhr=t&amp;q=po%C4%8Das%C3%AD&amp;gs_sm=&amp;gs_upl=&amp;bav=on.2,or.r_gc.r_pw.,cf.osb&amp;biw=1366&amp;bih=622&amp;wrapid=tljp132221966044208&amp;um=1&amp;ie=UTF-8&amp;tbm=isch&amp;source=og&amp;sa=N&amp;tab=wi" TargetMode="External"/><Relationship Id="rId2" Type="http://schemas.openxmlformats.org/officeDocument/2006/relationships/hyperlink" Target="http://www.mes-english.com/flashcards/easter.php" TargetMode="External"/><Relationship Id="rId1" Type="http://schemas.openxmlformats.org/officeDocument/2006/relationships/slideLayout" Target="../slideLayouts/slideLayout7.xml"/><Relationship Id="rId4" Type="http://schemas.openxmlformats.org/officeDocument/2006/relationships/hyperlink" Target="http://disney.go.com/poo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022" y="512676"/>
            <a:ext cx="9141977" cy="5400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20.1 </a:t>
            </a:r>
            <a:r>
              <a:rPr lang="cs-CZ" sz="2500" b="1" dirty="0" err="1" smtClean="0">
                <a:latin typeface="Times New Roman" pitchFamily="18" charset="0"/>
                <a:cs typeface="Times New Roman" pitchFamily="18" charset="0"/>
              </a:rPr>
              <a:t>Easter</a:t>
            </a:r>
            <a:endParaRPr lang="cs-CZ" sz="2500" dirty="0">
              <a:latin typeface="Times New Roman" pitchFamily="18" charset="0"/>
              <a:cs typeface="Times New Roman" pitchFamily="18" charset="0"/>
            </a:endParaRPr>
          </a:p>
        </p:txBody>
      </p:sp>
      <p:sp>
        <p:nvSpPr>
          <p:cNvPr id="6" name="TextovéPole 5"/>
          <p:cNvSpPr txBox="1"/>
          <p:nvPr/>
        </p:nvSpPr>
        <p:spPr>
          <a:xfrm>
            <a:off x="0" y="0"/>
            <a:ext cx="9144000" cy="492443"/>
          </a:xfrm>
          <a:prstGeom prst="rect">
            <a:avLst/>
          </a:prstGeom>
          <a:solidFill>
            <a:schemeClr val="accent6">
              <a:lumMod val="40000"/>
              <a:lumOff val="60000"/>
            </a:schemeClr>
          </a:solidFill>
          <a:ln>
            <a:noFill/>
          </a:ln>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Anglický jazyk</a:t>
            </a:r>
          </a:p>
          <a:p>
            <a:endParaRPr lang="cs-CZ" sz="1000" dirty="0">
              <a:latin typeface="Times New Roman" pitchFamily="18" charset="0"/>
              <a:cs typeface="Times New Roman" pitchFamily="18" charset="0"/>
            </a:endParaRPr>
          </a:p>
        </p:txBody>
      </p:sp>
      <p:sp>
        <p:nvSpPr>
          <p:cNvPr id="3" name="Obdélník 2"/>
          <p:cNvSpPr/>
          <p:nvPr/>
        </p:nvSpPr>
        <p:spPr>
          <a:xfrm>
            <a:off x="2861596" y="3244334"/>
            <a:ext cx="184731" cy="369332"/>
          </a:xfrm>
          <a:prstGeom prst="rect">
            <a:avLst/>
          </a:prstGeom>
        </p:spPr>
        <p:txBody>
          <a:bodyPr wrap="none">
            <a:spAutoFit/>
          </a:bodyPr>
          <a:lstStyle/>
          <a:p>
            <a:endParaRPr lang="cs-CZ" b="1" dirty="0">
              <a:solidFill>
                <a:schemeClr val="accent3">
                  <a:lumMod val="50000"/>
                </a:schemeClr>
              </a:solidFill>
              <a:latin typeface="Times New Roman" pitchFamily="18" charset="0"/>
              <a:cs typeface="Times New Roman" pitchFamily="18" charset="0"/>
            </a:endParaRPr>
          </a:p>
        </p:txBody>
      </p:sp>
      <p:grpSp>
        <p:nvGrpSpPr>
          <p:cNvPr id="2" name="Skupina 1"/>
          <p:cNvGrpSpPr/>
          <p:nvPr/>
        </p:nvGrpSpPr>
        <p:grpSpPr>
          <a:xfrm>
            <a:off x="2023" y="6242447"/>
            <a:ext cx="9144000" cy="615553"/>
            <a:chOff x="0" y="6242447"/>
            <a:chExt cx="9144000" cy="615553"/>
          </a:xfrm>
        </p:grpSpPr>
        <p:sp>
          <p:nvSpPr>
            <p:cNvPr id="8" name="TextovéPole 4"/>
            <p:cNvSpPr txBox="1"/>
            <p:nvPr/>
          </p:nvSpPr>
          <p:spPr>
            <a:xfrm>
              <a:off x="0" y="6242447"/>
              <a:ext cx="9144000" cy="615553"/>
            </a:xfrm>
            <a:prstGeom prst="rect">
              <a:avLst/>
            </a:prstGeom>
            <a:solidFill>
              <a:schemeClr val="accent6">
                <a:lumMod val="40000"/>
                <a:lumOff val="60000"/>
              </a:schemeClr>
            </a:solid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sz="1200" dirty="0" smtClean="0">
                <a:solidFill>
                  <a:schemeClr val="accent3">
                    <a:lumMod val="50000"/>
                  </a:schemeClr>
                </a:solidFill>
                <a:latin typeface="Times New Roman" pitchFamily="18" charset="0"/>
                <a:cs typeface="Times New Roman" pitchFamily="18" charset="0"/>
              </a:endParaRPr>
            </a:p>
            <a:p>
              <a:r>
                <a:rPr lang="cs-CZ" sz="1200" dirty="0" smtClean="0">
                  <a:solidFill>
                    <a:schemeClr val="accent3">
                      <a:lumMod val="50000"/>
                    </a:schemeClr>
                  </a:solidFill>
                  <a:latin typeface="Times New Roman" pitchFamily="18" charset="0"/>
                  <a:cs typeface="Times New Roman" pitchFamily="18" charset="0"/>
                </a:rPr>
                <a:t>Autor: </a:t>
              </a:r>
              <a:r>
                <a:rPr lang="cs-CZ" sz="1200" b="1" dirty="0" smtClean="0">
                  <a:solidFill>
                    <a:schemeClr val="accent3">
                      <a:lumMod val="50000"/>
                    </a:schemeClr>
                  </a:solidFill>
                  <a:latin typeface="Times New Roman" pitchFamily="18" charset="0"/>
                  <a:cs typeface="Times New Roman" pitchFamily="18" charset="0"/>
                </a:rPr>
                <a:t>Zuzana </a:t>
              </a:r>
              <a:r>
                <a:rPr lang="cs-CZ" sz="1200" b="1" dirty="0" err="1" smtClean="0">
                  <a:solidFill>
                    <a:schemeClr val="accent3">
                      <a:lumMod val="50000"/>
                    </a:schemeClr>
                  </a:solidFill>
                  <a:latin typeface="Times New Roman" pitchFamily="18" charset="0"/>
                  <a:cs typeface="Times New Roman" pitchFamily="18" charset="0"/>
                </a:rPr>
                <a:t>Tonderová</a:t>
              </a:r>
              <a:endParaRPr lang="cs-CZ" sz="1200" b="1" dirty="0" smtClean="0">
                <a:solidFill>
                  <a:schemeClr val="accent3">
                    <a:lumMod val="50000"/>
                  </a:schemeClr>
                </a:solidFill>
                <a:latin typeface="Times New Roman" pitchFamily="18" charset="0"/>
                <a:cs typeface="Times New Roman" pitchFamily="18" charset="0"/>
              </a:endParaRPr>
            </a:p>
            <a:p>
              <a:endParaRPr lang="cs-CZ" sz="1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725" y="6242447"/>
              <a:ext cx="3316275" cy="60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Picture 2" descr="http://www.mcards.com.au/MMContent/Cards/Easter/Eggs_Chicks/Happy-Easter-c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744146"/>
            <a:ext cx="3019425" cy="3000376"/>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p:cNvSpPr txBox="1"/>
          <p:nvPr/>
        </p:nvSpPr>
        <p:spPr>
          <a:xfrm>
            <a:off x="3630493" y="5301208"/>
            <a:ext cx="5120056" cy="369332"/>
          </a:xfrm>
          <a:prstGeom prst="rect">
            <a:avLst/>
          </a:prstGeom>
          <a:noFill/>
        </p:spPr>
        <p:txBody>
          <a:bodyPr wrap="none" rtlCol="0">
            <a:spAutoFit/>
          </a:bodyPr>
          <a:lstStyle/>
          <a:p>
            <a:r>
              <a:rPr lang="cs-CZ" b="1" dirty="0">
                <a:solidFill>
                  <a:srgbClr val="002060"/>
                </a:solidFill>
                <a:hlinkClick r:id="rId4"/>
              </a:rPr>
              <a:t>http://www.mes-english.com/flashcards/easter.php</a:t>
            </a:r>
            <a:endParaRPr lang="cs-CZ" b="1" dirty="0">
              <a:solidFill>
                <a:srgbClr val="002060"/>
              </a:solidFill>
            </a:endParaRPr>
          </a:p>
        </p:txBody>
      </p:sp>
      <p:pic>
        <p:nvPicPr>
          <p:cNvPr id="1031" name="Picture 7" descr="C:\Documents and Settings\spravce\Local Settings\Temporary Internet Files\Content.IE5\KNQIDDND\MC90028684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4079" y="2474911"/>
            <a:ext cx="2083806" cy="202948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nd01.jxs.cz/476/259/d614d25b33_24565438_o2.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372270">
            <a:off x="5781649" y="2631426"/>
            <a:ext cx="3755778" cy="1021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82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1"/>
                                        </p:tgtEl>
                                        <p:attrNameLst>
                                          <p:attrName>style.visibility</p:attrName>
                                        </p:attrNameLst>
                                      </p:cBhvr>
                                      <p:to>
                                        <p:strVal val="visible"/>
                                      </p:to>
                                    </p:set>
                                    <p:animEffect transition="in" filter="fade">
                                      <p:cBhvr>
                                        <p:cTn id="21" dur="1000"/>
                                        <p:tgtEl>
                                          <p:spTgt spid="1031"/>
                                        </p:tgtEl>
                                      </p:cBhvr>
                                    </p:animEffect>
                                    <p:anim calcmode="lin" valueType="num">
                                      <p:cBhvr>
                                        <p:cTn id="22" dur="1000" fill="hold"/>
                                        <p:tgtEl>
                                          <p:spTgt spid="1031"/>
                                        </p:tgtEl>
                                        <p:attrNameLst>
                                          <p:attrName>ppt_x</p:attrName>
                                        </p:attrNameLst>
                                      </p:cBhvr>
                                      <p:tavLst>
                                        <p:tav tm="0">
                                          <p:val>
                                            <p:strVal val="#ppt_x"/>
                                          </p:val>
                                        </p:tav>
                                        <p:tav tm="100000">
                                          <p:val>
                                            <p:strVal val="#ppt_x"/>
                                          </p:val>
                                        </p:tav>
                                      </p:tavLst>
                                    </p:anim>
                                    <p:anim calcmode="lin" valueType="num">
                                      <p:cBhvr>
                                        <p:cTn id="23"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33"/>
                                        </p:tgtEl>
                                        <p:attrNameLst>
                                          <p:attrName>style.visibility</p:attrName>
                                        </p:attrNameLst>
                                      </p:cBhvr>
                                      <p:to>
                                        <p:strVal val="visible"/>
                                      </p:to>
                                    </p:set>
                                    <p:animEffect transition="in" filter="fade">
                                      <p:cBhvr>
                                        <p:cTn id="28" dur="1000"/>
                                        <p:tgtEl>
                                          <p:spTgt spid="1033"/>
                                        </p:tgtEl>
                                      </p:cBhvr>
                                    </p:animEffect>
                                    <p:anim calcmode="lin" valueType="num">
                                      <p:cBhvr>
                                        <p:cTn id="29" dur="1000" fill="hold"/>
                                        <p:tgtEl>
                                          <p:spTgt spid="1033"/>
                                        </p:tgtEl>
                                        <p:attrNameLst>
                                          <p:attrName>ppt_x</p:attrName>
                                        </p:attrNameLst>
                                      </p:cBhvr>
                                      <p:tavLst>
                                        <p:tav tm="0">
                                          <p:val>
                                            <p:strVal val="#ppt_x"/>
                                          </p:val>
                                        </p:tav>
                                        <p:tav tm="100000">
                                          <p:val>
                                            <p:strVal val="#ppt_x"/>
                                          </p:val>
                                        </p:tav>
                                      </p:tavLst>
                                    </p:anim>
                                    <p:anim calcmode="lin" valueType="num">
                                      <p:cBhvr>
                                        <p:cTn id="30" dur="1000" fill="hold"/>
                                        <p:tgtEl>
                                          <p:spTgt spid="103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0" y="1"/>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Anglický jazyk</a:t>
            </a:r>
          </a:p>
          <a:p>
            <a:endParaRPr lang="cs-CZ" sz="1000" dirty="0">
              <a:latin typeface="Times New Roman" pitchFamily="18" charset="0"/>
              <a:cs typeface="Times New Roman" pitchFamily="18"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1315340493"/>
              </p:ext>
            </p:extLst>
          </p:nvPr>
        </p:nvGraphicFramePr>
        <p:xfrm>
          <a:off x="1043608" y="1700808"/>
          <a:ext cx="7272808" cy="4333304"/>
        </p:xfrm>
        <a:graphic>
          <a:graphicData uri="http://schemas.openxmlformats.org/drawingml/2006/table">
            <a:tbl>
              <a:tblPr firstRow="1" bandRow="1">
                <a:tableStyleId>{10A1B5D5-9B99-4C35-A422-299274C87663}</a:tableStyleId>
              </a:tblPr>
              <a:tblGrid>
                <a:gridCol w="1907305"/>
                <a:gridCol w="5365503"/>
              </a:tblGrid>
              <a:tr h="727432">
                <a:tc>
                  <a:txBody>
                    <a:bodyPr/>
                    <a:lstStyle/>
                    <a:p>
                      <a:r>
                        <a:rPr lang="cs-CZ" sz="2400" dirty="0" smtClean="0">
                          <a:latin typeface="Times New Roman" pitchFamily="18" charset="0"/>
                          <a:cs typeface="Times New Roman" pitchFamily="18" charset="0"/>
                        </a:rPr>
                        <a:t>Autor</a:t>
                      </a:r>
                      <a:endParaRPr lang="cs-CZ" sz="2400" dirty="0">
                        <a:latin typeface="Times New Roman" pitchFamily="18" charset="0"/>
                        <a:cs typeface="Times New Roman" pitchFamily="18" charset="0"/>
                      </a:endParaRPr>
                    </a:p>
                  </a:txBody>
                  <a:tcPr marT="60960" marB="60960"/>
                </a:tc>
                <a:tc>
                  <a:txBody>
                    <a:bodyPr/>
                    <a:lstStyle/>
                    <a:p>
                      <a:r>
                        <a:rPr lang="cs-CZ" sz="2400" dirty="0" smtClean="0">
                          <a:latin typeface="Times New Roman" pitchFamily="18" charset="0"/>
                          <a:cs typeface="Times New Roman" pitchFamily="18" charset="0"/>
                        </a:rPr>
                        <a:t>Zuzana</a:t>
                      </a:r>
                      <a:r>
                        <a:rPr lang="cs-CZ" sz="2400" baseline="0" dirty="0" smtClean="0">
                          <a:latin typeface="Times New Roman" pitchFamily="18" charset="0"/>
                          <a:cs typeface="Times New Roman" pitchFamily="18" charset="0"/>
                        </a:rPr>
                        <a:t> </a:t>
                      </a:r>
                      <a:r>
                        <a:rPr lang="cs-CZ" sz="2400" baseline="0" dirty="0" err="1" smtClean="0">
                          <a:latin typeface="Times New Roman" pitchFamily="18" charset="0"/>
                          <a:cs typeface="Times New Roman" pitchFamily="18" charset="0"/>
                        </a:rPr>
                        <a:t>Tonderová</a:t>
                      </a:r>
                      <a:endParaRPr lang="cs-CZ" sz="2400" dirty="0">
                        <a:latin typeface="Times New Roman" pitchFamily="18" charset="0"/>
                        <a:cs typeface="Times New Roman" pitchFamily="18" charset="0"/>
                      </a:endParaRPr>
                    </a:p>
                  </a:txBody>
                  <a:tcPr marT="60960" marB="60960"/>
                </a:tc>
              </a:tr>
              <a:tr h="737536">
                <a:tc>
                  <a:txBody>
                    <a:bodyPr/>
                    <a:lstStyle/>
                    <a:p>
                      <a:r>
                        <a:rPr lang="cs-CZ" sz="2400" dirty="0" smtClean="0">
                          <a:latin typeface="Times New Roman" pitchFamily="18" charset="0"/>
                          <a:cs typeface="Times New Roman" pitchFamily="18" charset="0"/>
                        </a:rPr>
                        <a:t>Období</a:t>
                      </a:r>
                      <a:endParaRPr lang="cs-CZ" sz="2400" dirty="0">
                        <a:latin typeface="Times New Roman" pitchFamily="18" charset="0"/>
                        <a:cs typeface="Times New Roman" pitchFamily="18" charset="0"/>
                      </a:endParaRPr>
                    </a:p>
                  </a:txBody>
                  <a:tcPr marT="60960" marB="60960"/>
                </a:tc>
                <a:tc>
                  <a:txBody>
                    <a:bodyPr/>
                    <a:lstStyle/>
                    <a:p>
                      <a:r>
                        <a:rPr lang="cs-CZ" sz="2400" smtClean="0">
                          <a:latin typeface="Times New Roman" pitchFamily="18" charset="0"/>
                          <a:cs typeface="Times New Roman" pitchFamily="18" charset="0"/>
                        </a:rPr>
                        <a:t>02</a:t>
                      </a:r>
                      <a:r>
                        <a:rPr lang="cs-CZ" sz="2400" baseline="0" smtClean="0">
                          <a:latin typeface="Times New Roman" pitchFamily="18" charset="0"/>
                          <a:cs typeface="Times New Roman" pitchFamily="18" charset="0"/>
                        </a:rPr>
                        <a:t> - 06/2011</a:t>
                      </a:r>
                      <a:endParaRPr lang="cs-CZ" sz="2400" dirty="0">
                        <a:latin typeface="Times New Roman" pitchFamily="18" charset="0"/>
                        <a:cs typeface="Times New Roman" pitchFamily="18" charset="0"/>
                      </a:endParaRPr>
                    </a:p>
                  </a:txBody>
                  <a:tcPr marT="60960" marB="60960"/>
                </a:tc>
              </a:tr>
              <a:tr h="737536">
                <a:tc>
                  <a:txBody>
                    <a:bodyPr/>
                    <a:lstStyle/>
                    <a:p>
                      <a:r>
                        <a:rPr lang="cs-CZ" sz="2400" dirty="0" smtClean="0">
                          <a:latin typeface="Times New Roman" pitchFamily="18" charset="0"/>
                          <a:cs typeface="Times New Roman" pitchFamily="18" charset="0"/>
                        </a:rPr>
                        <a:t>Ročník</a:t>
                      </a:r>
                      <a:endParaRPr lang="cs-CZ" sz="2400" dirty="0">
                        <a:latin typeface="Times New Roman" pitchFamily="18" charset="0"/>
                        <a:cs typeface="Times New Roman" pitchFamily="18" charset="0"/>
                      </a:endParaRPr>
                    </a:p>
                  </a:txBody>
                  <a:tcPr marT="60960" marB="60960"/>
                </a:tc>
                <a:tc>
                  <a:txBody>
                    <a:bodyPr/>
                    <a:lstStyle/>
                    <a:p>
                      <a:r>
                        <a:rPr lang="cs-CZ" sz="2400" dirty="0" smtClean="0">
                          <a:latin typeface="Times New Roman" pitchFamily="18" charset="0"/>
                          <a:cs typeface="Times New Roman" pitchFamily="18" charset="0"/>
                        </a:rPr>
                        <a:t>I.</a:t>
                      </a:r>
                      <a:r>
                        <a:rPr lang="cs-CZ" sz="2400" baseline="0" dirty="0" smtClean="0">
                          <a:latin typeface="Times New Roman" pitchFamily="18" charset="0"/>
                          <a:cs typeface="Times New Roman" pitchFamily="18" charset="0"/>
                        </a:rPr>
                        <a:t> stupeň</a:t>
                      </a:r>
                      <a:endParaRPr lang="cs-CZ" sz="2400" dirty="0">
                        <a:latin typeface="Times New Roman" pitchFamily="18" charset="0"/>
                        <a:cs typeface="Times New Roman" pitchFamily="18" charset="0"/>
                      </a:endParaRPr>
                    </a:p>
                  </a:txBody>
                  <a:tcPr marT="60960" marB="60960"/>
                </a:tc>
              </a:tr>
              <a:tr h="737536">
                <a:tc>
                  <a:txBody>
                    <a:bodyPr/>
                    <a:lstStyle/>
                    <a:p>
                      <a:r>
                        <a:rPr lang="cs-CZ" sz="2400" dirty="0" smtClean="0">
                          <a:latin typeface="Times New Roman" pitchFamily="18" charset="0"/>
                          <a:cs typeface="Times New Roman" pitchFamily="18" charset="0"/>
                        </a:rPr>
                        <a:t>Klíčová slova</a:t>
                      </a:r>
                      <a:endParaRPr lang="cs-CZ" sz="2400" dirty="0">
                        <a:latin typeface="Times New Roman" pitchFamily="18" charset="0"/>
                        <a:cs typeface="Times New Roman" pitchFamily="18" charset="0"/>
                      </a:endParaRPr>
                    </a:p>
                  </a:txBody>
                  <a:tcPr marT="60960" marB="60960"/>
                </a:tc>
                <a:tc>
                  <a:txBody>
                    <a:bodyPr/>
                    <a:lstStyle/>
                    <a:p>
                      <a:r>
                        <a:rPr lang="cs-CZ" sz="2400" dirty="0" err="1" smtClean="0">
                          <a:latin typeface="Times New Roman" pitchFamily="18" charset="0"/>
                          <a:cs typeface="Times New Roman" pitchFamily="18" charset="0"/>
                        </a:rPr>
                        <a:t>Easter</a:t>
                      </a:r>
                      <a:r>
                        <a:rPr lang="cs-CZ" sz="2400" dirty="0" smtClean="0">
                          <a:latin typeface="Times New Roman" pitchFamily="18" charset="0"/>
                          <a:cs typeface="Times New Roman" pitchFamily="18" charset="0"/>
                        </a:rPr>
                        <a:t>, </a:t>
                      </a:r>
                      <a:r>
                        <a:rPr lang="cs-CZ" sz="2400" dirty="0" err="1" smtClean="0">
                          <a:latin typeface="Times New Roman" pitchFamily="18" charset="0"/>
                          <a:cs typeface="Times New Roman" pitchFamily="18" charset="0"/>
                        </a:rPr>
                        <a:t>decorate</a:t>
                      </a:r>
                      <a:r>
                        <a:rPr lang="cs-CZ" sz="2400" dirty="0" smtClean="0">
                          <a:latin typeface="Times New Roman" pitchFamily="18" charset="0"/>
                          <a:cs typeface="Times New Roman" pitchFamily="18" charset="0"/>
                        </a:rPr>
                        <a:t>,</a:t>
                      </a:r>
                      <a:r>
                        <a:rPr lang="cs-CZ" sz="2400" baseline="0" dirty="0" smtClean="0">
                          <a:latin typeface="Times New Roman" pitchFamily="18" charset="0"/>
                          <a:cs typeface="Times New Roman" pitchFamily="18" charset="0"/>
                        </a:rPr>
                        <a:t> </a:t>
                      </a:r>
                      <a:r>
                        <a:rPr lang="cs-CZ" sz="2400" baseline="0" dirty="0" err="1" smtClean="0">
                          <a:latin typeface="Times New Roman" pitchFamily="18" charset="0"/>
                          <a:cs typeface="Times New Roman" pitchFamily="18" charset="0"/>
                        </a:rPr>
                        <a:t>eggs</a:t>
                      </a:r>
                      <a:r>
                        <a:rPr lang="cs-CZ" sz="2400" baseline="0" dirty="0" smtClean="0">
                          <a:latin typeface="Times New Roman" pitchFamily="18" charset="0"/>
                          <a:cs typeface="Times New Roman" pitchFamily="18" charset="0"/>
                        </a:rPr>
                        <a:t>, </a:t>
                      </a:r>
                      <a:r>
                        <a:rPr lang="cs-CZ" sz="2400" baseline="0" dirty="0" err="1" smtClean="0">
                          <a:latin typeface="Times New Roman" pitchFamily="18" charset="0"/>
                          <a:cs typeface="Times New Roman" pitchFamily="18" charset="0"/>
                        </a:rPr>
                        <a:t>painting</a:t>
                      </a:r>
                      <a:r>
                        <a:rPr lang="cs-CZ" sz="2400" baseline="0" dirty="0" smtClean="0">
                          <a:latin typeface="Times New Roman" pitchFamily="18" charset="0"/>
                          <a:cs typeface="Times New Roman" pitchFamily="18" charset="0"/>
                        </a:rPr>
                        <a:t>, </a:t>
                      </a:r>
                      <a:r>
                        <a:rPr lang="cs-CZ" sz="2400" baseline="0" dirty="0" err="1" smtClean="0">
                          <a:latin typeface="Times New Roman" pitchFamily="18" charset="0"/>
                          <a:cs typeface="Times New Roman" pitchFamily="18" charset="0"/>
                        </a:rPr>
                        <a:t>flower</a:t>
                      </a:r>
                      <a:r>
                        <a:rPr lang="cs-CZ" sz="2400" baseline="0" dirty="0" smtClean="0">
                          <a:latin typeface="Times New Roman" pitchFamily="18" charset="0"/>
                          <a:cs typeface="Times New Roman" pitchFamily="18" charset="0"/>
                        </a:rPr>
                        <a:t> </a:t>
                      </a:r>
                      <a:r>
                        <a:rPr lang="cs-CZ" sz="2400" baseline="0" dirty="0" err="1" smtClean="0">
                          <a:latin typeface="Times New Roman" pitchFamily="18" charset="0"/>
                          <a:cs typeface="Times New Roman" pitchFamily="18" charset="0"/>
                        </a:rPr>
                        <a:t>pots</a:t>
                      </a:r>
                      <a:r>
                        <a:rPr lang="cs-CZ" sz="2400" baseline="0" dirty="0" smtClean="0">
                          <a:latin typeface="Times New Roman" pitchFamily="18" charset="0"/>
                          <a:cs typeface="Times New Roman" pitchFamily="18" charset="0"/>
                        </a:rPr>
                        <a:t>, </a:t>
                      </a:r>
                      <a:r>
                        <a:rPr lang="cs-CZ" sz="2400" baseline="0" smtClean="0">
                          <a:latin typeface="Times New Roman" pitchFamily="18" charset="0"/>
                          <a:cs typeface="Times New Roman" pitchFamily="18" charset="0"/>
                        </a:rPr>
                        <a:t>activites</a:t>
                      </a:r>
                      <a:endParaRPr lang="cs-CZ" sz="2400" dirty="0">
                        <a:latin typeface="Times New Roman" pitchFamily="18" charset="0"/>
                        <a:cs typeface="Times New Roman" pitchFamily="18" charset="0"/>
                      </a:endParaRPr>
                    </a:p>
                  </a:txBody>
                  <a:tcPr marT="60960" marB="60960"/>
                </a:tc>
              </a:tr>
              <a:tr h="1277360">
                <a:tc>
                  <a:txBody>
                    <a:bodyPr/>
                    <a:lstStyle/>
                    <a:p>
                      <a:r>
                        <a:rPr lang="cs-CZ" sz="2400" dirty="0" smtClean="0">
                          <a:latin typeface="Times New Roman" pitchFamily="18" charset="0"/>
                          <a:cs typeface="Times New Roman" pitchFamily="18" charset="0"/>
                        </a:rPr>
                        <a:t>Anotace</a:t>
                      </a:r>
                      <a:endParaRPr lang="cs-CZ" sz="2400" dirty="0">
                        <a:latin typeface="Times New Roman" pitchFamily="18" charset="0"/>
                        <a:cs typeface="Times New Roman" pitchFamily="18" charset="0"/>
                      </a:endParaRPr>
                    </a:p>
                  </a:txBody>
                  <a:tcPr marT="60960" marB="60960"/>
                </a:tc>
                <a:tc>
                  <a:txBody>
                    <a:bodyPr/>
                    <a:lstStyle/>
                    <a:p>
                      <a:r>
                        <a:rPr lang="cs-CZ" sz="2400" dirty="0" smtClean="0">
                          <a:latin typeface="Times New Roman" pitchFamily="18" charset="0"/>
                          <a:cs typeface="Times New Roman" pitchFamily="18" charset="0"/>
                        </a:rPr>
                        <a:t>Prezentace popisující</a:t>
                      </a:r>
                      <a:r>
                        <a:rPr lang="cs-CZ" sz="2400" baseline="0" dirty="0" smtClean="0">
                          <a:latin typeface="Times New Roman" pitchFamily="18" charset="0"/>
                          <a:cs typeface="Times New Roman" pitchFamily="18" charset="0"/>
                        </a:rPr>
                        <a:t> velikonoce</a:t>
                      </a:r>
                      <a:endParaRPr lang="cs-CZ" sz="2400" dirty="0">
                        <a:latin typeface="Times New Roman" pitchFamily="18" charset="0"/>
                        <a:cs typeface="Times New Roman" pitchFamily="18" charset="0"/>
                      </a:endParaRPr>
                    </a:p>
                  </a:txBody>
                  <a:tcPr marT="60960" marB="60960"/>
                </a:tc>
              </a:tr>
            </a:tbl>
          </a:graphicData>
        </a:graphic>
      </p:graphicFrame>
      <p:sp>
        <p:nvSpPr>
          <p:cNvPr id="5" name="Nadpis 1"/>
          <p:cNvSpPr txBox="1">
            <a:spLocks/>
          </p:cNvSpPr>
          <p:nvPr/>
        </p:nvSpPr>
        <p:spPr>
          <a:xfrm>
            <a:off x="20151" y="664804"/>
            <a:ext cx="2916832" cy="79208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20.10   Anotace</a:t>
            </a:r>
            <a:endParaRPr lang="cs-CZ" sz="2500" b="1" dirty="0">
              <a:latin typeface="Times New Roman" pitchFamily="18" charset="0"/>
              <a:cs typeface="Times New Roman" pitchFamily="18" charset="0"/>
            </a:endParaRPr>
          </a:p>
        </p:txBody>
      </p:sp>
    </p:spTree>
    <p:extLst>
      <p:ext uri="{BB962C8B-B14F-4D97-AF65-F5344CB8AC3E}">
        <p14:creationId xmlns:p14="http://schemas.microsoft.com/office/powerpoint/2010/main" val="4243301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0" y="492443"/>
            <a:ext cx="8458200" cy="41627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20.2  </a:t>
            </a:r>
            <a:r>
              <a:rPr lang="cs-CZ" sz="2500" b="1" dirty="0" err="1" smtClean="0">
                <a:latin typeface="Times New Roman" pitchFamily="18" charset="0"/>
                <a:cs typeface="Times New Roman" pitchFamily="18" charset="0"/>
              </a:rPr>
              <a:t>What</a:t>
            </a:r>
            <a:r>
              <a:rPr lang="cs-CZ" sz="2500" b="1" dirty="0" smtClean="0">
                <a:latin typeface="Times New Roman" pitchFamily="18" charset="0"/>
                <a:cs typeface="Times New Roman" pitchFamily="18" charset="0"/>
              </a:rPr>
              <a:t> do </a:t>
            </a:r>
            <a:r>
              <a:rPr lang="cs-CZ" sz="2500" b="1" dirty="0" err="1" smtClean="0">
                <a:latin typeface="Times New Roman" pitchFamily="18" charset="0"/>
                <a:cs typeface="Times New Roman" pitchFamily="18" charset="0"/>
              </a:rPr>
              <a:t>we</a:t>
            </a:r>
            <a:r>
              <a:rPr lang="cs-CZ" sz="2500" b="1" dirty="0" smtClean="0">
                <a:latin typeface="Times New Roman" pitchFamily="18" charset="0"/>
                <a:cs typeface="Times New Roman" pitchFamily="18" charset="0"/>
              </a:rPr>
              <a:t> </a:t>
            </a:r>
            <a:r>
              <a:rPr lang="cs-CZ" sz="2500" b="1" dirty="0" err="1" smtClean="0">
                <a:latin typeface="Times New Roman" pitchFamily="18" charset="0"/>
                <a:cs typeface="Times New Roman" pitchFamily="18" charset="0"/>
              </a:rPr>
              <a:t>already</a:t>
            </a:r>
            <a:r>
              <a:rPr lang="cs-CZ" sz="2500" b="1" dirty="0" smtClean="0">
                <a:latin typeface="Times New Roman" pitchFamily="18" charset="0"/>
                <a:cs typeface="Times New Roman" pitchFamily="18" charset="0"/>
              </a:rPr>
              <a:t> </a:t>
            </a:r>
            <a:r>
              <a:rPr lang="cs-CZ" sz="2500" b="1" dirty="0" err="1" smtClean="0">
                <a:latin typeface="Times New Roman" pitchFamily="18" charset="0"/>
                <a:cs typeface="Times New Roman" pitchFamily="18" charset="0"/>
              </a:rPr>
              <a:t>know</a:t>
            </a:r>
            <a:r>
              <a:rPr lang="cs-CZ" sz="2500" b="1" dirty="0" smtClean="0">
                <a:latin typeface="Times New Roman" pitchFamily="18" charset="0"/>
                <a:cs typeface="Times New Roman" pitchFamily="18" charset="0"/>
              </a:rPr>
              <a:t>? </a:t>
            </a:r>
            <a:endParaRPr lang="cs-CZ" sz="2500" dirty="0">
              <a:latin typeface="Times New Roman" pitchFamily="18" charset="0"/>
              <a:cs typeface="Times New Roman" pitchFamily="18" charset="0"/>
            </a:endParaRPr>
          </a:p>
        </p:txBody>
      </p:sp>
      <p:sp>
        <p:nvSpPr>
          <p:cNvPr id="5" name="TextovéPole 4"/>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Anglický jazyk</a:t>
            </a:r>
          </a:p>
          <a:p>
            <a:endParaRPr lang="cs-CZ" sz="1000" dirty="0">
              <a:latin typeface="Times New Roman" pitchFamily="18" charset="0"/>
              <a:cs typeface="Times New Roman" pitchFamily="18" charset="0"/>
            </a:endParaRPr>
          </a:p>
        </p:txBody>
      </p:sp>
      <p:sp>
        <p:nvSpPr>
          <p:cNvPr id="4" name="TextovéPole 3"/>
          <p:cNvSpPr txBox="1"/>
          <p:nvPr/>
        </p:nvSpPr>
        <p:spPr>
          <a:xfrm>
            <a:off x="5115203" y="1196752"/>
            <a:ext cx="3720249" cy="369332"/>
          </a:xfrm>
          <a:prstGeom prst="rect">
            <a:avLst/>
          </a:prstGeom>
          <a:noFill/>
        </p:spPr>
        <p:txBody>
          <a:bodyPr wrap="none" rtlCol="0">
            <a:spAutoFit/>
          </a:bodyPr>
          <a:lstStyle/>
          <a:p>
            <a:r>
              <a:rPr lang="cs-CZ" b="1" dirty="0" err="1" smtClean="0">
                <a:solidFill>
                  <a:srgbClr val="000000"/>
                </a:solidFill>
              </a:rPr>
              <a:t>Easter</a:t>
            </a:r>
            <a:r>
              <a:rPr lang="cs-CZ" b="1" dirty="0" smtClean="0">
                <a:solidFill>
                  <a:srgbClr val="000000"/>
                </a:solidFill>
              </a:rPr>
              <a:t> Basket – Velikonoční košíček</a:t>
            </a:r>
          </a:p>
        </p:txBody>
      </p:sp>
      <p:sp>
        <p:nvSpPr>
          <p:cNvPr id="6" name="TextovéPole 5"/>
          <p:cNvSpPr txBox="1"/>
          <p:nvPr/>
        </p:nvSpPr>
        <p:spPr>
          <a:xfrm>
            <a:off x="3737363" y="2088644"/>
            <a:ext cx="3348032" cy="369332"/>
          </a:xfrm>
          <a:prstGeom prst="rect">
            <a:avLst/>
          </a:prstGeom>
          <a:noFill/>
        </p:spPr>
        <p:txBody>
          <a:bodyPr wrap="none" rtlCol="0">
            <a:spAutoFit/>
          </a:bodyPr>
          <a:lstStyle/>
          <a:p>
            <a:r>
              <a:rPr lang="cs-CZ" b="1" dirty="0" err="1" smtClean="0">
                <a:solidFill>
                  <a:srgbClr val="000000"/>
                </a:solidFill>
              </a:rPr>
              <a:t>Easter</a:t>
            </a:r>
            <a:r>
              <a:rPr lang="cs-CZ" b="1" dirty="0" smtClean="0">
                <a:solidFill>
                  <a:srgbClr val="000000"/>
                </a:solidFill>
              </a:rPr>
              <a:t> </a:t>
            </a:r>
            <a:r>
              <a:rPr lang="cs-CZ" b="1" dirty="0" err="1" smtClean="0">
                <a:solidFill>
                  <a:srgbClr val="000000"/>
                </a:solidFill>
              </a:rPr>
              <a:t>egg</a:t>
            </a:r>
            <a:r>
              <a:rPr lang="cs-CZ" b="1" dirty="0" smtClean="0">
                <a:solidFill>
                  <a:srgbClr val="000000"/>
                </a:solidFill>
              </a:rPr>
              <a:t> – Velikonoční vajíčko</a:t>
            </a:r>
            <a:endParaRPr lang="cs-CZ" b="1" dirty="0">
              <a:solidFill>
                <a:srgbClr val="000000"/>
              </a:solidFill>
            </a:endParaRPr>
          </a:p>
        </p:txBody>
      </p:sp>
      <p:sp>
        <p:nvSpPr>
          <p:cNvPr id="7" name="TextovéPole 6"/>
          <p:cNvSpPr txBox="1"/>
          <p:nvPr/>
        </p:nvSpPr>
        <p:spPr>
          <a:xfrm>
            <a:off x="271922" y="2954521"/>
            <a:ext cx="3630481" cy="369332"/>
          </a:xfrm>
          <a:prstGeom prst="rect">
            <a:avLst/>
          </a:prstGeom>
          <a:noFill/>
        </p:spPr>
        <p:txBody>
          <a:bodyPr wrap="none" rtlCol="0">
            <a:spAutoFit/>
          </a:bodyPr>
          <a:lstStyle/>
          <a:p>
            <a:r>
              <a:rPr lang="cs-CZ" b="1" dirty="0" err="1" smtClean="0">
                <a:solidFill>
                  <a:srgbClr val="000000"/>
                </a:solidFill>
              </a:rPr>
              <a:t>Easter</a:t>
            </a:r>
            <a:r>
              <a:rPr lang="cs-CZ" b="1" dirty="0" smtClean="0">
                <a:solidFill>
                  <a:srgbClr val="000000"/>
                </a:solidFill>
              </a:rPr>
              <a:t> </a:t>
            </a:r>
            <a:r>
              <a:rPr lang="cs-CZ" b="1" dirty="0" err="1" smtClean="0">
                <a:solidFill>
                  <a:srgbClr val="000000"/>
                </a:solidFill>
              </a:rPr>
              <a:t>lamb</a:t>
            </a:r>
            <a:r>
              <a:rPr lang="cs-CZ" b="1" dirty="0" smtClean="0">
                <a:solidFill>
                  <a:srgbClr val="000000"/>
                </a:solidFill>
              </a:rPr>
              <a:t> – Velikonoční beránek</a:t>
            </a:r>
            <a:endParaRPr lang="cs-CZ" b="1" dirty="0">
              <a:solidFill>
                <a:srgbClr val="000000"/>
              </a:solidFill>
            </a:endParaRPr>
          </a:p>
        </p:txBody>
      </p:sp>
      <p:sp>
        <p:nvSpPr>
          <p:cNvPr id="8" name="TextovéPole 7"/>
          <p:cNvSpPr txBox="1"/>
          <p:nvPr/>
        </p:nvSpPr>
        <p:spPr>
          <a:xfrm>
            <a:off x="3275170" y="4239645"/>
            <a:ext cx="2655535" cy="369332"/>
          </a:xfrm>
          <a:prstGeom prst="rect">
            <a:avLst/>
          </a:prstGeom>
          <a:noFill/>
        </p:spPr>
        <p:txBody>
          <a:bodyPr wrap="none" rtlCol="0">
            <a:spAutoFit/>
          </a:bodyPr>
          <a:lstStyle/>
          <a:p>
            <a:r>
              <a:rPr lang="cs-CZ" b="1" dirty="0" err="1" smtClean="0">
                <a:solidFill>
                  <a:srgbClr val="000000"/>
                </a:solidFill>
              </a:rPr>
              <a:t>Willow</a:t>
            </a:r>
            <a:r>
              <a:rPr lang="cs-CZ" b="1" dirty="0" smtClean="0">
                <a:solidFill>
                  <a:srgbClr val="000000"/>
                </a:solidFill>
              </a:rPr>
              <a:t> </a:t>
            </a:r>
            <a:r>
              <a:rPr lang="cs-CZ" b="1" dirty="0" err="1" smtClean="0">
                <a:solidFill>
                  <a:srgbClr val="000000"/>
                </a:solidFill>
              </a:rPr>
              <a:t>cane</a:t>
            </a:r>
            <a:r>
              <a:rPr lang="cs-CZ" b="1" dirty="0" smtClean="0">
                <a:solidFill>
                  <a:srgbClr val="000000"/>
                </a:solidFill>
              </a:rPr>
              <a:t> – Pomlázka </a:t>
            </a:r>
            <a:endParaRPr lang="cs-CZ" b="1" dirty="0">
              <a:solidFill>
                <a:srgbClr val="000000"/>
              </a:solidFill>
            </a:endParaRPr>
          </a:p>
        </p:txBody>
      </p:sp>
      <p:sp>
        <p:nvSpPr>
          <p:cNvPr id="9" name="TextovéPole 8"/>
          <p:cNvSpPr txBox="1"/>
          <p:nvPr/>
        </p:nvSpPr>
        <p:spPr>
          <a:xfrm>
            <a:off x="271922" y="5755934"/>
            <a:ext cx="3668953" cy="369332"/>
          </a:xfrm>
          <a:prstGeom prst="rect">
            <a:avLst/>
          </a:prstGeom>
          <a:noFill/>
        </p:spPr>
        <p:txBody>
          <a:bodyPr wrap="none" rtlCol="0">
            <a:spAutoFit/>
          </a:bodyPr>
          <a:lstStyle/>
          <a:p>
            <a:r>
              <a:rPr lang="cs-CZ" b="1" dirty="0" err="1" smtClean="0">
                <a:solidFill>
                  <a:srgbClr val="000000"/>
                </a:solidFill>
              </a:rPr>
              <a:t>Easter</a:t>
            </a:r>
            <a:r>
              <a:rPr lang="cs-CZ" b="1" dirty="0" smtClean="0">
                <a:solidFill>
                  <a:srgbClr val="000000"/>
                </a:solidFill>
              </a:rPr>
              <a:t> </a:t>
            </a:r>
            <a:r>
              <a:rPr lang="cs-CZ" b="1" dirty="0" err="1" smtClean="0">
                <a:solidFill>
                  <a:srgbClr val="000000"/>
                </a:solidFill>
              </a:rPr>
              <a:t>Bunny</a:t>
            </a:r>
            <a:r>
              <a:rPr lang="cs-CZ" b="1" dirty="0" smtClean="0">
                <a:solidFill>
                  <a:srgbClr val="000000"/>
                </a:solidFill>
              </a:rPr>
              <a:t> – Velikonoční zajíček</a:t>
            </a:r>
            <a:endParaRPr lang="cs-CZ" b="1" dirty="0">
              <a:solidFill>
                <a:srgbClr val="000000"/>
              </a:solidFill>
            </a:endParaRPr>
          </a:p>
        </p:txBody>
      </p:sp>
      <p:pic>
        <p:nvPicPr>
          <p:cNvPr id="1026" name="Picture 2" descr="http://www.computerclipart.com/computer_clipart_images/easter_basket_filled_with_colored_eggs_0515-1003-2902-0010_SMU.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907704" y="1127106"/>
            <a:ext cx="1829659" cy="14942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0.gstatic.com/images?q=tbn:ANd9GcQoOHk-975YAyP8U_Y-inL9ZUXpATy6WYtb0j2j0DC9wQaABIcS-A"/>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660232" y="2613961"/>
            <a:ext cx="1469881" cy="11009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g.blesk.cz/img/1/full/859782_velikonocni-beranek.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39552" y="3408915"/>
            <a:ext cx="1727298" cy="11515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b.wz.cz/upload/s/skolatab_wz_cz/201104/pomlazka.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3926130">
            <a:off x="5835114" y="4364218"/>
            <a:ext cx="1764998" cy="4800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0.gstatic.com/images?q=tbn:ANd9GcT7HIO0LnekV0eZ3--Cg5fJBfy1uvSnqLRgC3oTrVddv0id1d866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229100" y="5003536"/>
            <a:ext cx="1108495" cy="1504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9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fade">
                                      <p:cBhvr>
                                        <p:cTn id="35" dur="1000"/>
                                        <p:tgtEl>
                                          <p:spTgt spid="1028"/>
                                        </p:tgtEl>
                                      </p:cBhvr>
                                    </p:animEffect>
                                    <p:anim calcmode="lin" valueType="num">
                                      <p:cBhvr>
                                        <p:cTn id="36" dur="1000" fill="hold"/>
                                        <p:tgtEl>
                                          <p:spTgt spid="1028"/>
                                        </p:tgtEl>
                                        <p:attrNameLst>
                                          <p:attrName>ppt_x</p:attrName>
                                        </p:attrNameLst>
                                      </p:cBhvr>
                                      <p:tavLst>
                                        <p:tav tm="0">
                                          <p:val>
                                            <p:strVal val="#ppt_x"/>
                                          </p:val>
                                        </p:tav>
                                        <p:tav tm="100000">
                                          <p:val>
                                            <p:strVal val="#ppt_x"/>
                                          </p:val>
                                        </p:tav>
                                      </p:tavLst>
                                    </p:anim>
                                    <p:anim calcmode="lin" valueType="num">
                                      <p:cBhvr>
                                        <p:cTn id="37"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30"/>
                                        </p:tgtEl>
                                        <p:attrNameLst>
                                          <p:attrName>style.visibility</p:attrName>
                                        </p:attrNameLst>
                                      </p:cBhvr>
                                      <p:to>
                                        <p:strVal val="visible"/>
                                      </p:to>
                                    </p:set>
                                    <p:animEffect transition="in" filter="fade">
                                      <p:cBhvr>
                                        <p:cTn id="49" dur="1000"/>
                                        <p:tgtEl>
                                          <p:spTgt spid="1030"/>
                                        </p:tgtEl>
                                      </p:cBhvr>
                                    </p:animEffect>
                                    <p:anim calcmode="lin" valueType="num">
                                      <p:cBhvr>
                                        <p:cTn id="50" dur="1000" fill="hold"/>
                                        <p:tgtEl>
                                          <p:spTgt spid="1030"/>
                                        </p:tgtEl>
                                        <p:attrNameLst>
                                          <p:attrName>ppt_x</p:attrName>
                                        </p:attrNameLst>
                                      </p:cBhvr>
                                      <p:tavLst>
                                        <p:tav tm="0">
                                          <p:val>
                                            <p:strVal val="#ppt_x"/>
                                          </p:val>
                                        </p:tav>
                                        <p:tav tm="100000">
                                          <p:val>
                                            <p:strVal val="#ppt_x"/>
                                          </p:val>
                                        </p:tav>
                                      </p:tavLst>
                                    </p:anim>
                                    <p:anim calcmode="lin" valueType="num">
                                      <p:cBhvr>
                                        <p:cTn id="51"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32"/>
                                        </p:tgtEl>
                                        <p:attrNameLst>
                                          <p:attrName>style.visibility</p:attrName>
                                        </p:attrNameLst>
                                      </p:cBhvr>
                                      <p:to>
                                        <p:strVal val="visible"/>
                                      </p:to>
                                    </p:set>
                                    <p:animEffect transition="in" filter="fade">
                                      <p:cBhvr>
                                        <p:cTn id="63" dur="1000"/>
                                        <p:tgtEl>
                                          <p:spTgt spid="1032"/>
                                        </p:tgtEl>
                                      </p:cBhvr>
                                    </p:animEffect>
                                    <p:anim calcmode="lin" valueType="num">
                                      <p:cBhvr>
                                        <p:cTn id="64" dur="1000" fill="hold"/>
                                        <p:tgtEl>
                                          <p:spTgt spid="1032"/>
                                        </p:tgtEl>
                                        <p:attrNameLst>
                                          <p:attrName>ppt_x</p:attrName>
                                        </p:attrNameLst>
                                      </p:cBhvr>
                                      <p:tavLst>
                                        <p:tav tm="0">
                                          <p:val>
                                            <p:strVal val="#ppt_x"/>
                                          </p:val>
                                        </p:tav>
                                        <p:tav tm="100000">
                                          <p:val>
                                            <p:strVal val="#ppt_x"/>
                                          </p:val>
                                        </p:tav>
                                      </p:tavLst>
                                    </p:anim>
                                    <p:anim calcmode="lin" valueType="num">
                                      <p:cBhvr>
                                        <p:cTn id="65"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1000"/>
                                        <p:tgtEl>
                                          <p:spTgt spid="9"/>
                                        </p:tgtEl>
                                      </p:cBhvr>
                                    </p:animEffect>
                                    <p:anim calcmode="lin" valueType="num">
                                      <p:cBhvr>
                                        <p:cTn id="71" dur="1000" fill="hold"/>
                                        <p:tgtEl>
                                          <p:spTgt spid="9"/>
                                        </p:tgtEl>
                                        <p:attrNameLst>
                                          <p:attrName>ppt_x</p:attrName>
                                        </p:attrNameLst>
                                      </p:cBhvr>
                                      <p:tavLst>
                                        <p:tav tm="0">
                                          <p:val>
                                            <p:strVal val="#ppt_x"/>
                                          </p:val>
                                        </p:tav>
                                        <p:tav tm="100000">
                                          <p:val>
                                            <p:strVal val="#ppt_x"/>
                                          </p:val>
                                        </p:tav>
                                      </p:tavLst>
                                    </p:anim>
                                    <p:anim calcmode="lin" valueType="num">
                                      <p:cBhvr>
                                        <p:cTn id="7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034"/>
                                        </p:tgtEl>
                                        <p:attrNameLst>
                                          <p:attrName>style.visibility</p:attrName>
                                        </p:attrNameLst>
                                      </p:cBhvr>
                                      <p:to>
                                        <p:strVal val="visible"/>
                                      </p:to>
                                    </p:set>
                                    <p:animEffect transition="in" filter="fade">
                                      <p:cBhvr>
                                        <p:cTn id="77" dur="1000"/>
                                        <p:tgtEl>
                                          <p:spTgt spid="1034"/>
                                        </p:tgtEl>
                                      </p:cBhvr>
                                    </p:animEffect>
                                    <p:anim calcmode="lin" valueType="num">
                                      <p:cBhvr>
                                        <p:cTn id="78" dur="1000" fill="hold"/>
                                        <p:tgtEl>
                                          <p:spTgt spid="1034"/>
                                        </p:tgtEl>
                                        <p:attrNameLst>
                                          <p:attrName>ppt_x</p:attrName>
                                        </p:attrNameLst>
                                      </p:cBhvr>
                                      <p:tavLst>
                                        <p:tav tm="0">
                                          <p:val>
                                            <p:strVal val="#ppt_x"/>
                                          </p:val>
                                        </p:tav>
                                        <p:tav tm="100000">
                                          <p:val>
                                            <p:strVal val="#ppt_x"/>
                                          </p:val>
                                        </p:tav>
                                      </p:tavLst>
                                    </p:anim>
                                    <p:anim calcmode="lin" valueType="num">
                                      <p:cBhvr>
                                        <p:cTn id="79"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0" y="492443"/>
            <a:ext cx="9144000" cy="48828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20.3 New </a:t>
            </a:r>
            <a:r>
              <a:rPr lang="cs-CZ" sz="2500" b="1" dirty="0" err="1" smtClean="0">
                <a:latin typeface="Times New Roman" pitchFamily="18" charset="0"/>
                <a:cs typeface="Times New Roman" pitchFamily="18" charset="0"/>
              </a:rPr>
              <a:t>terms</a:t>
            </a:r>
            <a:endParaRPr lang="cs-CZ" sz="2500" dirty="0">
              <a:latin typeface="Times New Roman" pitchFamily="18" charset="0"/>
              <a:cs typeface="Times New Roman" pitchFamily="18" charset="0"/>
            </a:endParaRPr>
          </a:p>
        </p:txBody>
      </p:sp>
      <p:sp>
        <p:nvSpPr>
          <p:cNvPr id="3" name="Podnadpis 2"/>
          <p:cNvSpPr txBox="1">
            <a:spLocks/>
          </p:cNvSpPr>
          <p:nvPr/>
        </p:nvSpPr>
        <p:spPr>
          <a:xfrm>
            <a:off x="4499992" y="3501008"/>
            <a:ext cx="4464496" cy="213779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sz="1800" dirty="0">
              <a:latin typeface="Times New Roman" pitchFamily="18" charset="0"/>
              <a:cs typeface="Times New Roman" pitchFamily="18" charset="0"/>
            </a:endParaRPr>
          </a:p>
        </p:txBody>
      </p:sp>
      <p:sp>
        <p:nvSpPr>
          <p:cNvPr id="4" name="TextovéPole 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latin typeface="Times New Roman" pitchFamily="18" charset="0"/>
                <a:cs typeface="Times New Roman" pitchFamily="18" charset="0"/>
              </a:rPr>
              <a:t>Elektronická  učebnice - I. stupeň              </a:t>
            </a:r>
            <a:r>
              <a:rPr lang="cs-CZ" sz="1000" dirty="0" smtClean="0">
                <a:latin typeface="Times New Roman" pitchFamily="18" charset="0"/>
                <a:cs typeface="Times New Roman" pitchFamily="18" charset="0"/>
              </a:rPr>
              <a:t>Základní škola Děčín VI, Na Stráni 879/2  – příspěvková organizace                                	        </a:t>
            </a:r>
            <a:r>
              <a:rPr lang="cs-CZ" sz="1600" b="1" dirty="0" smtClean="0">
                <a:latin typeface="Times New Roman" pitchFamily="18" charset="0"/>
                <a:cs typeface="Times New Roman" pitchFamily="18" charset="0"/>
              </a:rPr>
              <a:t>Anglický jazyk</a:t>
            </a:r>
          </a:p>
          <a:p>
            <a:endParaRPr lang="cs-CZ" sz="1000" dirty="0">
              <a:latin typeface="Times New Roman" pitchFamily="18" charset="0"/>
              <a:cs typeface="Times New Roman" pitchFamily="18" charset="0"/>
            </a:endParaRPr>
          </a:p>
        </p:txBody>
      </p:sp>
      <p:sp>
        <p:nvSpPr>
          <p:cNvPr id="5" name="TextovéPole 4"/>
          <p:cNvSpPr txBox="1"/>
          <p:nvPr/>
        </p:nvSpPr>
        <p:spPr>
          <a:xfrm>
            <a:off x="597528" y="1276756"/>
            <a:ext cx="6920421" cy="461665"/>
          </a:xfrm>
          <a:prstGeom prst="rect">
            <a:avLst/>
          </a:prstGeom>
          <a:noFill/>
        </p:spPr>
        <p:txBody>
          <a:bodyPr wrap="none" rtlCol="0">
            <a:spAutoFit/>
          </a:bodyPr>
          <a:lstStyle/>
          <a:p>
            <a:r>
              <a:rPr lang="cs-CZ" sz="2400" b="1" dirty="0" err="1" smtClean="0"/>
              <a:t>Children</a:t>
            </a:r>
            <a:r>
              <a:rPr lang="cs-CZ" sz="2400" b="1" dirty="0" smtClean="0"/>
              <a:t> </a:t>
            </a:r>
            <a:r>
              <a:rPr lang="cs-CZ" sz="2400" b="1" dirty="0" err="1" smtClean="0"/>
              <a:t>get</a:t>
            </a:r>
            <a:r>
              <a:rPr lang="cs-CZ" sz="2400" b="1" dirty="0" smtClean="0"/>
              <a:t> </a:t>
            </a:r>
            <a:r>
              <a:rPr lang="cs-CZ" sz="2400" b="1" dirty="0" err="1" smtClean="0"/>
              <a:t>chocolate</a:t>
            </a:r>
            <a:r>
              <a:rPr lang="cs-CZ" sz="2400" b="1" dirty="0" smtClean="0"/>
              <a:t> </a:t>
            </a:r>
            <a:r>
              <a:rPr lang="cs-CZ" sz="2400" b="1" dirty="0" err="1" smtClean="0"/>
              <a:t>eggs</a:t>
            </a:r>
            <a:r>
              <a:rPr lang="cs-CZ" sz="2400" b="1" dirty="0" smtClean="0"/>
              <a:t> </a:t>
            </a:r>
            <a:r>
              <a:rPr lang="cs-CZ" sz="2400" b="1" dirty="0" err="1" smtClean="0"/>
              <a:t>from</a:t>
            </a:r>
            <a:r>
              <a:rPr lang="cs-CZ" sz="2400" b="1" dirty="0" smtClean="0"/>
              <a:t> </a:t>
            </a:r>
            <a:r>
              <a:rPr lang="cs-CZ" sz="2400" b="1" dirty="0" err="1" smtClean="0"/>
              <a:t>the</a:t>
            </a:r>
            <a:r>
              <a:rPr lang="cs-CZ" sz="2400" b="1" dirty="0" smtClean="0"/>
              <a:t> </a:t>
            </a:r>
            <a:r>
              <a:rPr lang="cs-CZ" sz="2400" b="1" dirty="0" err="1" smtClean="0"/>
              <a:t>Easter</a:t>
            </a:r>
            <a:r>
              <a:rPr lang="cs-CZ" sz="2400" b="1" dirty="0" smtClean="0"/>
              <a:t> </a:t>
            </a:r>
            <a:r>
              <a:rPr lang="cs-CZ" sz="2400" b="1" dirty="0" err="1" smtClean="0"/>
              <a:t>Bunny</a:t>
            </a:r>
            <a:r>
              <a:rPr lang="cs-CZ" sz="2400" b="1" dirty="0" smtClean="0"/>
              <a:t>.</a:t>
            </a:r>
          </a:p>
        </p:txBody>
      </p:sp>
      <p:sp>
        <p:nvSpPr>
          <p:cNvPr id="6" name="TextovéPole 5"/>
          <p:cNvSpPr txBox="1"/>
          <p:nvPr/>
        </p:nvSpPr>
        <p:spPr>
          <a:xfrm>
            <a:off x="597528" y="3788506"/>
            <a:ext cx="3711337" cy="830997"/>
          </a:xfrm>
          <a:prstGeom prst="rect">
            <a:avLst/>
          </a:prstGeom>
          <a:noFill/>
        </p:spPr>
        <p:txBody>
          <a:bodyPr wrap="none" rtlCol="0">
            <a:spAutoFit/>
          </a:bodyPr>
          <a:lstStyle/>
          <a:p>
            <a:r>
              <a:rPr lang="cs-CZ" sz="2400" b="1" dirty="0" err="1" smtClean="0"/>
              <a:t>Boys</a:t>
            </a:r>
            <a:r>
              <a:rPr lang="cs-CZ" sz="2400" b="1" dirty="0" smtClean="0"/>
              <a:t> are </a:t>
            </a:r>
            <a:r>
              <a:rPr lang="cs-CZ" sz="2400" b="1" dirty="0" err="1" smtClean="0"/>
              <a:t>given</a:t>
            </a:r>
            <a:r>
              <a:rPr lang="cs-CZ" sz="2400" b="1" dirty="0" smtClean="0"/>
              <a:t> </a:t>
            </a:r>
            <a:r>
              <a:rPr lang="cs-CZ" sz="2400" b="1" dirty="0" err="1" smtClean="0"/>
              <a:t>rewards</a:t>
            </a:r>
            <a:r>
              <a:rPr lang="cs-CZ" sz="2400" b="1" dirty="0" smtClean="0"/>
              <a:t> </a:t>
            </a:r>
            <a:r>
              <a:rPr lang="cs-CZ" sz="2400" b="1" dirty="0" err="1" smtClean="0"/>
              <a:t>for</a:t>
            </a:r>
            <a:endParaRPr lang="cs-CZ" sz="2400" b="1" dirty="0" smtClean="0"/>
          </a:p>
          <a:p>
            <a:r>
              <a:rPr lang="cs-CZ" sz="2400" b="1" dirty="0" err="1" smtClean="0"/>
              <a:t>their</a:t>
            </a:r>
            <a:r>
              <a:rPr lang="cs-CZ" sz="2400" b="1" dirty="0" smtClean="0"/>
              <a:t> </a:t>
            </a:r>
            <a:r>
              <a:rPr lang="cs-CZ" sz="2400" b="1" dirty="0" err="1" smtClean="0"/>
              <a:t>activities</a:t>
            </a:r>
            <a:r>
              <a:rPr lang="cs-CZ" sz="2400" b="1" dirty="0" smtClean="0"/>
              <a:t>.</a:t>
            </a:r>
            <a:endParaRPr lang="cs-CZ" sz="2400" b="1" dirty="0"/>
          </a:p>
        </p:txBody>
      </p:sp>
      <p:sp>
        <p:nvSpPr>
          <p:cNvPr id="7" name="TextovéPole 6"/>
          <p:cNvSpPr txBox="1"/>
          <p:nvPr/>
        </p:nvSpPr>
        <p:spPr>
          <a:xfrm>
            <a:off x="597528" y="2564904"/>
            <a:ext cx="4644926" cy="830997"/>
          </a:xfrm>
          <a:prstGeom prst="rect">
            <a:avLst/>
          </a:prstGeom>
          <a:noFill/>
        </p:spPr>
        <p:txBody>
          <a:bodyPr wrap="none" rtlCol="0">
            <a:spAutoFit/>
          </a:bodyPr>
          <a:lstStyle/>
          <a:p>
            <a:r>
              <a:rPr lang="cs-CZ" sz="2400" b="1" dirty="0" err="1" smtClean="0"/>
              <a:t>We</a:t>
            </a:r>
            <a:r>
              <a:rPr lang="cs-CZ" sz="2400" b="1" dirty="0" smtClean="0"/>
              <a:t> </a:t>
            </a:r>
            <a:r>
              <a:rPr lang="cs-CZ" sz="2400" b="1" dirty="0" err="1" smtClean="0"/>
              <a:t>grow</a:t>
            </a:r>
            <a:r>
              <a:rPr lang="cs-CZ" sz="2400" b="1" dirty="0" smtClean="0"/>
              <a:t> grain in </a:t>
            </a:r>
            <a:r>
              <a:rPr lang="cs-CZ" sz="2400" b="1" dirty="0" err="1" smtClean="0"/>
              <a:t>flower</a:t>
            </a:r>
            <a:r>
              <a:rPr lang="cs-CZ" sz="2400" b="1" dirty="0" smtClean="0"/>
              <a:t> </a:t>
            </a:r>
            <a:r>
              <a:rPr lang="cs-CZ" sz="2400" b="1" dirty="0" err="1" smtClean="0"/>
              <a:t>pots</a:t>
            </a:r>
            <a:r>
              <a:rPr lang="cs-CZ" sz="2400" b="1" dirty="0" smtClean="0"/>
              <a:t> and </a:t>
            </a:r>
          </a:p>
          <a:p>
            <a:r>
              <a:rPr lang="cs-CZ" sz="2400" b="1" dirty="0" err="1" smtClean="0"/>
              <a:t>decorate</a:t>
            </a:r>
            <a:r>
              <a:rPr lang="cs-CZ" sz="2400" b="1" dirty="0" smtClean="0"/>
              <a:t> </a:t>
            </a:r>
            <a:r>
              <a:rPr lang="cs-CZ" sz="2400" b="1" dirty="0" err="1" smtClean="0"/>
              <a:t>it</a:t>
            </a:r>
            <a:r>
              <a:rPr lang="cs-CZ" sz="2400" b="1" dirty="0" smtClean="0"/>
              <a:t> </a:t>
            </a:r>
            <a:r>
              <a:rPr lang="cs-CZ" sz="2400" b="1" dirty="0" err="1" smtClean="0"/>
              <a:t>with</a:t>
            </a:r>
            <a:r>
              <a:rPr lang="cs-CZ" sz="2400" b="1" dirty="0" smtClean="0"/>
              <a:t> </a:t>
            </a:r>
            <a:r>
              <a:rPr lang="cs-CZ" sz="2400" b="1" dirty="0" err="1" smtClean="0"/>
              <a:t>painted</a:t>
            </a:r>
            <a:r>
              <a:rPr lang="cs-CZ" sz="2400" b="1" dirty="0" smtClean="0"/>
              <a:t> </a:t>
            </a:r>
            <a:r>
              <a:rPr lang="cs-CZ" sz="2400" b="1" dirty="0" err="1" smtClean="0"/>
              <a:t>eggs</a:t>
            </a:r>
            <a:r>
              <a:rPr lang="cs-CZ" sz="2400" b="1" dirty="0" smtClean="0"/>
              <a:t>.</a:t>
            </a:r>
            <a:endParaRPr lang="cs-CZ" sz="2400" b="1" dirty="0"/>
          </a:p>
        </p:txBody>
      </p:sp>
      <p:pic>
        <p:nvPicPr>
          <p:cNvPr id="8" name="Picture 2" descr="http://i.mimibazar.cz/s/bc/1/110311/13/a429225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325" y="3377127"/>
            <a:ext cx="2542662" cy="19069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morinka.eu/VismoOnline_ActionScripts/Image.aspx?id_org=9932&amp;id_obrazky=1562&amp;datum=6.10.2007+15%3A02%3A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3196" y="4958493"/>
            <a:ext cx="1814151" cy="13606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newshawker.com/wp-content/uploads/2011/04/Easter-Bunn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0146" y="1187475"/>
            <a:ext cx="1334342" cy="187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20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0" y="492443"/>
            <a:ext cx="9144000" cy="48828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20.4 </a:t>
            </a:r>
            <a:r>
              <a:rPr lang="cs-CZ" sz="2500" b="1" dirty="0" err="1" smtClean="0">
                <a:latin typeface="Times New Roman" pitchFamily="18" charset="0"/>
                <a:cs typeface="Times New Roman" pitchFamily="18" charset="0"/>
              </a:rPr>
              <a:t>Easter</a:t>
            </a:r>
            <a:r>
              <a:rPr lang="cs-CZ" sz="2500" b="1" dirty="0" smtClean="0">
                <a:latin typeface="Times New Roman" pitchFamily="18" charset="0"/>
                <a:cs typeface="Times New Roman" pitchFamily="18" charset="0"/>
              </a:rPr>
              <a:t> </a:t>
            </a:r>
            <a:r>
              <a:rPr lang="cs-CZ" sz="2500" b="1" dirty="0" err="1" smtClean="0">
                <a:latin typeface="Times New Roman" pitchFamily="18" charset="0"/>
                <a:cs typeface="Times New Roman" pitchFamily="18" charset="0"/>
              </a:rPr>
              <a:t>activities</a:t>
            </a:r>
            <a:endParaRPr lang="cs-CZ" sz="2500" dirty="0">
              <a:latin typeface="Times New Roman" pitchFamily="18" charset="0"/>
              <a:cs typeface="Times New Roman" pitchFamily="18" charset="0"/>
            </a:endParaRPr>
          </a:p>
        </p:txBody>
      </p:sp>
      <p:sp>
        <p:nvSpPr>
          <p:cNvPr id="4" name="TextovéPole 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latin typeface="Times New Roman" pitchFamily="18" charset="0"/>
                <a:cs typeface="Times New Roman" pitchFamily="18" charset="0"/>
              </a:rPr>
              <a:t>Elektronická  učebnice - I. stupeň              </a:t>
            </a:r>
            <a:r>
              <a:rPr lang="cs-CZ" sz="1000" dirty="0" smtClean="0">
                <a:latin typeface="Times New Roman" pitchFamily="18" charset="0"/>
                <a:cs typeface="Times New Roman" pitchFamily="18" charset="0"/>
              </a:rPr>
              <a:t>Základní škola Děčín VI, Na Stráni 879/2  – příspěvková organizace                                	        </a:t>
            </a:r>
            <a:r>
              <a:rPr lang="cs-CZ" sz="1600" b="1" dirty="0" smtClean="0">
                <a:latin typeface="Times New Roman" pitchFamily="18" charset="0"/>
                <a:cs typeface="Times New Roman" pitchFamily="18" charset="0"/>
              </a:rPr>
              <a:t>Anglický jazyk</a:t>
            </a:r>
          </a:p>
          <a:p>
            <a:endParaRPr lang="cs-CZ" sz="1000" dirty="0">
              <a:latin typeface="Times New Roman" pitchFamily="18" charset="0"/>
              <a:cs typeface="Times New Roman" pitchFamily="18" charset="0"/>
            </a:endParaRPr>
          </a:p>
        </p:txBody>
      </p:sp>
      <p:sp>
        <p:nvSpPr>
          <p:cNvPr id="5" name="TextovéPole 4"/>
          <p:cNvSpPr txBox="1"/>
          <p:nvPr/>
        </p:nvSpPr>
        <p:spPr>
          <a:xfrm>
            <a:off x="554938" y="1355576"/>
            <a:ext cx="4693977" cy="461665"/>
          </a:xfrm>
          <a:prstGeom prst="rect">
            <a:avLst/>
          </a:prstGeom>
          <a:noFill/>
        </p:spPr>
        <p:txBody>
          <a:bodyPr wrap="none" rtlCol="0">
            <a:spAutoFit/>
          </a:bodyPr>
          <a:lstStyle/>
          <a:p>
            <a:r>
              <a:rPr lang="cs-CZ" sz="2400" b="1" dirty="0" err="1" smtClean="0"/>
              <a:t>Boys</a:t>
            </a:r>
            <a:r>
              <a:rPr lang="cs-CZ" sz="2400" b="1" dirty="0" smtClean="0"/>
              <a:t> </a:t>
            </a:r>
            <a:r>
              <a:rPr lang="cs-CZ" sz="2400" b="1" dirty="0" err="1" smtClean="0"/>
              <a:t>prepare</a:t>
            </a:r>
            <a:r>
              <a:rPr lang="cs-CZ" sz="2400" b="1" dirty="0" smtClean="0"/>
              <a:t> </a:t>
            </a:r>
            <a:r>
              <a:rPr lang="cs-CZ" sz="2400" b="1" dirty="0" err="1" smtClean="0"/>
              <a:t>plaited</a:t>
            </a:r>
            <a:r>
              <a:rPr lang="cs-CZ" sz="2400" b="1" dirty="0" smtClean="0"/>
              <a:t> </a:t>
            </a:r>
            <a:r>
              <a:rPr lang="cs-CZ" sz="2400" b="1" dirty="0" err="1" smtClean="0"/>
              <a:t>willow</a:t>
            </a:r>
            <a:r>
              <a:rPr lang="cs-CZ" sz="2400" b="1" dirty="0" smtClean="0"/>
              <a:t> </a:t>
            </a:r>
            <a:r>
              <a:rPr lang="cs-CZ" sz="2400" b="1" dirty="0" err="1" smtClean="0"/>
              <a:t>canes</a:t>
            </a:r>
            <a:r>
              <a:rPr lang="cs-CZ" sz="2400" b="1" dirty="0" smtClean="0"/>
              <a:t>.</a:t>
            </a:r>
            <a:endParaRPr lang="cs-CZ" sz="2400" b="1" dirty="0"/>
          </a:p>
        </p:txBody>
      </p:sp>
      <p:pic>
        <p:nvPicPr>
          <p:cNvPr id="6" name="Picture 2" descr="http://lh3.ggpht.com/_jhEwmrPYCsY/SdsBS-1pRZE/AAAAAAAAHuQ/AkDGUiwq4h8/VelikonocniDilnaPleteniPomlazekZnojmo642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9552" y="2268962"/>
            <a:ext cx="2913975" cy="2185481"/>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323528" y="5157192"/>
            <a:ext cx="4925387" cy="830997"/>
          </a:xfrm>
          <a:prstGeom prst="rect">
            <a:avLst/>
          </a:prstGeom>
          <a:noFill/>
        </p:spPr>
        <p:txBody>
          <a:bodyPr wrap="none" rtlCol="0">
            <a:spAutoFit/>
          </a:bodyPr>
          <a:lstStyle/>
          <a:p>
            <a:r>
              <a:rPr lang="cs-CZ" sz="2400" b="1" dirty="0" err="1" smtClean="0"/>
              <a:t>We</a:t>
            </a:r>
            <a:r>
              <a:rPr lang="cs-CZ" sz="2400" b="1" dirty="0" smtClean="0"/>
              <a:t> </a:t>
            </a:r>
            <a:r>
              <a:rPr lang="cs-CZ" sz="2400" b="1" dirty="0" err="1" smtClean="0"/>
              <a:t>eat</a:t>
            </a:r>
            <a:r>
              <a:rPr lang="cs-CZ" sz="2400" b="1" dirty="0" smtClean="0"/>
              <a:t> </a:t>
            </a:r>
            <a:r>
              <a:rPr lang="cs-CZ" sz="2400" b="1" dirty="0" err="1" smtClean="0"/>
              <a:t>sweet</a:t>
            </a:r>
            <a:r>
              <a:rPr lang="cs-CZ" sz="2400" b="1" dirty="0" smtClean="0"/>
              <a:t> </a:t>
            </a:r>
            <a:r>
              <a:rPr lang="cs-CZ" sz="2400" b="1" dirty="0" err="1" smtClean="0"/>
              <a:t>cake</a:t>
            </a:r>
            <a:r>
              <a:rPr lang="cs-CZ" sz="2400" b="1" dirty="0" smtClean="0"/>
              <a:t> </a:t>
            </a:r>
            <a:r>
              <a:rPr lang="cs-CZ" sz="2400" b="1" dirty="0" err="1" smtClean="0"/>
              <a:t>called</a:t>
            </a:r>
            <a:r>
              <a:rPr lang="cs-CZ" sz="2400" b="1" dirty="0" smtClean="0"/>
              <a:t> „mazanec“</a:t>
            </a:r>
          </a:p>
          <a:p>
            <a:r>
              <a:rPr lang="cs-CZ" sz="2400" b="1" dirty="0" err="1"/>
              <a:t>d</a:t>
            </a:r>
            <a:r>
              <a:rPr lang="cs-CZ" sz="2400" b="1" dirty="0" err="1" smtClean="0"/>
              <a:t>ecorated</a:t>
            </a:r>
            <a:r>
              <a:rPr lang="cs-CZ" sz="2400" b="1" dirty="0" smtClean="0"/>
              <a:t> </a:t>
            </a:r>
            <a:r>
              <a:rPr lang="cs-CZ" sz="2400" b="1" dirty="0" err="1" smtClean="0"/>
              <a:t>with</a:t>
            </a:r>
            <a:r>
              <a:rPr lang="cs-CZ" sz="2400" b="1" dirty="0" smtClean="0"/>
              <a:t> a </a:t>
            </a:r>
            <a:r>
              <a:rPr lang="cs-CZ" sz="2400" b="1" dirty="0" err="1" smtClean="0"/>
              <a:t>cross</a:t>
            </a:r>
            <a:r>
              <a:rPr lang="cs-CZ" sz="2400" b="1" dirty="0" smtClean="0"/>
              <a:t> on </a:t>
            </a:r>
            <a:r>
              <a:rPr lang="cs-CZ" sz="2400" b="1" dirty="0" err="1" smtClean="0"/>
              <a:t>the</a:t>
            </a:r>
            <a:r>
              <a:rPr lang="cs-CZ" sz="2400" b="1" dirty="0" smtClean="0"/>
              <a:t> top.</a:t>
            </a:r>
          </a:p>
        </p:txBody>
      </p:sp>
      <p:pic>
        <p:nvPicPr>
          <p:cNvPr id="8" name="Picture 4" descr="http://www.organictime.cz/e-shop/media/clanky/obecne/velikonocni-mazanec-blog-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113630"/>
            <a:ext cx="21431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07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95275" y="1279055"/>
            <a:ext cx="196215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95275" y="4077072"/>
            <a:ext cx="125095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3470855">
            <a:off x="5148064" y="1953557"/>
            <a:ext cx="2873896" cy="77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105894" y="2895026"/>
            <a:ext cx="1466106" cy="150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817865" y="3648551"/>
            <a:ext cx="1534294" cy="1964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511266" y="4977267"/>
            <a:ext cx="2104628" cy="140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Nadpis 1"/>
          <p:cNvSpPr txBox="1">
            <a:spLocks/>
          </p:cNvSpPr>
          <p:nvPr/>
        </p:nvSpPr>
        <p:spPr>
          <a:xfrm>
            <a:off x="0" y="492443"/>
            <a:ext cx="9144000" cy="63230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20.5 </a:t>
            </a:r>
            <a:r>
              <a:rPr lang="cs-CZ" sz="2500" b="1" dirty="0" err="1" smtClean="0">
                <a:latin typeface="Times New Roman" pitchFamily="18" charset="0"/>
                <a:cs typeface="Times New Roman" pitchFamily="18" charset="0"/>
              </a:rPr>
              <a:t>Exercises</a:t>
            </a:r>
            <a:endParaRPr lang="cs-CZ" sz="2500" dirty="0">
              <a:latin typeface="Times New Roman" pitchFamily="18" charset="0"/>
              <a:cs typeface="Times New Roman" pitchFamily="18" charset="0"/>
            </a:endParaRPr>
          </a:p>
        </p:txBody>
      </p:sp>
      <p:sp>
        <p:nvSpPr>
          <p:cNvPr id="11" name="TextovéPole 10"/>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latin typeface="Times New Roman" pitchFamily="18" charset="0"/>
                <a:cs typeface="Times New Roman" pitchFamily="18" charset="0"/>
              </a:rPr>
              <a:t>Elektronická  učebnice - I. stupeň              </a:t>
            </a:r>
            <a:r>
              <a:rPr lang="cs-CZ" sz="1000" dirty="0" smtClean="0">
                <a:latin typeface="Times New Roman" pitchFamily="18" charset="0"/>
                <a:cs typeface="Times New Roman" pitchFamily="18" charset="0"/>
              </a:rPr>
              <a:t>Základní škola Děčín VI, Na Stráni 879/2  – příspěvková organizace                                	        </a:t>
            </a:r>
            <a:r>
              <a:rPr lang="cs-CZ" sz="1600" b="1" dirty="0" smtClean="0">
                <a:latin typeface="Times New Roman" pitchFamily="18" charset="0"/>
                <a:cs typeface="Times New Roman" pitchFamily="18" charset="0"/>
              </a:rPr>
              <a:t>Anglický jazyk</a:t>
            </a:r>
          </a:p>
          <a:p>
            <a:endParaRPr lang="cs-CZ" sz="1000" dirty="0">
              <a:latin typeface="Times New Roman" pitchFamily="18" charset="0"/>
              <a:cs typeface="Times New Roman" pitchFamily="18" charset="0"/>
            </a:endParaRPr>
          </a:p>
        </p:txBody>
      </p:sp>
      <p:sp>
        <p:nvSpPr>
          <p:cNvPr id="4" name="TextovéPole 3"/>
          <p:cNvSpPr txBox="1"/>
          <p:nvPr/>
        </p:nvSpPr>
        <p:spPr>
          <a:xfrm>
            <a:off x="2753102" y="971436"/>
            <a:ext cx="1620957" cy="461665"/>
          </a:xfrm>
          <a:prstGeom prst="rect">
            <a:avLst/>
          </a:prstGeom>
          <a:noFill/>
          <a:ln>
            <a:noFill/>
          </a:ln>
        </p:spPr>
        <p:txBody>
          <a:bodyPr wrap="none" rtlCol="0">
            <a:spAutoFit/>
          </a:bodyPr>
          <a:lstStyle/>
          <a:p>
            <a:r>
              <a:rPr lang="cs-CZ" sz="2400" b="1" dirty="0" err="1" smtClean="0">
                <a:solidFill>
                  <a:srgbClr val="FFC000"/>
                </a:solidFill>
              </a:rPr>
              <a:t>What</a:t>
            </a:r>
            <a:r>
              <a:rPr lang="cs-CZ" sz="2400" b="1" dirty="0" smtClean="0">
                <a:solidFill>
                  <a:srgbClr val="FFC000"/>
                </a:solidFill>
              </a:rPr>
              <a:t> </a:t>
            </a:r>
            <a:r>
              <a:rPr lang="cs-CZ" sz="2400" b="1" dirty="0" err="1" smtClean="0">
                <a:solidFill>
                  <a:srgbClr val="FFC000"/>
                </a:solidFill>
              </a:rPr>
              <a:t>is</a:t>
            </a:r>
            <a:r>
              <a:rPr lang="cs-CZ" sz="2400" b="1" dirty="0" smtClean="0">
                <a:solidFill>
                  <a:srgbClr val="FFC000"/>
                </a:solidFill>
              </a:rPr>
              <a:t> </a:t>
            </a:r>
            <a:r>
              <a:rPr lang="cs-CZ" sz="2400" b="1" dirty="0" err="1" smtClean="0">
                <a:solidFill>
                  <a:srgbClr val="FFC000"/>
                </a:solidFill>
              </a:rPr>
              <a:t>it</a:t>
            </a:r>
            <a:r>
              <a:rPr lang="cs-CZ" sz="2400" b="1" dirty="0" smtClean="0">
                <a:solidFill>
                  <a:srgbClr val="FFC000"/>
                </a:solidFill>
              </a:rPr>
              <a:t>?</a:t>
            </a:r>
            <a:endParaRPr lang="cs-CZ" sz="2400" b="1" dirty="0">
              <a:solidFill>
                <a:srgbClr val="FFC000"/>
              </a:solidFill>
            </a:endParaRPr>
          </a:p>
        </p:txBody>
      </p:sp>
      <p:sp>
        <p:nvSpPr>
          <p:cNvPr id="5" name="TextovéPole 4"/>
          <p:cNvSpPr txBox="1"/>
          <p:nvPr/>
        </p:nvSpPr>
        <p:spPr>
          <a:xfrm>
            <a:off x="1857662" y="2358172"/>
            <a:ext cx="1454244" cy="369332"/>
          </a:xfrm>
          <a:prstGeom prst="rect">
            <a:avLst/>
          </a:prstGeom>
          <a:noFill/>
        </p:spPr>
        <p:txBody>
          <a:bodyPr wrap="none" rtlCol="0">
            <a:spAutoFit/>
          </a:bodyPr>
          <a:lstStyle/>
          <a:p>
            <a:r>
              <a:rPr lang="cs-CZ" dirty="0" smtClean="0"/>
              <a:t>___________</a:t>
            </a:r>
            <a:endParaRPr lang="cs-CZ" dirty="0"/>
          </a:p>
        </p:txBody>
      </p:sp>
      <p:sp>
        <p:nvSpPr>
          <p:cNvPr id="6" name="TextovéPole 5"/>
          <p:cNvSpPr txBox="1"/>
          <p:nvPr/>
        </p:nvSpPr>
        <p:spPr>
          <a:xfrm>
            <a:off x="4572000" y="3648551"/>
            <a:ext cx="1685077" cy="369332"/>
          </a:xfrm>
          <a:prstGeom prst="rect">
            <a:avLst/>
          </a:prstGeom>
          <a:noFill/>
        </p:spPr>
        <p:txBody>
          <a:bodyPr wrap="none" rtlCol="0">
            <a:spAutoFit/>
          </a:bodyPr>
          <a:lstStyle/>
          <a:p>
            <a:r>
              <a:rPr lang="cs-CZ" dirty="0" smtClean="0"/>
              <a:t>_____________</a:t>
            </a:r>
            <a:endParaRPr lang="cs-CZ" dirty="0"/>
          </a:p>
        </p:txBody>
      </p:sp>
      <p:sp>
        <p:nvSpPr>
          <p:cNvPr id="7" name="TextovéPole 6"/>
          <p:cNvSpPr txBox="1"/>
          <p:nvPr/>
        </p:nvSpPr>
        <p:spPr>
          <a:xfrm>
            <a:off x="6948264" y="1988840"/>
            <a:ext cx="1800493" cy="369332"/>
          </a:xfrm>
          <a:prstGeom prst="rect">
            <a:avLst/>
          </a:prstGeom>
          <a:noFill/>
        </p:spPr>
        <p:txBody>
          <a:bodyPr wrap="none" rtlCol="0">
            <a:spAutoFit/>
          </a:bodyPr>
          <a:lstStyle/>
          <a:p>
            <a:r>
              <a:rPr lang="cs-CZ" dirty="0" smtClean="0"/>
              <a:t>______________</a:t>
            </a:r>
            <a:endParaRPr lang="cs-CZ" dirty="0"/>
          </a:p>
        </p:txBody>
      </p:sp>
      <p:sp>
        <p:nvSpPr>
          <p:cNvPr id="8" name="TextovéPole 7"/>
          <p:cNvSpPr txBox="1"/>
          <p:nvPr/>
        </p:nvSpPr>
        <p:spPr>
          <a:xfrm>
            <a:off x="7164288" y="5517232"/>
            <a:ext cx="1800493" cy="369332"/>
          </a:xfrm>
          <a:prstGeom prst="rect">
            <a:avLst/>
          </a:prstGeom>
          <a:noFill/>
        </p:spPr>
        <p:txBody>
          <a:bodyPr wrap="none" rtlCol="0">
            <a:spAutoFit/>
          </a:bodyPr>
          <a:lstStyle/>
          <a:p>
            <a:r>
              <a:rPr lang="cs-CZ" dirty="0" smtClean="0"/>
              <a:t>______________</a:t>
            </a:r>
            <a:endParaRPr lang="cs-CZ" dirty="0"/>
          </a:p>
        </p:txBody>
      </p:sp>
      <p:sp>
        <p:nvSpPr>
          <p:cNvPr id="10" name="TextovéPole 9"/>
          <p:cNvSpPr txBox="1"/>
          <p:nvPr/>
        </p:nvSpPr>
        <p:spPr>
          <a:xfrm>
            <a:off x="4283968" y="6380352"/>
            <a:ext cx="1800493" cy="369332"/>
          </a:xfrm>
          <a:prstGeom prst="rect">
            <a:avLst/>
          </a:prstGeom>
          <a:noFill/>
        </p:spPr>
        <p:txBody>
          <a:bodyPr wrap="none" rtlCol="0">
            <a:spAutoFit/>
          </a:bodyPr>
          <a:lstStyle/>
          <a:p>
            <a:r>
              <a:rPr lang="cs-CZ" dirty="0" smtClean="0"/>
              <a:t>______________</a:t>
            </a:r>
            <a:endParaRPr lang="cs-CZ" dirty="0"/>
          </a:p>
        </p:txBody>
      </p:sp>
      <p:sp>
        <p:nvSpPr>
          <p:cNvPr id="12" name="TextovéPole 11"/>
          <p:cNvSpPr txBox="1"/>
          <p:nvPr/>
        </p:nvSpPr>
        <p:spPr>
          <a:xfrm>
            <a:off x="1546225" y="4977267"/>
            <a:ext cx="1800493" cy="369332"/>
          </a:xfrm>
          <a:prstGeom prst="rect">
            <a:avLst/>
          </a:prstGeom>
          <a:noFill/>
        </p:spPr>
        <p:txBody>
          <a:bodyPr wrap="none" rtlCol="0">
            <a:spAutoFit/>
          </a:bodyPr>
          <a:lstStyle/>
          <a:p>
            <a:r>
              <a:rPr lang="cs-CZ" dirty="0" smtClean="0"/>
              <a:t>______________</a:t>
            </a:r>
            <a:endParaRPr lang="cs-CZ" dirty="0"/>
          </a:p>
        </p:txBody>
      </p:sp>
    </p:spTree>
    <p:extLst>
      <p:ext uri="{BB962C8B-B14F-4D97-AF65-F5344CB8AC3E}">
        <p14:creationId xmlns:p14="http://schemas.microsoft.com/office/powerpoint/2010/main" val="297957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00"/>
                                        <p:tgtEl>
                                          <p:spTgt spid="2050"/>
                                        </p:tgtEl>
                                      </p:cBhvr>
                                    </p:animEffect>
                                    <p:anim calcmode="lin" valueType="num">
                                      <p:cBhvr>
                                        <p:cTn id="22" dur="1000" fill="hold"/>
                                        <p:tgtEl>
                                          <p:spTgt spid="2050"/>
                                        </p:tgtEl>
                                        <p:attrNameLst>
                                          <p:attrName>ppt_x</p:attrName>
                                        </p:attrNameLst>
                                      </p:cBhvr>
                                      <p:tavLst>
                                        <p:tav tm="0">
                                          <p:val>
                                            <p:strVal val="#ppt_x"/>
                                          </p:val>
                                        </p:tav>
                                        <p:tav tm="100000">
                                          <p:val>
                                            <p:strVal val="#ppt_x"/>
                                          </p:val>
                                        </p:tav>
                                      </p:tavLst>
                                    </p:anim>
                                    <p:anim calcmode="lin" valueType="num">
                                      <p:cBhvr>
                                        <p:cTn id="2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53"/>
                                        </p:tgtEl>
                                        <p:attrNameLst>
                                          <p:attrName>style.visibility</p:attrName>
                                        </p:attrNameLst>
                                      </p:cBhvr>
                                      <p:to>
                                        <p:strVal val="visible"/>
                                      </p:to>
                                    </p:set>
                                    <p:animEffect transition="in" filter="fade">
                                      <p:cBhvr>
                                        <p:cTn id="35" dur="1000"/>
                                        <p:tgtEl>
                                          <p:spTgt spid="2053"/>
                                        </p:tgtEl>
                                      </p:cBhvr>
                                    </p:animEffect>
                                    <p:anim calcmode="lin" valueType="num">
                                      <p:cBhvr>
                                        <p:cTn id="36" dur="1000" fill="hold"/>
                                        <p:tgtEl>
                                          <p:spTgt spid="2053"/>
                                        </p:tgtEl>
                                        <p:attrNameLst>
                                          <p:attrName>ppt_x</p:attrName>
                                        </p:attrNameLst>
                                      </p:cBhvr>
                                      <p:tavLst>
                                        <p:tav tm="0">
                                          <p:val>
                                            <p:strVal val="#ppt_x"/>
                                          </p:val>
                                        </p:tav>
                                        <p:tav tm="100000">
                                          <p:val>
                                            <p:strVal val="#ppt_x"/>
                                          </p:val>
                                        </p:tav>
                                      </p:tavLst>
                                    </p:anim>
                                    <p:anim calcmode="lin" valueType="num">
                                      <p:cBhvr>
                                        <p:cTn id="37"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054"/>
                                        </p:tgtEl>
                                        <p:attrNameLst>
                                          <p:attrName>style.visibility</p:attrName>
                                        </p:attrNameLst>
                                      </p:cBhvr>
                                      <p:to>
                                        <p:strVal val="visible"/>
                                      </p:to>
                                    </p:set>
                                    <p:animEffect transition="in" filter="fade">
                                      <p:cBhvr>
                                        <p:cTn id="49" dur="1000"/>
                                        <p:tgtEl>
                                          <p:spTgt spid="2054"/>
                                        </p:tgtEl>
                                      </p:cBhvr>
                                    </p:animEffect>
                                    <p:anim calcmode="lin" valueType="num">
                                      <p:cBhvr>
                                        <p:cTn id="50" dur="1000" fill="hold"/>
                                        <p:tgtEl>
                                          <p:spTgt spid="2054"/>
                                        </p:tgtEl>
                                        <p:attrNameLst>
                                          <p:attrName>ppt_x</p:attrName>
                                        </p:attrNameLst>
                                      </p:cBhvr>
                                      <p:tavLst>
                                        <p:tav tm="0">
                                          <p:val>
                                            <p:strVal val="#ppt_x"/>
                                          </p:val>
                                        </p:tav>
                                        <p:tav tm="100000">
                                          <p:val>
                                            <p:strVal val="#ppt_x"/>
                                          </p:val>
                                        </p:tav>
                                      </p:tavLst>
                                    </p:anim>
                                    <p:anim calcmode="lin" valueType="num">
                                      <p:cBhvr>
                                        <p:cTn id="51"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051"/>
                                        </p:tgtEl>
                                        <p:attrNameLst>
                                          <p:attrName>style.visibility</p:attrName>
                                        </p:attrNameLst>
                                      </p:cBhvr>
                                      <p:to>
                                        <p:strVal val="visible"/>
                                      </p:to>
                                    </p:set>
                                    <p:animEffect transition="in" filter="fade">
                                      <p:cBhvr>
                                        <p:cTn id="63" dur="1000"/>
                                        <p:tgtEl>
                                          <p:spTgt spid="2051"/>
                                        </p:tgtEl>
                                      </p:cBhvr>
                                    </p:animEffect>
                                    <p:anim calcmode="lin" valueType="num">
                                      <p:cBhvr>
                                        <p:cTn id="64" dur="1000" fill="hold"/>
                                        <p:tgtEl>
                                          <p:spTgt spid="2051"/>
                                        </p:tgtEl>
                                        <p:attrNameLst>
                                          <p:attrName>ppt_x</p:attrName>
                                        </p:attrNameLst>
                                      </p:cBhvr>
                                      <p:tavLst>
                                        <p:tav tm="0">
                                          <p:val>
                                            <p:strVal val="#ppt_x"/>
                                          </p:val>
                                        </p:tav>
                                        <p:tav tm="100000">
                                          <p:val>
                                            <p:strVal val="#ppt_x"/>
                                          </p:val>
                                        </p:tav>
                                      </p:tavLst>
                                    </p:anim>
                                    <p:anim calcmode="lin" valueType="num">
                                      <p:cBhvr>
                                        <p:cTn id="65"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052"/>
                                        </p:tgtEl>
                                        <p:attrNameLst>
                                          <p:attrName>style.visibility</p:attrName>
                                        </p:attrNameLst>
                                      </p:cBhvr>
                                      <p:to>
                                        <p:strVal val="visible"/>
                                      </p:to>
                                    </p:set>
                                    <p:animEffect transition="in" filter="fade">
                                      <p:cBhvr>
                                        <p:cTn id="77" dur="1000"/>
                                        <p:tgtEl>
                                          <p:spTgt spid="2052"/>
                                        </p:tgtEl>
                                      </p:cBhvr>
                                    </p:animEffect>
                                    <p:anim calcmode="lin" valueType="num">
                                      <p:cBhvr>
                                        <p:cTn id="78" dur="1000" fill="hold"/>
                                        <p:tgtEl>
                                          <p:spTgt spid="2052"/>
                                        </p:tgtEl>
                                        <p:attrNameLst>
                                          <p:attrName>ppt_x</p:attrName>
                                        </p:attrNameLst>
                                      </p:cBhvr>
                                      <p:tavLst>
                                        <p:tav tm="0">
                                          <p:val>
                                            <p:strVal val="#ppt_x"/>
                                          </p:val>
                                        </p:tav>
                                        <p:tav tm="100000">
                                          <p:val>
                                            <p:strVal val="#ppt_x"/>
                                          </p:val>
                                        </p:tav>
                                      </p:tavLst>
                                    </p:anim>
                                    <p:anim calcmode="lin" valueType="num">
                                      <p:cBhvr>
                                        <p:cTn id="7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fade">
                                      <p:cBhvr>
                                        <p:cTn id="84" dur="1000"/>
                                        <p:tgtEl>
                                          <p:spTgt spid="7"/>
                                        </p:tgtEl>
                                      </p:cBhvr>
                                    </p:animEffect>
                                    <p:anim calcmode="lin" valueType="num">
                                      <p:cBhvr>
                                        <p:cTn id="85" dur="1000" fill="hold"/>
                                        <p:tgtEl>
                                          <p:spTgt spid="7"/>
                                        </p:tgtEl>
                                        <p:attrNameLst>
                                          <p:attrName>ppt_x</p:attrName>
                                        </p:attrNameLst>
                                      </p:cBhvr>
                                      <p:tavLst>
                                        <p:tav tm="0">
                                          <p:val>
                                            <p:strVal val="#ppt_x"/>
                                          </p:val>
                                        </p:tav>
                                        <p:tav tm="100000">
                                          <p:val>
                                            <p:strVal val="#ppt_x"/>
                                          </p:val>
                                        </p:tav>
                                      </p:tavLst>
                                    </p:anim>
                                    <p:anim calcmode="lin" valueType="num">
                                      <p:cBhvr>
                                        <p:cTn id="8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055"/>
                                        </p:tgtEl>
                                        <p:attrNameLst>
                                          <p:attrName>style.visibility</p:attrName>
                                        </p:attrNameLst>
                                      </p:cBhvr>
                                      <p:to>
                                        <p:strVal val="visible"/>
                                      </p:to>
                                    </p:set>
                                    <p:animEffect transition="in" filter="fade">
                                      <p:cBhvr>
                                        <p:cTn id="91" dur="1000"/>
                                        <p:tgtEl>
                                          <p:spTgt spid="2055"/>
                                        </p:tgtEl>
                                      </p:cBhvr>
                                    </p:animEffect>
                                    <p:anim calcmode="lin" valueType="num">
                                      <p:cBhvr>
                                        <p:cTn id="92" dur="1000" fill="hold"/>
                                        <p:tgtEl>
                                          <p:spTgt spid="2055"/>
                                        </p:tgtEl>
                                        <p:attrNameLst>
                                          <p:attrName>ppt_x</p:attrName>
                                        </p:attrNameLst>
                                      </p:cBhvr>
                                      <p:tavLst>
                                        <p:tav tm="0">
                                          <p:val>
                                            <p:strVal val="#ppt_x"/>
                                          </p:val>
                                        </p:tav>
                                        <p:tav tm="100000">
                                          <p:val>
                                            <p:strVal val="#ppt_x"/>
                                          </p:val>
                                        </p:tav>
                                      </p:tavLst>
                                    </p:anim>
                                    <p:anim calcmode="lin" valueType="num">
                                      <p:cBhvr>
                                        <p:cTn id="93" dur="1000" fill="hold"/>
                                        <p:tgtEl>
                                          <p:spTgt spid="2055"/>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fade">
                                      <p:cBhvr>
                                        <p:cTn id="98" dur="1000"/>
                                        <p:tgtEl>
                                          <p:spTgt spid="10"/>
                                        </p:tgtEl>
                                      </p:cBhvr>
                                    </p:animEffect>
                                    <p:anim calcmode="lin" valueType="num">
                                      <p:cBhvr>
                                        <p:cTn id="99" dur="1000" fill="hold"/>
                                        <p:tgtEl>
                                          <p:spTgt spid="10"/>
                                        </p:tgtEl>
                                        <p:attrNameLst>
                                          <p:attrName>ppt_x</p:attrName>
                                        </p:attrNameLst>
                                      </p:cBhvr>
                                      <p:tavLst>
                                        <p:tav tm="0">
                                          <p:val>
                                            <p:strVal val="#ppt_x"/>
                                          </p:val>
                                        </p:tav>
                                        <p:tav tm="100000">
                                          <p:val>
                                            <p:strVal val="#ppt_x"/>
                                          </p:val>
                                        </p:tav>
                                      </p:tavLst>
                                    </p:anim>
                                    <p:anim calcmode="lin" valueType="num">
                                      <p:cBhvr>
                                        <p:cTn id="10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5" grpId="0"/>
      <p:bldP spid="6" grpId="0"/>
      <p:bldP spid="7" grpId="0"/>
      <p:bldP spid="8"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0" y="492443"/>
            <a:ext cx="9144000" cy="48828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20.6  </a:t>
            </a:r>
            <a:r>
              <a:rPr lang="cs-CZ" sz="2500" b="1" dirty="0" err="1" smtClean="0">
                <a:latin typeface="Times New Roman" pitchFamily="18" charset="0"/>
                <a:cs typeface="Times New Roman" pitchFamily="18" charset="0"/>
              </a:rPr>
              <a:t>Something</a:t>
            </a:r>
            <a:r>
              <a:rPr lang="cs-CZ" sz="2500" b="1" dirty="0" smtClean="0">
                <a:latin typeface="Times New Roman" pitchFamily="18" charset="0"/>
                <a:cs typeface="Times New Roman" pitchFamily="18" charset="0"/>
              </a:rPr>
              <a:t> more </a:t>
            </a:r>
            <a:r>
              <a:rPr lang="cs-CZ" sz="2500" b="1" dirty="0" err="1" smtClean="0">
                <a:latin typeface="Times New Roman" pitchFamily="18" charset="0"/>
                <a:cs typeface="Times New Roman" pitchFamily="18" charset="0"/>
              </a:rPr>
              <a:t>difficult</a:t>
            </a:r>
            <a:r>
              <a:rPr lang="cs-CZ" sz="2500" b="1" dirty="0" smtClean="0">
                <a:latin typeface="Times New Roman" pitchFamily="18" charset="0"/>
                <a:cs typeface="Times New Roman" pitchFamily="18" charset="0"/>
              </a:rPr>
              <a:t> </a:t>
            </a:r>
            <a:endParaRPr lang="cs-CZ" sz="2500" dirty="0">
              <a:latin typeface="Times New Roman" pitchFamily="18" charset="0"/>
              <a:cs typeface="Times New Roman" pitchFamily="18" charset="0"/>
            </a:endParaRPr>
          </a:p>
        </p:txBody>
      </p:sp>
      <p:sp>
        <p:nvSpPr>
          <p:cNvPr id="4" name="TextovéPole 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latin typeface="Times New Roman" pitchFamily="18" charset="0"/>
                <a:cs typeface="Times New Roman" pitchFamily="18" charset="0"/>
              </a:rPr>
              <a:t>Elektronická  učebnice - I. stupeň              </a:t>
            </a:r>
            <a:r>
              <a:rPr lang="cs-CZ" sz="1000" dirty="0" smtClean="0">
                <a:latin typeface="Times New Roman" pitchFamily="18" charset="0"/>
                <a:cs typeface="Times New Roman" pitchFamily="18" charset="0"/>
              </a:rPr>
              <a:t>Základní škola Děčín VI, Na Stráni 879/2  – příspěvková organizace                                	        </a:t>
            </a:r>
            <a:r>
              <a:rPr lang="cs-CZ" sz="1600" b="1" dirty="0" smtClean="0">
                <a:latin typeface="Times New Roman" pitchFamily="18" charset="0"/>
                <a:cs typeface="Times New Roman" pitchFamily="18" charset="0"/>
              </a:rPr>
              <a:t>Anglický jazyk</a:t>
            </a:r>
          </a:p>
          <a:p>
            <a:endParaRPr lang="cs-CZ" sz="1000" dirty="0">
              <a:latin typeface="Times New Roman" pitchFamily="18" charset="0"/>
              <a:cs typeface="Times New Roman" pitchFamily="18" charset="0"/>
            </a:endParaRPr>
          </a:p>
        </p:txBody>
      </p:sp>
      <p:sp>
        <p:nvSpPr>
          <p:cNvPr id="5" name="TextovéPole 4"/>
          <p:cNvSpPr txBox="1"/>
          <p:nvPr/>
        </p:nvSpPr>
        <p:spPr>
          <a:xfrm>
            <a:off x="539813" y="1988840"/>
            <a:ext cx="7389459" cy="1200329"/>
          </a:xfrm>
          <a:prstGeom prst="rect">
            <a:avLst/>
          </a:prstGeom>
          <a:noFill/>
        </p:spPr>
        <p:txBody>
          <a:bodyPr wrap="none" rtlCol="0">
            <a:spAutoFit/>
          </a:bodyPr>
          <a:lstStyle/>
          <a:p>
            <a:r>
              <a:rPr lang="cs-CZ" sz="2400" b="1" dirty="0" err="1" smtClean="0"/>
              <a:t>Boys</a:t>
            </a:r>
            <a:r>
              <a:rPr lang="cs-CZ" sz="2400" b="1" dirty="0" smtClean="0"/>
              <a:t> go </a:t>
            </a:r>
            <a:r>
              <a:rPr lang="cs-CZ" sz="2400" b="1" dirty="0" err="1" smtClean="0"/>
              <a:t>from</a:t>
            </a:r>
            <a:r>
              <a:rPr lang="cs-CZ" sz="2400" b="1" dirty="0" smtClean="0"/>
              <a:t> house to house </a:t>
            </a:r>
            <a:r>
              <a:rPr lang="cs-CZ" sz="2400" b="1" dirty="0" err="1" smtClean="0"/>
              <a:t>with</a:t>
            </a:r>
            <a:r>
              <a:rPr lang="cs-CZ" sz="2400" b="1" dirty="0" smtClean="0"/>
              <a:t> </a:t>
            </a:r>
            <a:r>
              <a:rPr lang="cs-CZ" sz="2400" b="1" dirty="0" err="1" smtClean="0"/>
              <a:t>canes</a:t>
            </a:r>
            <a:r>
              <a:rPr lang="cs-CZ" sz="2400" b="1" dirty="0" smtClean="0"/>
              <a:t> on </a:t>
            </a:r>
            <a:r>
              <a:rPr lang="cs-CZ" sz="2400" b="1" dirty="0" err="1" smtClean="0"/>
              <a:t>Monday</a:t>
            </a:r>
            <a:r>
              <a:rPr lang="cs-CZ" sz="2400" b="1" dirty="0" smtClean="0"/>
              <a:t>, </a:t>
            </a:r>
          </a:p>
          <a:p>
            <a:r>
              <a:rPr lang="cs-CZ" sz="2400" b="1" dirty="0" smtClean="0"/>
              <a:t>chase </a:t>
            </a:r>
            <a:r>
              <a:rPr lang="cs-CZ" sz="2400" b="1" dirty="0" err="1" smtClean="0"/>
              <a:t>girls</a:t>
            </a:r>
            <a:r>
              <a:rPr lang="cs-CZ" sz="2400" b="1" dirty="0" smtClean="0"/>
              <a:t> and </a:t>
            </a:r>
            <a:r>
              <a:rPr lang="cs-CZ" sz="2400" b="1" dirty="0" err="1" smtClean="0"/>
              <a:t>whip</a:t>
            </a:r>
            <a:r>
              <a:rPr lang="cs-CZ" sz="2400" b="1" dirty="0" smtClean="0"/>
              <a:t> </a:t>
            </a:r>
            <a:r>
              <a:rPr lang="cs-CZ" sz="2400" b="1" dirty="0" err="1" smtClean="0"/>
              <a:t>them</a:t>
            </a:r>
            <a:r>
              <a:rPr lang="cs-CZ" sz="2400" b="1" dirty="0" smtClean="0"/>
              <a:t>.</a:t>
            </a:r>
          </a:p>
          <a:p>
            <a:r>
              <a:rPr lang="cs-CZ" sz="2400" b="1" dirty="0" err="1" smtClean="0"/>
              <a:t>They</a:t>
            </a:r>
            <a:r>
              <a:rPr lang="cs-CZ" sz="2400" b="1" dirty="0" smtClean="0"/>
              <a:t> </a:t>
            </a:r>
            <a:r>
              <a:rPr lang="cs-CZ" sz="2400" b="1" dirty="0" err="1" smtClean="0"/>
              <a:t>recite</a:t>
            </a:r>
            <a:r>
              <a:rPr lang="cs-CZ" sz="2400" b="1" dirty="0" smtClean="0"/>
              <a:t> </a:t>
            </a:r>
            <a:r>
              <a:rPr lang="cs-CZ" sz="2400" b="1" dirty="0" err="1" smtClean="0"/>
              <a:t>traditional</a:t>
            </a:r>
            <a:r>
              <a:rPr lang="cs-CZ" sz="2400" b="1" dirty="0" smtClean="0"/>
              <a:t> </a:t>
            </a:r>
            <a:r>
              <a:rPr lang="cs-CZ" sz="2400" b="1" dirty="0" err="1" smtClean="0"/>
              <a:t>rhymes</a:t>
            </a:r>
            <a:r>
              <a:rPr lang="cs-CZ" sz="2400" b="1" dirty="0" smtClean="0"/>
              <a:t> and </a:t>
            </a:r>
            <a:r>
              <a:rPr lang="cs-CZ" sz="2400" b="1" dirty="0" err="1" smtClean="0"/>
              <a:t>ask</a:t>
            </a:r>
            <a:r>
              <a:rPr lang="cs-CZ" sz="2400" b="1" dirty="0" smtClean="0"/>
              <a:t> </a:t>
            </a:r>
            <a:r>
              <a:rPr lang="cs-CZ" sz="2400" b="1" dirty="0" err="1" smtClean="0"/>
              <a:t>for</a:t>
            </a:r>
            <a:r>
              <a:rPr lang="cs-CZ" sz="2400" b="1" dirty="0" smtClean="0"/>
              <a:t> </a:t>
            </a:r>
            <a:r>
              <a:rPr lang="cs-CZ" sz="2400" b="1" dirty="0" err="1" smtClean="0"/>
              <a:t>Easter</a:t>
            </a:r>
            <a:r>
              <a:rPr lang="cs-CZ" sz="2400" b="1" dirty="0" smtClean="0"/>
              <a:t> </a:t>
            </a:r>
            <a:r>
              <a:rPr lang="cs-CZ" sz="2400" b="1" dirty="0" err="1" smtClean="0"/>
              <a:t>eggs</a:t>
            </a:r>
            <a:r>
              <a:rPr lang="cs-CZ" sz="2400" b="1" dirty="0" smtClean="0"/>
              <a:t>.</a:t>
            </a:r>
            <a:endParaRPr lang="cs-CZ" sz="2400" b="1" dirty="0"/>
          </a:p>
        </p:txBody>
      </p:sp>
      <p:pic>
        <p:nvPicPr>
          <p:cNvPr id="6" name="Picture 2" descr="http://i3.cn.cz/1239599901_200904130008_DDD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395352"/>
            <a:ext cx="476250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48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96752"/>
            <a:ext cx="8229600" cy="720080"/>
          </a:xfrm>
        </p:spPr>
        <p:txBody>
          <a:bodyPr>
            <a:normAutofit fontScale="90000"/>
          </a:bodyPr>
          <a:lstStyle/>
          <a:p>
            <a:r>
              <a:rPr lang="cs-CZ" b="1" dirty="0" err="1" smtClean="0">
                <a:solidFill>
                  <a:schemeClr val="bg1"/>
                </a:solidFill>
              </a:rPr>
              <a:t>Easter</a:t>
            </a:r>
            <a:r>
              <a:rPr lang="cs-CZ" b="1" dirty="0" smtClean="0">
                <a:solidFill>
                  <a:schemeClr val="bg1"/>
                </a:solidFill>
              </a:rPr>
              <a:t> in </a:t>
            </a:r>
            <a:r>
              <a:rPr lang="cs-CZ" b="1" dirty="0" err="1" smtClean="0">
                <a:solidFill>
                  <a:schemeClr val="bg1"/>
                </a:solidFill>
              </a:rPr>
              <a:t>Britain</a:t>
            </a:r>
            <a:endParaRPr lang="cs-CZ" b="1" dirty="0">
              <a:solidFill>
                <a:schemeClr val="bg1"/>
              </a:solidFill>
            </a:endParaRPr>
          </a:p>
        </p:txBody>
      </p:sp>
      <p:sp>
        <p:nvSpPr>
          <p:cNvPr id="3" name="Zástupný symbol pro obsah 2"/>
          <p:cNvSpPr>
            <a:spLocks noGrp="1"/>
          </p:cNvSpPr>
          <p:nvPr>
            <p:ph idx="1"/>
          </p:nvPr>
        </p:nvSpPr>
        <p:spPr>
          <a:xfrm>
            <a:off x="457200" y="2101781"/>
            <a:ext cx="8219256" cy="2983404"/>
          </a:xfrm>
        </p:spPr>
        <p:txBody>
          <a:bodyPr>
            <a:normAutofit/>
          </a:bodyPr>
          <a:lstStyle/>
          <a:p>
            <a:r>
              <a:rPr lang="cs-CZ" sz="2800" dirty="0" smtClean="0">
                <a:solidFill>
                  <a:schemeClr val="bg1"/>
                </a:solidFill>
                <a:cs typeface="Calibri" pitchFamily="34" charset="0"/>
              </a:rPr>
              <a:t>E</a:t>
            </a:r>
            <a:r>
              <a:rPr lang="en-US" sz="2800" dirty="0" smtClean="0">
                <a:solidFill>
                  <a:schemeClr val="bg1"/>
                </a:solidFill>
                <a:cs typeface="Calibri" pitchFamily="34" charset="0"/>
              </a:rPr>
              <a:t>aster </a:t>
            </a:r>
            <a:r>
              <a:rPr lang="en-US" sz="2800" dirty="0">
                <a:solidFill>
                  <a:schemeClr val="bg1"/>
                </a:solidFill>
                <a:cs typeface="Calibri" pitchFamily="34" charset="0"/>
              </a:rPr>
              <a:t>is celebrated in Britain </a:t>
            </a:r>
            <a:r>
              <a:rPr lang="en-US" sz="2800" dirty="0" smtClean="0">
                <a:solidFill>
                  <a:schemeClr val="bg1"/>
                </a:solidFill>
                <a:cs typeface="Calibri" pitchFamily="34" charset="0"/>
              </a:rPr>
              <a:t>in</a:t>
            </a:r>
            <a:r>
              <a:rPr lang="cs-CZ" sz="2800" dirty="0" smtClean="0">
                <a:solidFill>
                  <a:schemeClr val="bg1"/>
                </a:solidFill>
                <a:cs typeface="Calibri" pitchFamily="34" charset="0"/>
              </a:rPr>
              <a:t> a</a:t>
            </a:r>
            <a:r>
              <a:rPr lang="en-US" sz="2800" dirty="0" smtClean="0">
                <a:solidFill>
                  <a:schemeClr val="bg1"/>
                </a:solidFill>
                <a:cs typeface="Calibri" pitchFamily="34" charset="0"/>
              </a:rPr>
              <a:t> </a:t>
            </a:r>
            <a:r>
              <a:rPr lang="en-US" sz="2800" dirty="0">
                <a:solidFill>
                  <a:schemeClr val="bg1"/>
                </a:solidFill>
                <a:cs typeface="Calibri" pitchFamily="34" charset="0"/>
              </a:rPr>
              <a:t>different way than in our country. The symbol of Easter, Easter Bunny, is believed to bring or hide Easter eggs and other chocolate sweets on Easter Sunday. Eggs are hidden in the grass, bushes and trees. It is up for children to find as many as </a:t>
            </a:r>
            <a:r>
              <a:rPr lang="en-US" sz="2800" dirty="0" smtClean="0">
                <a:solidFill>
                  <a:schemeClr val="bg1"/>
                </a:solidFill>
                <a:cs typeface="Calibri" pitchFamily="34" charset="0"/>
              </a:rPr>
              <a:t>possible </a:t>
            </a:r>
            <a:r>
              <a:rPr lang="en-US" sz="2800" dirty="0">
                <a:solidFill>
                  <a:schemeClr val="bg1"/>
                </a:solidFill>
                <a:cs typeface="Calibri" pitchFamily="34" charset="0"/>
              </a:rPr>
              <a:t>of them</a:t>
            </a:r>
            <a:r>
              <a:rPr lang="en-US" dirty="0">
                <a:solidFill>
                  <a:schemeClr val="bg1"/>
                </a:solidFill>
              </a:rPr>
              <a:t>. </a:t>
            </a:r>
            <a:endParaRPr lang="cs-CZ"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313" y="4725144"/>
            <a:ext cx="1368177" cy="192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Nadpis 1"/>
          <p:cNvSpPr txBox="1">
            <a:spLocks/>
          </p:cNvSpPr>
          <p:nvPr/>
        </p:nvSpPr>
        <p:spPr>
          <a:xfrm>
            <a:off x="0" y="492443"/>
            <a:ext cx="9144000" cy="48828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20.7  </a:t>
            </a:r>
            <a:r>
              <a:rPr lang="cs-CZ" sz="2500" b="1" dirty="0" err="1" smtClean="0">
                <a:latin typeface="Times New Roman" pitchFamily="18" charset="0"/>
                <a:cs typeface="Times New Roman" pitchFamily="18" charset="0"/>
              </a:rPr>
              <a:t>Easter</a:t>
            </a:r>
            <a:r>
              <a:rPr lang="cs-CZ" sz="2500" b="1" dirty="0" smtClean="0">
                <a:latin typeface="Times New Roman" pitchFamily="18" charset="0"/>
                <a:cs typeface="Times New Roman" pitchFamily="18" charset="0"/>
              </a:rPr>
              <a:t> in </a:t>
            </a:r>
            <a:r>
              <a:rPr lang="cs-CZ" sz="2500" b="1" dirty="0" err="1" smtClean="0">
                <a:latin typeface="Times New Roman" pitchFamily="18" charset="0"/>
                <a:cs typeface="Times New Roman" pitchFamily="18" charset="0"/>
              </a:rPr>
              <a:t>Britain</a:t>
            </a:r>
            <a:r>
              <a:rPr lang="cs-CZ" sz="2500" b="1" dirty="0" smtClean="0">
                <a:latin typeface="Times New Roman" pitchFamily="18" charset="0"/>
                <a:cs typeface="Times New Roman" pitchFamily="18" charset="0"/>
              </a:rPr>
              <a:t> </a:t>
            </a:r>
            <a:endParaRPr lang="cs-CZ" sz="2500" dirty="0">
              <a:latin typeface="Times New Roman" pitchFamily="18" charset="0"/>
              <a:cs typeface="Times New Roman" pitchFamily="18" charset="0"/>
            </a:endParaRPr>
          </a:p>
        </p:txBody>
      </p:sp>
      <p:sp>
        <p:nvSpPr>
          <p:cNvPr id="6" name="TextovéPole 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latin typeface="Times New Roman" pitchFamily="18" charset="0"/>
                <a:cs typeface="Times New Roman" pitchFamily="18" charset="0"/>
              </a:rPr>
              <a:t>Elektronická  učebnice - I. stupeň              </a:t>
            </a:r>
            <a:r>
              <a:rPr lang="cs-CZ" sz="1000" dirty="0" smtClean="0">
                <a:latin typeface="Times New Roman" pitchFamily="18" charset="0"/>
                <a:cs typeface="Times New Roman" pitchFamily="18" charset="0"/>
              </a:rPr>
              <a:t>Základní škola Děčín VI, Na Stráni 879/2  – příspěvková organizace                                	        </a:t>
            </a:r>
            <a:r>
              <a:rPr lang="cs-CZ" sz="1600" b="1" dirty="0" smtClean="0">
                <a:latin typeface="Times New Roman" pitchFamily="18" charset="0"/>
                <a:cs typeface="Times New Roman" pitchFamily="18" charset="0"/>
              </a:rPr>
              <a:t>Anglický jazyk</a:t>
            </a:r>
          </a:p>
          <a:p>
            <a:endParaRPr lang="cs-CZ" sz="1000" dirty="0">
              <a:latin typeface="Times New Roman" pitchFamily="18" charset="0"/>
              <a:cs typeface="Times New Roman" pitchFamily="18" charset="0"/>
            </a:endParaRPr>
          </a:p>
        </p:txBody>
      </p:sp>
    </p:spTree>
    <p:extLst>
      <p:ext uri="{BB962C8B-B14F-4D97-AF65-F5344CB8AC3E}">
        <p14:creationId xmlns:p14="http://schemas.microsoft.com/office/powerpoint/2010/main" val="251897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1000"/>
                                        <p:tgtEl>
                                          <p:spTgt spid="1026"/>
                                        </p:tgtEl>
                                      </p:cBhvr>
                                    </p:animEffect>
                                    <p:anim calcmode="lin" valueType="num">
                                      <p:cBhvr>
                                        <p:cTn id="29" dur="1000" fill="hold"/>
                                        <p:tgtEl>
                                          <p:spTgt spid="1026"/>
                                        </p:tgtEl>
                                        <p:attrNameLst>
                                          <p:attrName>ppt_x</p:attrName>
                                        </p:attrNameLst>
                                      </p:cBhvr>
                                      <p:tavLst>
                                        <p:tav tm="0">
                                          <p:val>
                                            <p:strVal val="#ppt_x"/>
                                          </p:val>
                                        </p:tav>
                                        <p:tav tm="100000">
                                          <p:val>
                                            <p:strVal val="#ppt_x"/>
                                          </p:val>
                                        </p:tav>
                                      </p:tavLst>
                                    </p:anim>
                                    <p:anim calcmode="lin" valueType="num">
                                      <p:cBhvr>
                                        <p:cTn id="3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0" y="492443"/>
            <a:ext cx="9144000" cy="56029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a:latin typeface="Times New Roman" pitchFamily="18" charset="0"/>
                <a:cs typeface="Times New Roman" pitchFamily="18" charset="0"/>
              </a:rPr>
              <a:t>2</a:t>
            </a:r>
            <a:r>
              <a:rPr lang="cs-CZ" sz="2500" b="1" dirty="0" smtClean="0">
                <a:latin typeface="Times New Roman" pitchFamily="18" charset="0"/>
                <a:cs typeface="Times New Roman" pitchFamily="18" charset="0"/>
              </a:rPr>
              <a:t>0.8  </a:t>
            </a:r>
            <a:r>
              <a:rPr lang="cs-CZ" sz="2500" b="1" dirty="0" err="1" smtClean="0">
                <a:latin typeface="Times New Roman" pitchFamily="18" charset="0"/>
                <a:cs typeface="Times New Roman" pitchFamily="18" charset="0"/>
              </a:rPr>
              <a:t>Revision</a:t>
            </a:r>
            <a:r>
              <a:rPr lang="cs-CZ" sz="2500" b="1" dirty="0" smtClean="0">
                <a:latin typeface="Times New Roman" pitchFamily="18" charset="0"/>
                <a:cs typeface="Times New Roman" pitchFamily="18" charset="0"/>
              </a:rPr>
              <a:t> test</a:t>
            </a:r>
            <a:br>
              <a:rPr lang="cs-CZ" sz="2500" b="1" dirty="0" smtClean="0">
                <a:latin typeface="Times New Roman" pitchFamily="18" charset="0"/>
                <a:cs typeface="Times New Roman" pitchFamily="18" charset="0"/>
              </a:rPr>
            </a:br>
            <a:endParaRPr lang="cs-CZ" sz="2500" dirty="0">
              <a:latin typeface="Times New Roman" pitchFamily="18" charset="0"/>
              <a:cs typeface="Times New Roman" pitchFamily="18" charset="0"/>
            </a:endParaRPr>
          </a:p>
        </p:txBody>
      </p:sp>
      <p:sp>
        <p:nvSpPr>
          <p:cNvPr id="4" name="TextovéPole 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Anglický jazyk</a:t>
            </a:r>
          </a:p>
          <a:p>
            <a:endParaRPr lang="cs-CZ" sz="1000" dirty="0">
              <a:latin typeface="Times New Roman" pitchFamily="18" charset="0"/>
              <a:cs typeface="Times New Roman" pitchFamily="18" charset="0"/>
            </a:endParaRPr>
          </a:p>
        </p:txBody>
      </p:sp>
      <p:sp>
        <p:nvSpPr>
          <p:cNvPr id="3" name="TextovéPole 2"/>
          <p:cNvSpPr txBox="1"/>
          <p:nvPr/>
        </p:nvSpPr>
        <p:spPr>
          <a:xfrm>
            <a:off x="502522" y="1772816"/>
            <a:ext cx="3450625" cy="1477328"/>
          </a:xfrm>
          <a:prstGeom prst="rect">
            <a:avLst/>
          </a:prstGeom>
          <a:noFill/>
        </p:spPr>
        <p:txBody>
          <a:bodyPr wrap="none" rtlCol="0">
            <a:spAutoFit/>
          </a:bodyPr>
          <a:lstStyle/>
          <a:p>
            <a:r>
              <a:rPr lang="cs-CZ" dirty="0" smtClean="0"/>
              <a:t>1.  </a:t>
            </a:r>
            <a:r>
              <a:rPr lang="cs-CZ" dirty="0" err="1" smtClean="0"/>
              <a:t>What</a:t>
            </a:r>
            <a:r>
              <a:rPr lang="cs-CZ" dirty="0" smtClean="0"/>
              <a:t> </a:t>
            </a:r>
            <a:r>
              <a:rPr lang="cs-CZ" dirty="0" err="1" smtClean="0"/>
              <a:t>is</a:t>
            </a:r>
            <a:r>
              <a:rPr lang="cs-CZ" dirty="0" smtClean="0"/>
              <a:t> a </a:t>
            </a:r>
            <a:r>
              <a:rPr lang="cs-CZ" dirty="0" err="1" smtClean="0"/>
              <a:t>typical</a:t>
            </a:r>
            <a:r>
              <a:rPr lang="cs-CZ" dirty="0" smtClean="0"/>
              <a:t> </a:t>
            </a:r>
            <a:r>
              <a:rPr lang="cs-CZ" dirty="0" err="1" smtClean="0"/>
              <a:t>Easter</a:t>
            </a:r>
            <a:r>
              <a:rPr lang="cs-CZ" dirty="0" smtClean="0"/>
              <a:t> animal?</a:t>
            </a:r>
          </a:p>
          <a:p>
            <a:pPr marL="342900" indent="-342900">
              <a:buAutoNum type="alphaLcPeriod"/>
            </a:pPr>
            <a:r>
              <a:rPr lang="cs-CZ" dirty="0" err="1" smtClean="0"/>
              <a:t>Cat</a:t>
            </a:r>
            <a:endParaRPr lang="cs-CZ" dirty="0" smtClean="0"/>
          </a:p>
          <a:p>
            <a:pPr marL="342900" indent="-342900">
              <a:buAutoNum type="alphaLcPeriod"/>
            </a:pPr>
            <a:r>
              <a:rPr lang="cs-CZ" dirty="0" smtClean="0"/>
              <a:t>Dog</a:t>
            </a:r>
          </a:p>
          <a:p>
            <a:pPr marL="342900" indent="-342900">
              <a:buAutoNum type="alphaLcPeriod"/>
            </a:pPr>
            <a:r>
              <a:rPr lang="cs-CZ" dirty="0" err="1" smtClean="0"/>
              <a:t>Rabbit</a:t>
            </a:r>
            <a:endParaRPr lang="cs-CZ" dirty="0" smtClean="0"/>
          </a:p>
          <a:p>
            <a:pPr marL="342900" indent="-342900">
              <a:buAutoNum type="alphaLcPeriod"/>
            </a:pPr>
            <a:r>
              <a:rPr lang="cs-CZ" dirty="0" err="1" smtClean="0"/>
              <a:t>Elephant</a:t>
            </a:r>
            <a:r>
              <a:rPr lang="cs-CZ" dirty="0" smtClean="0"/>
              <a:t> </a:t>
            </a:r>
            <a:endParaRPr lang="cs-CZ" dirty="0"/>
          </a:p>
        </p:txBody>
      </p:sp>
      <p:sp>
        <p:nvSpPr>
          <p:cNvPr id="5" name="TextovéPole 4"/>
          <p:cNvSpPr txBox="1"/>
          <p:nvPr/>
        </p:nvSpPr>
        <p:spPr>
          <a:xfrm>
            <a:off x="502522" y="3789040"/>
            <a:ext cx="1742785" cy="1477328"/>
          </a:xfrm>
          <a:prstGeom prst="rect">
            <a:avLst/>
          </a:prstGeom>
          <a:noFill/>
        </p:spPr>
        <p:txBody>
          <a:bodyPr wrap="none" rtlCol="0">
            <a:spAutoFit/>
          </a:bodyPr>
          <a:lstStyle/>
          <a:p>
            <a:r>
              <a:rPr lang="cs-CZ" dirty="0" smtClean="0"/>
              <a:t>2.  </a:t>
            </a:r>
            <a:r>
              <a:rPr lang="cs-CZ" dirty="0" err="1" smtClean="0"/>
              <a:t>Odd</a:t>
            </a:r>
            <a:r>
              <a:rPr lang="cs-CZ" dirty="0" smtClean="0"/>
              <a:t> </a:t>
            </a:r>
            <a:r>
              <a:rPr lang="cs-CZ" dirty="0" err="1" smtClean="0"/>
              <a:t>one</a:t>
            </a:r>
            <a:r>
              <a:rPr lang="cs-CZ" dirty="0" smtClean="0"/>
              <a:t> </a:t>
            </a:r>
            <a:r>
              <a:rPr lang="cs-CZ" dirty="0" err="1" smtClean="0"/>
              <a:t>out</a:t>
            </a:r>
            <a:r>
              <a:rPr lang="cs-CZ" dirty="0" smtClean="0"/>
              <a:t>:</a:t>
            </a:r>
          </a:p>
          <a:p>
            <a:pPr marL="342900" indent="-342900">
              <a:buAutoNum type="alphaLcPeriod"/>
            </a:pPr>
            <a:r>
              <a:rPr lang="cs-CZ" dirty="0" err="1" smtClean="0"/>
              <a:t>Eggs</a:t>
            </a:r>
            <a:endParaRPr lang="cs-CZ" dirty="0" smtClean="0"/>
          </a:p>
          <a:p>
            <a:pPr marL="342900" indent="-342900">
              <a:buAutoNum type="alphaLcPeriod"/>
            </a:pPr>
            <a:r>
              <a:rPr lang="cs-CZ" dirty="0" err="1" smtClean="0"/>
              <a:t>Easter</a:t>
            </a:r>
            <a:r>
              <a:rPr lang="cs-CZ" dirty="0" smtClean="0"/>
              <a:t> </a:t>
            </a:r>
            <a:r>
              <a:rPr lang="cs-CZ" dirty="0" err="1" smtClean="0"/>
              <a:t>bunny</a:t>
            </a:r>
            <a:endParaRPr lang="cs-CZ" dirty="0" smtClean="0"/>
          </a:p>
          <a:p>
            <a:pPr marL="342900" indent="-342900">
              <a:buAutoNum type="alphaLcPeriod"/>
            </a:pPr>
            <a:r>
              <a:rPr lang="cs-CZ" dirty="0" err="1" smtClean="0"/>
              <a:t>Lamb</a:t>
            </a:r>
            <a:endParaRPr lang="cs-CZ" dirty="0" smtClean="0"/>
          </a:p>
          <a:p>
            <a:pPr marL="342900" indent="-342900">
              <a:buAutoNum type="alphaLcPeriod"/>
            </a:pPr>
            <a:r>
              <a:rPr lang="cs-CZ" dirty="0" smtClean="0"/>
              <a:t>Car </a:t>
            </a:r>
            <a:endParaRPr lang="cs-CZ" dirty="0"/>
          </a:p>
        </p:txBody>
      </p:sp>
      <p:sp>
        <p:nvSpPr>
          <p:cNvPr id="6" name="TextovéPole 5"/>
          <p:cNvSpPr txBox="1"/>
          <p:nvPr/>
        </p:nvSpPr>
        <p:spPr>
          <a:xfrm>
            <a:off x="4572000" y="1772816"/>
            <a:ext cx="4239302" cy="1477328"/>
          </a:xfrm>
          <a:prstGeom prst="rect">
            <a:avLst/>
          </a:prstGeom>
          <a:noFill/>
        </p:spPr>
        <p:txBody>
          <a:bodyPr wrap="none" rtlCol="0">
            <a:spAutoFit/>
          </a:bodyPr>
          <a:lstStyle/>
          <a:p>
            <a:r>
              <a:rPr lang="cs-CZ" dirty="0" smtClean="0"/>
              <a:t>3.  </a:t>
            </a:r>
            <a:r>
              <a:rPr lang="cs-CZ" dirty="0" err="1" smtClean="0"/>
              <a:t>Where</a:t>
            </a:r>
            <a:r>
              <a:rPr lang="cs-CZ" dirty="0" smtClean="0"/>
              <a:t> are </a:t>
            </a:r>
            <a:r>
              <a:rPr lang="cs-CZ" dirty="0" err="1" smtClean="0"/>
              <a:t>eggs</a:t>
            </a:r>
            <a:r>
              <a:rPr lang="cs-CZ" dirty="0" smtClean="0"/>
              <a:t> in </a:t>
            </a:r>
            <a:r>
              <a:rPr lang="cs-CZ" dirty="0" err="1" smtClean="0"/>
              <a:t>Britain</a:t>
            </a:r>
            <a:r>
              <a:rPr lang="cs-CZ" dirty="0" smtClean="0"/>
              <a:t> </a:t>
            </a:r>
            <a:r>
              <a:rPr lang="cs-CZ" dirty="0" err="1" smtClean="0"/>
              <a:t>during</a:t>
            </a:r>
            <a:r>
              <a:rPr lang="cs-CZ" dirty="0" smtClean="0"/>
              <a:t> </a:t>
            </a:r>
            <a:r>
              <a:rPr lang="cs-CZ" dirty="0" err="1" smtClean="0"/>
              <a:t>Easter</a:t>
            </a:r>
            <a:r>
              <a:rPr lang="cs-CZ" dirty="0" smtClean="0"/>
              <a:t>?</a:t>
            </a:r>
          </a:p>
          <a:p>
            <a:pPr marL="342900" indent="-342900">
              <a:buAutoNum type="alphaLcPeriod"/>
            </a:pPr>
            <a:r>
              <a:rPr lang="cs-CZ" dirty="0" err="1" smtClean="0"/>
              <a:t>Hidden</a:t>
            </a:r>
            <a:r>
              <a:rPr lang="cs-CZ" dirty="0" smtClean="0"/>
              <a:t> in </a:t>
            </a:r>
            <a:r>
              <a:rPr lang="cs-CZ" dirty="0" err="1" smtClean="0"/>
              <a:t>the</a:t>
            </a:r>
            <a:r>
              <a:rPr lang="cs-CZ" dirty="0" smtClean="0"/>
              <a:t> </a:t>
            </a:r>
            <a:r>
              <a:rPr lang="cs-CZ" dirty="0" err="1" smtClean="0"/>
              <a:t>grass</a:t>
            </a:r>
            <a:endParaRPr lang="cs-CZ" dirty="0" smtClean="0"/>
          </a:p>
          <a:p>
            <a:pPr marL="342900" indent="-342900">
              <a:buAutoNum type="alphaLcPeriod"/>
            </a:pPr>
            <a:r>
              <a:rPr lang="cs-CZ" dirty="0" smtClean="0"/>
              <a:t>At </a:t>
            </a:r>
            <a:r>
              <a:rPr lang="cs-CZ" dirty="0" err="1" smtClean="0"/>
              <a:t>school</a:t>
            </a:r>
            <a:endParaRPr lang="cs-CZ" dirty="0" smtClean="0"/>
          </a:p>
          <a:p>
            <a:pPr marL="342900" indent="-342900">
              <a:buAutoNum type="alphaLcPeriod"/>
            </a:pPr>
            <a:r>
              <a:rPr lang="cs-CZ" dirty="0" smtClean="0"/>
              <a:t>At </a:t>
            </a:r>
            <a:r>
              <a:rPr lang="cs-CZ" dirty="0" err="1" smtClean="0"/>
              <a:t>home</a:t>
            </a:r>
            <a:endParaRPr lang="cs-CZ" dirty="0" smtClean="0"/>
          </a:p>
          <a:p>
            <a:pPr marL="342900" indent="-342900">
              <a:buAutoNum type="alphaLcPeriod"/>
            </a:pPr>
            <a:r>
              <a:rPr lang="cs-CZ" dirty="0" smtClean="0"/>
              <a:t>On </a:t>
            </a:r>
            <a:r>
              <a:rPr lang="cs-CZ" dirty="0" err="1" smtClean="0"/>
              <a:t>the</a:t>
            </a:r>
            <a:r>
              <a:rPr lang="cs-CZ" dirty="0" smtClean="0"/>
              <a:t> </a:t>
            </a:r>
            <a:r>
              <a:rPr lang="cs-CZ" dirty="0" err="1" smtClean="0"/>
              <a:t>Moon</a:t>
            </a:r>
            <a:endParaRPr lang="cs-CZ" dirty="0"/>
          </a:p>
        </p:txBody>
      </p:sp>
      <p:sp>
        <p:nvSpPr>
          <p:cNvPr id="7" name="TextovéPole 6"/>
          <p:cNvSpPr txBox="1"/>
          <p:nvPr/>
        </p:nvSpPr>
        <p:spPr>
          <a:xfrm>
            <a:off x="4572000" y="3789040"/>
            <a:ext cx="2527295" cy="1477328"/>
          </a:xfrm>
          <a:prstGeom prst="rect">
            <a:avLst/>
          </a:prstGeom>
          <a:noFill/>
        </p:spPr>
        <p:txBody>
          <a:bodyPr wrap="none" rtlCol="0">
            <a:spAutoFit/>
          </a:bodyPr>
          <a:lstStyle/>
          <a:p>
            <a:r>
              <a:rPr lang="cs-CZ" dirty="0" smtClean="0"/>
              <a:t>4.  </a:t>
            </a:r>
            <a:r>
              <a:rPr lang="cs-CZ" dirty="0" err="1" smtClean="0"/>
              <a:t>What</a:t>
            </a:r>
            <a:r>
              <a:rPr lang="cs-CZ" dirty="0" smtClean="0"/>
              <a:t> do </a:t>
            </a:r>
            <a:r>
              <a:rPr lang="cs-CZ" dirty="0" err="1" smtClean="0"/>
              <a:t>we</a:t>
            </a:r>
            <a:r>
              <a:rPr lang="cs-CZ" dirty="0" smtClean="0"/>
              <a:t> </a:t>
            </a:r>
            <a:r>
              <a:rPr lang="cs-CZ" dirty="0" err="1" smtClean="0"/>
              <a:t>decorate</a:t>
            </a:r>
            <a:r>
              <a:rPr lang="cs-CZ" dirty="0" smtClean="0"/>
              <a:t>?</a:t>
            </a:r>
          </a:p>
          <a:p>
            <a:pPr marL="342900" indent="-342900">
              <a:buAutoNum type="alphaLcPeriod"/>
            </a:pPr>
            <a:r>
              <a:rPr lang="cs-CZ" dirty="0" err="1" smtClean="0"/>
              <a:t>Bread</a:t>
            </a:r>
            <a:endParaRPr lang="cs-CZ" dirty="0" smtClean="0"/>
          </a:p>
          <a:p>
            <a:pPr marL="342900" indent="-342900">
              <a:buAutoNum type="alphaLcPeriod"/>
            </a:pPr>
            <a:r>
              <a:rPr lang="cs-CZ" dirty="0" err="1" smtClean="0"/>
              <a:t>Eggs</a:t>
            </a:r>
            <a:endParaRPr lang="cs-CZ" dirty="0" smtClean="0"/>
          </a:p>
          <a:p>
            <a:pPr marL="342900" indent="-342900">
              <a:buAutoNum type="alphaLcPeriod"/>
            </a:pPr>
            <a:r>
              <a:rPr lang="cs-CZ" dirty="0" err="1" smtClean="0"/>
              <a:t>Chocolate</a:t>
            </a:r>
            <a:endParaRPr lang="cs-CZ" dirty="0" smtClean="0"/>
          </a:p>
          <a:p>
            <a:pPr marL="342900" indent="-342900">
              <a:buAutoNum type="alphaLcPeriod"/>
            </a:pPr>
            <a:r>
              <a:rPr lang="cs-CZ" dirty="0" err="1" smtClean="0"/>
              <a:t>Carrot</a:t>
            </a:r>
            <a:r>
              <a:rPr lang="cs-CZ" dirty="0" smtClean="0"/>
              <a:t> </a:t>
            </a:r>
            <a:endParaRPr lang="cs-CZ" dirty="0"/>
          </a:p>
        </p:txBody>
      </p:sp>
      <p:sp>
        <p:nvSpPr>
          <p:cNvPr id="8" name="TextovéPole 7"/>
          <p:cNvSpPr txBox="1"/>
          <p:nvPr/>
        </p:nvSpPr>
        <p:spPr>
          <a:xfrm>
            <a:off x="2282337" y="6165304"/>
            <a:ext cx="1398140" cy="523220"/>
          </a:xfrm>
          <a:prstGeom prst="rect">
            <a:avLst/>
          </a:prstGeom>
          <a:noFill/>
        </p:spPr>
        <p:txBody>
          <a:bodyPr wrap="none" rtlCol="0">
            <a:spAutoFit/>
          </a:bodyPr>
          <a:lstStyle/>
          <a:p>
            <a:r>
              <a:rPr lang="cs-CZ" sz="1400" dirty="0" err="1" smtClean="0"/>
              <a:t>Correct</a:t>
            </a:r>
            <a:r>
              <a:rPr lang="cs-CZ" sz="1400" dirty="0" smtClean="0"/>
              <a:t> </a:t>
            </a:r>
            <a:r>
              <a:rPr lang="cs-CZ" sz="1400" dirty="0" err="1" smtClean="0"/>
              <a:t>answers</a:t>
            </a:r>
            <a:r>
              <a:rPr lang="cs-CZ" sz="1400" dirty="0" smtClean="0"/>
              <a:t>:</a:t>
            </a:r>
          </a:p>
          <a:p>
            <a:r>
              <a:rPr lang="cs-CZ" sz="1400" dirty="0" smtClean="0"/>
              <a:t>1c,2d,3a,4b</a:t>
            </a:r>
            <a:endParaRPr lang="cs-CZ" sz="1400" dirty="0"/>
          </a:p>
        </p:txBody>
      </p:sp>
      <p:pic>
        <p:nvPicPr>
          <p:cNvPr id="1026" name="Picture 2" descr="http://web-images.chacha.com/easter-bunny/easter-bunny-dec-8-2010-200.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483768" y="357520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02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fade">
                                      <p:cBhvr>
                                        <p:cTn id="42" dur="1000"/>
                                        <p:tgtEl>
                                          <p:spTgt spid="1026"/>
                                        </p:tgtEl>
                                      </p:cBhvr>
                                    </p:animEffect>
                                    <p:anim calcmode="lin" valueType="num">
                                      <p:cBhvr>
                                        <p:cTn id="43" dur="1000" fill="hold"/>
                                        <p:tgtEl>
                                          <p:spTgt spid="1026"/>
                                        </p:tgtEl>
                                        <p:attrNameLst>
                                          <p:attrName>ppt_x</p:attrName>
                                        </p:attrNameLst>
                                      </p:cBhvr>
                                      <p:tavLst>
                                        <p:tav tm="0">
                                          <p:val>
                                            <p:strVal val="#ppt_x"/>
                                          </p:val>
                                        </p:tav>
                                        <p:tav tm="100000">
                                          <p:val>
                                            <p:strVal val="#ppt_x"/>
                                          </p:val>
                                        </p:tav>
                                      </p:tavLst>
                                    </p:anim>
                                    <p:anim calcmode="lin" valueType="num">
                                      <p:cBhvr>
                                        <p:cTn id="4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1"/>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Anglický jazyk</a:t>
            </a:r>
          </a:p>
          <a:p>
            <a:endParaRPr lang="cs-CZ" sz="1000" dirty="0">
              <a:latin typeface="Times New Roman" pitchFamily="18" charset="0"/>
              <a:cs typeface="Times New Roman" pitchFamily="18" charset="0"/>
            </a:endParaRPr>
          </a:p>
        </p:txBody>
      </p:sp>
      <p:sp>
        <p:nvSpPr>
          <p:cNvPr id="3" name="Nadpis 1"/>
          <p:cNvSpPr txBox="1">
            <a:spLocks/>
          </p:cNvSpPr>
          <p:nvPr/>
        </p:nvSpPr>
        <p:spPr>
          <a:xfrm>
            <a:off x="20150" y="664804"/>
            <a:ext cx="5343937" cy="79208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20.9 Použité zdroje, citace</a:t>
            </a:r>
            <a:endParaRPr lang="cs-CZ" sz="2500" b="1" dirty="0">
              <a:latin typeface="Times New Roman" pitchFamily="18" charset="0"/>
              <a:cs typeface="Times New Roman" pitchFamily="18" charset="0"/>
            </a:endParaRPr>
          </a:p>
        </p:txBody>
      </p:sp>
      <p:sp>
        <p:nvSpPr>
          <p:cNvPr id="4" name="Obdélník 3"/>
          <p:cNvSpPr/>
          <p:nvPr/>
        </p:nvSpPr>
        <p:spPr>
          <a:xfrm>
            <a:off x="395536" y="1700808"/>
            <a:ext cx="8352928" cy="29523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cs-CZ" u="sng" dirty="0">
                <a:hlinkClick r:id="rId2"/>
              </a:rPr>
              <a:t>http://www.mes-english.com/flashcards/easter.php</a:t>
            </a:r>
            <a:endParaRPr lang="cs-CZ" dirty="0"/>
          </a:p>
          <a:p>
            <a:r>
              <a:rPr lang="cs-CZ" u="sng" dirty="0">
                <a:hlinkClick r:id="rId3"/>
              </a:rPr>
              <a:t>http://www.google.cz/search?hl=cs&amp;cp=5&amp;gs_id=h&amp;xhr=t&amp;q=po%C4%8Das%C3%AD&amp;gs_sm=&amp;gs_upl=&amp;bav=on.2,or.r_gc.r_pw.,cf.osb&amp;biw=1366&amp;bih=622&amp;wrapid=tljp132221966044208&amp;um=1&amp;ie=UTF-8&amp;tbm=isch&amp;source=og&amp;sa=N&amp;tab=wi#um=1&amp;hl=cs&amp;tbm=isch&amp;sa=1&amp;q=easters&amp;oq=easters&amp;aq=f&amp;aqi=g-L2g-sL1&amp;aql=&amp;gs_sm=e&amp;gs_upl=88055l89753l0l90123l7l7l0l1l1l0l224l909l1.3.2l6l0&amp;bav=on.2,or.r_gc.r_pw.,cf.osb&amp;fp=a3b68d3373d022df&amp;biw=1366&amp;bih=622</a:t>
            </a:r>
            <a:endParaRPr lang="cs-CZ" dirty="0"/>
          </a:p>
          <a:p>
            <a:r>
              <a:rPr lang="cs-CZ" u="sng" dirty="0">
                <a:hlinkClick r:id="rId4"/>
              </a:rPr>
              <a:t>http://disney.go.com/pooh/</a:t>
            </a:r>
            <a:endParaRPr lang="cs-CZ" dirty="0"/>
          </a:p>
        </p:txBody>
      </p:sp>
    </p:spTree>
    <p:extLst>
      <p:ext uri="{BB962C8B-B14F-4D97-AF65-F5344CB8AC3E}">
        <p14:creationId xmlns:p14="http://schemas.microsoft.com/office/powerpoint/2010/main" val="2613440895"/>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lastní 3">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501</Words>
  <Application>Microsoft Office PowerPoint</Application>
  <PresentationFormat>Předvádění na obrazovce (4:3)</PresentationFormat>
  <Paragraphs>83</Paragraphs>
  <Slides>10</Slides>
  <Notes>0</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Easter in Britain</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Wernerova</dc:creator>
  <cp:lastModifiedBy>krivankova</cp:lastModifiedBy>
  <cp:revision>45</cp:revision>
  <dcterms:created xsi:type="dcterms:W3CDTF">2010-12-26T08:22:04Z</dcterms:created>
  <dcterms:modified xsi:type="dcterms:W3CDTF">2012-02-24T18:40:46Z</dcterms:modified>
</cp:coreProperties>
</file>