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mes-english.com/flashcards/files/days_flash.pd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youtube.com/watch?v=GC2OVPgB2uE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C2OVPgB2uE" TargetMode="External"/><Relationship Id="rId2" Type="http://schemas.openxmlformats.org/officeDocument/2006/relationships/hyperlink" Target="http://www.mes-english.com/flashcards/files/days_flash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022" y="512676"/>
            <a:ext cx="9141977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Days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dates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Zuzana </a:t>
              </a:r>
              <a:r>
                <a:rPr lang="cs-CZ" sz="1200" b="1" dirty="0" err="1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Tonderová</a:t>
              </a:r>
              <a:endPara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2" descr="http://www.learnhebrewpod.com/images/library/Image/final%20for%20read%20more/5a--days%20of%20the%20wee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3051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979712" y="5589240"/>
            <a:ext cx="600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hlinkClick r:id="rId4"/>
              </a:rPr>
              <a:t>http://www.mes-english.com/flashcards/files/days_flash.pdf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www.wmich.edu/registrar/assets/images/photos/calendar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109051"/>
            <a:ext cx="3242383" cy="242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98994"/>
              </p:ext>
            </p:extLst>
          </p:nvPr>
        </p:nvGraphicFramePr>
        <p:xfrm>
          <a:off x="1043608" y="1700808"/>
          <a:ext cx="7272808" cy="4217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727432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Zuzana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Tonderová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4. 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Days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dates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ordinary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numbers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months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127736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tvoření dat a řadových číslovek, názvy dnů a měsíců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664804"/>
            <a:ext cx="291683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18.10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1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416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18.2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1187625" y="1628800"/>
            <a:ext cx="6624736" cy="42484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err="1" smtClean="0">
                <a:solidFill>
                  <a:srgbClr val="FFFF00"/>
                </a:solidFill>
              </a:rPr>
              <a:t>Monday</a:t>
            </a:r>
            <a:r>
              <a:rPr lang="cs-CZ" sz="3600" b="1" dirty="0" smtClean="0">
                <a:solidFill>
                  <a:srgbClr val="FFFF00"/>
                </a:solidFill>
              </a:rPr>
              <a:t> – pondělí</a:t>
            </a:r>
          </a:p>
          <a:p>
            <a:pPr algn="ctr"/>
            <a:r>
              <a:rPr lang="cs-CZ" sz="3600" b="1" dirty="0" err="1" smtClean="0">
                <a:solidFill>
                  <a:srgbClr val="FFFF00"/>
                </a:solidFill>
              </a:rPr>
              <a:t>Tuesday</a:t>
            </a:r>
            <a:r>
              <a:rPr lang="cs-CZ" sz="3600" b="1" dirty="0" smtClean="0">
                <a:solidFill>
                  <a:srgbClr val="FFFF00"/>
                </a:solidFill>
              </a:rPr>
              <a:t> – úterý </a:t>
            </a:r>
          </a:p>
          <a:p>
            <a:pPr algn="ctr"/>
            <a:r>
              <a:rPr lang="cs-CZ" sz="3600" b="1" dirty="0" err="1" smtClean="0">
                <a:solidFill>
                  <a:srgbClr val="FFFF00"/>
                </a:solidFill>
              </a:rPr>
              <a:t>Wednesday</a:t>
            </a:r>
            <a:r>
              <a:rPr lang="cs-CZ" sz="3600" b="1" dirty="0" smtClean="0">
                <a:solidFill>
                  <a:srgbClr val="FFFF00"/>
                </a:solidFill>
              </a:rPr>
              <a:t> – středa </a:t>
            </a:r>
          </a:p>
          <a:p>
            <a:pPr algn="ctr"/>
            <a:r>
              <a:rPr lang="cs-CZ" sz="3600" b="1" dirty="0" err="1" smtClean="0">
                <a:solidFill>
                  <a:srgbClr val="FFFF00"/>
                </a:solidFill>
              </a:rPr>
              <a:t>Thursday</a:t>
            </a:r>
            <a:r>
              <a:rPr lang="cs-CZ" sz="3600" b="1" dirty="0" smtClean="0">
                <a:solidFill>
                  <a:srgbClr val="FFFF00"/>
                </a:solidFill>
              </a:rPr>
              <a:t> – čtvrtek </a:t>
            </a:r>
          </a:p>
          <a:p>
            <a:pPr algn="ctr"/>
            <a:r>
              <a:rPr lang="cs-CZ" sz="3600" b="1" dirty="0" err="1" smtClean="0">
                <a:solidFill>
                  <a:srgbClr val="FFFF00"/>
                </a:solidFill>
              </a:rPr>
              <a:t>Friday</a:t>
            </a:r>
            <a:r>
              <a:rPr lang="cs-CZ" sz="3600" b="1" dirty="0" smtClean="0">
                <a:solidFill>
                  <a:srgbClr val="FFFF00"/>
                </a:solidFill>
              </a:rPr>
              <a:t> – pátek </a:t>
            </a:r>
          </a:p>
          <a:p>
            <a:pPr algn="ctr"/>
            <a:r>
              <a:rPr lang="cs-CZ" sz="3600" b="1" dirty="0" err="1" smtClean="0">
                <a:solidFill>
                  <a:srgbClr val="FFFF00"/>
                </a:solidFill>
              </a:rPr>
              <a:t>Saturday</a:t>
            </a:r>
            <a:r>
              <a:rPr lang="cs-CZ" sz="3600" b="1" dirty="0" smtClean="0">
                <a:solidFill>
                  <a:srgbClr val="FFFF00"/>
                </a:solidFill>
              </a:rPr>
              <a:t> – sobota </a:t>
            </a:r>
          </a:p>
          <a:p>
            <a:pPr algn="ctr"/>
            <a:r>
              <a:rPr lang="cs-CZ" sz="3600" b="1" dirty="0" err="1" smtClean="0">
                <a:solidFill>
                  <a:srgbClr val="FFFF00"/>
                </a:solidFill>
              </a:rPr>
              <a:t>Sunday</a:t>
            </a:r>
            <a:r>
              <a:rPr lang="cs-CZ" sz="3600" b="1" dirty="0" smtClean="0">
                <a:solidFill>
                  <a:srgbClr val="FFFF00"/>
                </a:solidFill>
              </a:rPr>
              <a:t> – neděle </a:t>
            </a:r>
            <a:endParaRPr lang="cs-CZ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18.3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1340768"/>
            <a:ext cx="2255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/>
              <a:t>Months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year</a:t>
            </a:r>
            <a:endParaRPr lang="cs-CZ" sz="2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27238" y="1991256"/>
            <a:ext cx="1160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0070C0"/>
                </a:solidFill>
              </a:rPr>
              <a:t>January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174065" y="2755339"/>
            <a:ext cx="1289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0070C0"/>
                </a:solidFill>
              </a:rPr>
              <a:t>February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71590" y="3300953"/>
            <a:ext cx="92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00B050"/>
                </a:solidFill>
              </a:rPr>
              <a:t>March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15768" y="3863181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00B050"/>
                </a:solidFill>
              </a:rPr>
              <a:t>April</a:t>
            </a:r>
            <a:r>
              <a:rPr lang="cs-CZ" sz="2000" b="1" dirty="0" smtClean="0">
                <a:solidFill>
                  <a:srgbClr val="00B050"/>
                </a:solidFill>
              </a:rPr>
              <a:t> 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20704" y="4447592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50"/>
                </a:solidFill>
              </a:rPr>
              <a:t>May 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075925" y="2575851"/>
            <a:ext cx="776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June 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555663" y="3266615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July 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660510" y="3951748"/>
            <a:ext cx="1032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August 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696676" y="4904792"/>
            <a:ext cx="1425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chemeClr val="accent6">
                    <a:lumMod val="75000"/>
                  </a:schemeClr>
                </a:solidFill>
              </a:rPr>
              <a:t>September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148064" y="5517232"/>
            <a:ext cx="1140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chemeClr val="accent6">
                    <a:lumMod val="75000"/>
                  </a:schemeClr>
                </a:solidFill>
              </a:rPr>
              <a:t>October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811033" y="6093296"/>
            <a:ext cx="1383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chemeClr val="accent6">
                    <a:lumMod val="75000"/>
                  </a:schemeClr>
                </a:solidFill>
              </a:rPr>
              <a:t>November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142004" y="1325822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0070C0"/>
                </a:solidFill>
              </a:rPr>
              <a:t>December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8" name="Ovál 17"/>
          <p:cNvSpPr/>
          <p:nvPr/>
        </p:nvSpPr>
        <p:spPr>
          <a:xfrm>
            <a:off x="627018" y="1985392"/>
            <a:ext cx="168299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Winter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Ovál 18"/>
          <p:cNvSpPr/>
          <p:nvPr/>
        </p:nvSpPr>
        <p:spPr>
          <a:xfrm>
            <a:off x="627018" y="5337602"/>
            <a:ext cx="1490464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accent2">
                    <a:lumMod val="50000"/>
                  </a:schemeClr>
                </a:solidFill>
              </a:rPr>
              <a:t>Spring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Ovál 19"/>
          <p:cNvSpPr/>
          <p:nvPr/>
        </p:nvSpPr>
        <p:spPr>
          <a:xfrm>
            <a:off x="6948264" y="4647647"/>
            <a:ext cx="163448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accent2">
                    <a:lumMod val="50000"/>
                  </a:schemeClr>
                </a:solidFill>
              </a:rPr>
              <a:t>Autumn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Ovál 20"/>
          <p:cNvSpPr/>
          <p:nvPr/>
        </p:nvSpPr>
        <p:spPr>
          <a:xfrm>
            <a:off x="6352579" y="1145909"/>
            <a:ext cx="1497473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accent2">
                    <a:lumMod val="50000"/>
                  </a:schemeClr>
                </a:solidFill>
              </a:rPr>
              <a:t>Summer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3" name="Přímá spojnice se šipkou 22"/>
          <p:cNvCxnSpPr/>
          <p:nvPr/>
        </p:nvCxnSpPr>
        <p:spPr>
          <a:xfrm flipV="1">
            <a:off x="2267395" y="1629779"/>
            <a:ext cx="1864057" cy="818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18" idx="6"/>
            <a:endCxn id="6" idx="1"/>
          </p:cNvCxnSpPr>
          <p:nvPr/>
        </p:nvCxnSpPr>
        <p:spPr>
          <a:xfrm flipV="1">
            <a:off x="2310008" y="2191311"/>
            <a:ext cx="1917230" cy="2512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18" idx="6"/>
            <a:endCxn id="7" idx="1"/>
          </p:cNvCxnSpPr>
          <p:nvPr/>
        </p:nvCxnSpPr>
        <p:spPr>
          <a:xfrm>
            <a:off x="2310008" y="2442592"/>
            <a:ext cx="1864057" cy="512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19" idx="6"/>
            <a:endCxn id="8" idx="1"/>
          </p:cNvCxnSpPr>
          <p:nvPr/>
        </p:nvCxnSpPr>
        <p:spPr>
          <a:xfrm flipV="1">
            <a:off x="2117482" y="3501008"/>
            <a:ext cx="1754108" cy="229379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19" idx="6"/>
            <a:endCxn id="9" idx="1"/>
          </p:cNvCxnSpPr>
          <p:nvPr/>
        </p:nvCxnSpPr>
        <p:spPr>
          <a:xfrm flipV="1">
            <a:off x="2117482" y="4063236"/>
            <a:ext cx="1798286" cy="173156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>
            <a:stCxn id="19" idx="6"/>
            <a:endCxn id="10" idx="1"/>
          </p:cNvCxnSpPr>
          <p:nvPr/>
        </p:nvCxnSpPr>
        <p:spPr>
          <a:xfrm flipV="1">
            <a:off x="2117482" y="4647647"/>
            <a:ext cx="1803222" cy="114715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Přímá spojnice se šipkou 48"/>
          <p:cNvCxnSpPr>
            <a:stCxn id="21" idx="4"/>
          </p:cNvCxnSpPr>
          <p:nvPr/>
        </p:nvCxnSpPr>
        <p:spPr>
          <a:xfrm>
            <a:off x="7101316" y="2060309"/>
            <a:ext cx="974609" cy="51554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>
            <a:stCxn id="21" idx="4"/>
          </p:cNvCxnSpPr>
          <p:nvPr/>
        </p:nvCxnSpPr>
        <p:spPr>
          <a:xfrm>
            <a:off x="7101316" y="2060309"/>
            <a:ext cx="454347" cy="120630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Přímá spojnice se šipkou 53"/>
          <p:cNvCxnSpPr>
            <a:stCxn id="21" idx="4"/>
          </p:cNvCxnSpPr>
          <p:nvPr/>
        </p:nvCxnSpPr>
        <p:spPr>
          <a:xfrm flipH="1">
            <a:off x="6948264" y="2060309"/>
            <a:ext cx="153052" cy="180287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Přímá spojnice se šipkou 59"/>
          <p:cNvCxnSpPr>
            <a:stCxn id="20" idx="2"/>
          </p:cNvCxnSpPr>
          <p:nvPr/>
        </p:nvCxnSpPr>
        <p:spPr>
          <a:xfrm flipH="1">
            <a:off x="6288313" y="5104847"/>
            <a:ext cx="659951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Přímá spojnice se šipkou 62"/>
          <p:cNvCxnSpPr>
            <a:stCxn id="20" idx="2"/>
            <a:endCxn id="15" idx="3"/>
          </p:cNvCxnSpPr>
          <p:nvPr/>
        </p:nvCxnSpPr>
        <p:spPr>
          <a:xfrm flipH="1">
            <a:off x="6288313" y="5104847"/>
            <a:ext cx="659951" cy="61244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Přímá spojnice se šipkou 65"/>
          <p:cNvCxnSpPr>
            <a:stCxn id="20" idx="2"/>
          </p:cNvCxnSpPr>
          <p:nvPr/>
        </p:nvCxnSpPr>
        <p:spPr>
          <a:xfrm flipH="1">
            <a:off x="6732240" y="5104847"/>
            <a:ext cx="216024" cy="9144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18.4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ates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rdinal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numbers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2949" y="1465807"/>
            <a:ext cx="59110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1st – first		17th – seventeenth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2nd – second 		18rh – eighteenth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3rd – third 		19th – nineteenth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4th – fourth		20th – twentieth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5th – fifth		21st – twenty – first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6th – sixth 		22nd – twenty – second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7th – seventh		23rd – twenty – third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8th – eighth		24th – twenty – fourth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9th – ninth		25th – twenty – fifth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10th – tenth		26th – twenty – sixth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11th – eleventh		27th – twenty –seventh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12th – twelfth 		28th – twenty – eighth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13th – thirteenth		29th – twenty – ninth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14th  – fourteenth		30th – thirtieth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15th – fifteenth 		31st – thirty – first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16th – sixteenth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465807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birthday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1520" y="2185530"/>
            <a:ext cx="308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My </a:t>
            </a:r>
            <a:r>
              <a:rPr lang="cs-CZ" dirty="0" err="1" smtClean="0"/>
              <a:t>birthday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on 27th </a:t>
            </a:r>
            <a:r>
              <a:rPr lang="cs-CZ" dirty="0" err="1" smtClean="0"/>
              <a:t>of</a:t>
            </a:r>
            <a:r>
              <a:rPr lang="cs-CZ" dirty="0" smtClean="0"/>
              <a:t> June.</a:t>
            </a:r>
            <a:endParaRPr lang="cs-CZ" dirty="0"/>
          </a:p>
        </p:txBody>
      </p:sp>
      <p:pic>
        <p:nvPicPr>
          <p:cNvPr id="1026" name="Picture 2" descr="http://www.masazeltm.cz/cms/images/stories/narozenin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1" y="3097127"/>
            <a:ext cx="2945553" cy="294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18.5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267744" y="1300118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(</a:t>
            </a:r>
            <a:r>
              <a:rPr lang="cs-CZ" b="1" dirty="0" smtClean="0">
                <a:solidFill>
                  <a:schemeClr val="bg1"/>
                </a:solidFill>
              </a:rPr>
              <a:t>on)</a:t>
            </a:r>
            <a:r>
              <a:rPr lang="cs-CZ" dirty="0" smtClean="0"/>
              <a:t> </a:t>
            </a:r>
            <a:r>
              <a:rPr lang="cs-CZ" dirty="0" err="1" smtClean="0"/>
              <a:t>Monday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72000" y="1300118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(</a:t>
            </a:r>
            <a:r>
              <a:rPr lang="cs-CZ" b="1" dirty="0" smtClean="0">
                <a:solidFill>
                  <a:schemeClr val="bg1"/>
                </a:solidFill>
              </a:rPr>
              <a:t>in)</a:t>
            </a:r>
            <a:r>
              <a:rPr lang="cs-CZ" dirty="0" smtClean="0"/>
              <a:t> </a:t>
            </a:r>
            <a:r>
              <a:rPr lang="cs-CZ" dirty="0" err="1" smtClean="0"/>
              <a:t>February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588224" y="1300118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(on)</a:t>
            </a:r>
            <a:r>
              <a:rPr lang="cs-CZ" dirty="0" smtClean="0"/>
              <a:t> 15th </a:t>
            </a:r>
            <a:r>
              <a:rPr lang="cs-CZ" dirty="0" err="1" smtClean="0"/>
              <a:t>October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7544" y="2204864"/>
            <a:ext cx="518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birthday</a:t>
            </a:r>
            <a:r>
              <a:rPr lang="cs-CZ" dirty="0" smtClean="0"/>
              <a:t>? ________________________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7544" y="3108337"/>
            <a:ext cx="544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M</a:t>
            </a:r>
            <a:r>
              <a:rPr lang="cs-CZ" dirty="0" err="1" smtClean="0"/>
              <a:t>ath</a:t>
            </a:r>
            <a:r>
              <a:rPr lang="cs-CZ" dirty="0" smtClean="0"/>
              <a:t> </a:t>
            </a:r>
            <a:r>
              <a:rPr lang="cs-CZ" dirty="0" err="1" smtClean="0"/>
              <a:t>lesson</a:t>
            </a:r>
            <a:r>
              <a:rPr lang="cs-CZ" dirty="0" smtClean="0"/>
              <a:t>?_____________________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7544" y="3957130"/>
            <a:ext cx="518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</a:t>
            </a:r>
            <a:r>
              <a:rPr lang="cs-CZ" dirty="0" err="1" smtClean="0"/>
              <a:t>today</a:t>
            </a:r>
            <a:r>
              <a:rPr lang="cs-CZ" dirty="0" smtClean="0"/>
              <a:t>?_________________________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67544" y="4828510"/>
            <a:ext cx="575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months</a:t>
            </a:r>
            <a:r>
              <a:rPr lang="cs-CZ" dirty="0" smtClean="0"/>
              <a:t>  are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summer</a:t>
            </a:r>
            <a:r>
              <a:rPr lang="cs-CZ" dirty="0" smtClean="0"/>
              <a:t> </a:t>
            </a:r>
            <a:r>
              <a:rPr lang="cs-CZ" dirty="0" err="1" smtClean="0"/>
              <a:t>holidays</a:t>
            </a:r>
            <a:r>
              <a:rPr lang="cs-CZ" dirty="0" smtClean="0"/>
              <a:t>?_______________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67544" y="5638800"/>
            <a:ext cx="533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Christmas</a:t>
            </a:r>
            <a:r>
              <a:rPr lang="cs-CZ" dirty="0" smtClean="0"/>
              <a:t> </a:t>
            </a:r>
            <a:r>
              <a:rPr lang="cs-CZ" dirty="0" err="1" smtClean="0"/>
              <a:t>Eve</a:t>
            </a:r>
            <a:r>
              <a:rPr lang="cs-CZ" dirty="0" smtClean="0"/>
              <a:t>?_____________________</a:t>
            </a:r>
            <a:endParaRPr lang="cs-CZ" dirty="0"/>
          </a:p>
        </p:txBody>
      </p:sp>
      <p:pic>
        <p:nvPicPr>
          <p:cNvPr id="2050" name="Picture 2" descr="http://t0.gstatic.com/images?q=tbn:ANd9GcRE4RYJNdDUcL6DnBZ13_ivnw8Cs0IHUpL2zxcr8h04iRB3w7Hc-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492" y="2924944"/>
            <a:ext cx="22860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18.6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563756"/>
              </p:ext>
            </p:extLst>
          </p:nvPr>
        </p:nvGraphicFramePr>
        <p:xfrm>
          <a:off x="467544" y="2420888"/>
          <a:ext cx="6096000" cy="314325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cs-CZ" sz="2000" b="1" i="0" u="none" strike="noStrike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cs-CZ" sz="2000" b="1" i="0" u="none" strike="noStrike" dirty="0">
                        <a:solidFill>
                          <a:schemeClr val="tx1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467544" y="1556792"/>
            <a:ext cx="3627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/>
              <a:t>Find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all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months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year</a:t>
            </a:r>
            <a:r>
              <a:rPr lang="cs-CZ" sz="2000" b="1" dirty="0"/>
              <a:t>:</a:t>
            </a:r>
          </a:p>
        </p:txBody>
      </p:sp>
      <p:pic>
        <p:nvPicPr>
          <p:cNvPr id="3074" name="Picture 2" descr="http://stclareschoolbronx.homestead.com/desk_calendar_1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714" y="492443"/>
            <a:ext cx="2250799" cy="223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18.7 Song  -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Days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week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song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419872" y="6080820"/>
            <a:ext cx="5240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hlinkClick r:id="rId2"/>
              </a:rPr>
              <a:t>http://www.youtube.com/watch?v=GC2OVPgB2uE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kidsturncentral3.com/dowbears/dowbea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011" y="1943657"/>
            <a:ext cx="3591563" cy="311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47247" y="1407723"/>
            <a:ext cx="441370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FFFF00"/>
                </a:solidFill>
              </a:rPr>
              <a:t>Sunday</a:t>
            </a:r>
            <a:r>
              <a:rPr lang="cs-CZ" sz="2000" b="1" dirty="0" smtClean="0">
                <a:solidFill>
                  <a:srgbClr val="FFFF00"/>
                </a:solidFill>
              </a:rPr>
              <a:t>, </a:t>
            </a:r>
            <a:r>
              <a:rPr lang="cs-CZ" sz="2000" b="1" dirty="0" err="1" smtClean="0">
                <a:solidFill>
                  <a:srgbClr val="FFFF00"/>
                </a:solidFill>
              </a:rPr>
              <a:t>Monday</a:t>
            </a:r>
            <a:r>
              <a:rPr lang="cs-CZ" sz="2000" b="1" dirty="0" smtClean="0">
                <a:solidFill>
                  <a:srgbClr val="FFFF00"/>
                </a:solidFill>
              </a:rPr>
              <a:t>, </a:t>
            </a:r>
            <a:r>
              <a:rPr lang="cs-CZ" sz="2000" b="1" dirty="0" err="1" smtClean="0">
                <a:solidFill>
                  <a:srgbClr val="FFFF00"/>
                </a:solidFill>
              </a:rPr>
              <a:t>Tuesday</a:t>
            </a:r>
            <a:r>
              <a:rPr lang="cs-CZ" sz="2000" b="1" dirty="0" smtClean="0">
                <a:solidFill>
                  <a:srgbClr val="FFFF00"/>
                </a:solidFill>
              </a:rPr>
              <a:t>, </a:t>
            </a:r>
            <a:r>
              <a:rPr lang="cs-CZ" sz="2000" b="1" dirty="0" err="1" smtClean="0">
                <a:solidFill>
                  <a:srgbClr val="FFFF00"/>
                </a:solidFill>
              </a:rPr>
              <a:t>Wednesday</a:t>
            </a:r>
            <a:endParaRPr lang="cs-CZ" sz="2000" b="1" dirty="0" smtClean="0">
              <a:solidFill>
                <a:srgbClr val="FFFF00"/>
              </a:solidFill>
            </a:endParaRPr>
          </a:p>
          <a:p>
            <a:r>
              <a:rPr lang="cs-CZ" sz="2000" b="1" dirty="0" err="1" smtClean="0">
                <a:solidFill>
                  <a:srgbClr val="FFFF00"/>
                </a:solidFill>
              </a:rPr>
              <a:t>Thursday</a:t>
            </a:r>
            <a:r>
              <a:rPr lang="cs-CZ" sz="2000" b="1" dirty="0" smtClean="0">
                <a:solidFill>
                  <a:srgbClr val="FFFF00"/>
                </a:solidFill>
              </a:rPr>
              <a:t>, </a:t>
            </a:r>
            <a:r>
              <a:rPr lang="cs-CZ" sz="2000" b="1" dirty="0" err="1" smtClean="0">
                <a:solidFill>
                  <a:srgbClr val="FFFF00"/>
                </a:solidFill>
              </a:rPr>
              <a:t>Friday</a:t>
            </a:r>
            <a:r>
              <a:rPr lang="cs-CZ" sz="2000" b="1" dirty="0" smtClean="0">
                <a:solidFill>
                  <a:srgbClr val="FFFF00"/>
                </a:solidFill>
              </a:rPr>
              <a:t>, </a:t>
            </a:r>
            <a:r>
              <a:rPr lang="cs-CZ" sz="2000" b="1" dirty="0" err="1" smtClean="0">
                <a:solidFill>
                  <a:srgbClr val="FFFF00"/>
                </a:solidFill>
              </a:rPr>
              <a:t>Saturday</a:t>
            </a:r>
            <a:r>
              <a:rPr lang="cs-CZ" sz="2000" b="1" dirty="0" smtClean="0">
                <a:solidFill>
                  <a:srgbClr val="FFFF00"/>
                </a:solidFill>
              </a:rPr>
              <a:t>.</a:t>
            </a:r>
          </a:p>
          <a:p>
            <a:endParaRPr lang="cs-CZ" sz="2000" b="1" dirty="0" smtClean="0">
              <a:solidFill>
                <a:srgbClr val="FFFF00"/>
              </a:solidFill>
            </a:endParaRPr>
          </a:p>
          <a:p>
            <a:r>
              <a:rPr lang="cs-CZ" sz="2000" b="1" dirty="0" smtClean="0">
                <a:solidFill>
                  <a:srgbClr val="FFFF00"/>
                </a:solidFill>
              </a:rPr>
              <a:t>These are </a:t>
            </a:r>
            <a:r>
              <a:rPr lang="cs-CZ" sz="2000" b="1" dirty="0" err="1" smtClean="0">
                <a:solidFill>
                  <a:srgbClr val="FFFF00"/>
                </a:solidFill>
              </a:rPr>
              <a:t>the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days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of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the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week</a:t>
            </a:r>
            <a:r>
              <a:rPr lang="cs-CZ" sz="20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cs-CZ" sz="2000" b="1" dirty="0" err="1" smtClean="0">
                <a:solidFill>
                  <a:srgbClr val="FFFF00"/>
                </a:solidFill>
              </a:rPr>
              <a:t>Which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day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is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your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favourite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day</a:t>
            </a:r>
            <a:r>
              <a:rPr lang="cs-CZ" sz="2000" b="1" dirty="0" smtClean="0">
                <a:solidFill>
                  <a:srgbClr val="FFFF00"/>
                </a:solidFill>
              </a:rPr>
              <a:t>?</a:t>
            </a:r>
          </a:p>
          <a:p>
            <a:r>
              <a:rPr lang="cs-CZ" sz="2000" b="1" dirty="0" smtClean="0">
                <a:solidFill>
                  <a:srgbClr val="FFFF00"/>
                </a:solidFill>
              </a:rPr>
              <a:t>These are </a:t>
            </a:r>
            <a:r>
              <a:rPr lang="cs-CZ" sz="2000" b="1" dirty="0" err="1" smtClean="0">
                <a:solidFill>
                  <a:srgbClr val="FFFF00"/>
                </a:solidFill>
              </a:rPr>
              <a:t>the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days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of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the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week</a:t>
            </a:r>
            <a:r>
              <a:rPr lang="cs-CZ" sz="20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cs-CZ" sz="2000" b="1" dirty="0" err="1" smtClean="0">
                <a:solidFill>
                  <a:srgbClr val="FFFF00"/>
                </a:solidFill>
              </a:rPr>
              <a:t>Which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day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is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your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favourite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day</a:t>
            </a:r>
            <a:r>
              <a:rPr lang="cs-CZ" sz="2000" b="1" dirty="0" smtClean="0">
                <a:solidFill>
                  <a:srgbClr val="FFFF00"/>
                </a:solidFill>
              </a:rPr>
              <a:t>?</a:t>
            </a:r>
          </a:p>
          <a:p>
            <a:endParaRPr lang="cs-CZ" sz="2000" b="1" dirty="0">
              <a:solidFill>
                <a:srgbClr val="FFFF00"/>
              </a:solidFill>
            </a:endParaRPr>
          </a:p>
          <a:p>
            <a:r>
              <a:rPr lang="cs-CZ" sz="2000" b="1" dirty="0" err="1" smtClean="0">
                <a:solidFill>
                  <a:srgbClr val="FFFF00"/>
                </a:solidFill>
              </a:rPr>
              <a:t>Sunday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is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the</a:t>
            </a:r>
            <a:r>
              <a:rPr lang="cs-CZ" sz="2000" b="1" dirty="0" smtClean="0">
                <a:solidFill>
                  <a:srgbClr val="FFFF00"/>
                </a:solidFill>
              </a:rPr>
              <a:t> start </a:t>
            </a:r>
            <a:r>
              <a:rPr lang="cs-CZ" sz="2000" b="1" dirty="0" err="1" smtClean="0">
                <a:solidFill>
                  <a:srgbClr val="FFFF00"/>
                </a:solidFill>
              </a:rPr>
              <a:t>of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the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week</a:t>
            </a:r>
            <a:endParaRPr lang="cs-CZ" sz="2000" b="1" dirty="0" smtClean="0">
              <a:solidFill>
                <a:srgbClr val="FFFF00"/>
              </a:solidFill>
            </a:endParaRPr>
          </a:p>
          <a:p>
            <a:r>
              <a:rPr lang="cs-CZ" sz="2000" b="1" dirty="0" err="1" smtClean="0">
                <a:solidFill>
                  <a:srgbClr val="FFFF00"/>
                </a:solidFill>
              </a:rPr>
              <a:t>Then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comes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Monday</a:t>
            </a:r>
            <a:r>
              <a:rPr lang="cs-CZ" sz="2000" b="1" dirty="0" smtClean="0">
                <a:solidFill>
                  <a:srgbClr val="FFFF00"/>
                </a:solidFill>
              </a:rPr>
              <a:t>, </a:t>
            </a:r>
            <a:r>
              <a:rPr lang="cs-CZ" sz="2000" b="1" dirty="0" err="1" smtClean="0">
                <a:solidFill>
                  <a:srgbClr val="FFFF00"/>
                </a:solidFill>
              </a:rPr>
              <a:t>Tuesday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too</a:t>
            </a:r>
            <a:r>
              <a:rPr lang="cs-CZ" sz="20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cs-CZ" sz="2000" b="1" dirty="0" err="1" smtClean="0">
                <a:solidFill>
                  <a:srgbClr val="FFFF00"/>
                </a:solidFill>
              </a:rPr>
              <a:t>Wednesday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is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the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middle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of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the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week</a:t>
            </a:r>
            <a:r>
              <a:rPr lang="cs-CZ" sz="20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cs-CZ" sz="2000" b="1" dirty="0" err="1" smtClean="0">
                <a:solidFill>
                  <a:srgbClr val="FFFF00"/>
                </a:solidFill>
              </a:rPr>
              <a:t>Thursday</a:t>
            </a:r>
            <a:r>
              <a:rPr lang="cs-CZ" sz="2000" b="1" dirty="0" smtClean="0">
                <a:solidFill>
                  <a:srgbClr val="FFFF00"/>
                </a:solidFill>
              </a:rPr>
              <a:t>, </a:t>
            </a:r>
            <a:r>
              <a:rPr lang="cs-CZ" sz="2000" b="1" dirty="0" err="1" smtClean="0">
                <a:solidFill>
                  <a:srgbClr val="FFFF00"/>
                </a:solidFill>
              </a:rPr>
              <a:t>Friday</a:t>
            </a:r>
            <a:r>
              <a:rPr lang="cs-CZ" sz="2000" b="1" dirty="0" smtClean="0">
                <a:solidFill>
                  <a:srgbClr val="FFFF00"/>
                </a:solidFill>
              </a:rPr>
              <a:t>, </a:t>
            </a:r>
            <a:r>
              <a:rPr lang="cs-CZ" sz="2000" b="1" dirty="0" err="1" smtClean="0">
                <a:solidFill>
                  <a:srgbClr val="FFFF00"/>
                </a:solidFill>
              </a:rPr>
              <a:t>Saturday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too</a:t>
            </a:r>
            <a:r>
              <a:rPr lang="cs-CZ" sz="2000" b="1" dirty="0" smtClean="0">
                <a:solidFill>
                  <a:srgbClr val="FFFF00"/>
                </a:solidFill>
              </a:rPr>
              <a:t>.</a:t>
            </a:r>
          </a:p>
          <a:p>
            <a:endParaRPr lang="cs-CZ" sz="2000" b="1" dirty="0">
              <a:solidFill>
                <a:srgbClr val="FFFF00"/>
              </a:solidFill>
            </a:endParaRPr>
          </a:p>
          <a:p>
            <a:r>
              <a:rPr lang="cs-CZ" sz="2000" b="1" dirty="0" smtClean="0">
                <a:solidFill>
                  <a:srgbClr val="FFFF00"/>
                </a:solidFill>
              </a:rPr>
              <a:t>These are </a:t>
            </a:r>
            <a:r>
              <a:rPr lang="cs-CZ" sz="2000" b="1" dirty="0" err="1" smtClean="0">
                <a:solidFill>
                  <a:srgbClr val="FFFF00"/>
                </a:solidFill>
              </a:rPr>
              <a:t>the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days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of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the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week</a:t>
            </a:r>
            <a:r>
              <a:rPr lang="cs-CZ" sz="20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cs-CZ" sz="2000" b="1" dirty="0" err="1" smtClean="0">
                <a:solidFill>
                  <a:srgbClr val="FFFF00"/>
                </a:solidFill>
              </a:rPr>
              <a:t>Which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day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is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your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favourite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day</a:t>
            </a:r>
            <a:r>
              <a:rPr lang="cs-CZ" sz="2000" b="1" dirty="0" smtClean="0">
                <a:solidFill>
                  <a:srgbClr val="FFFF00"/>
                </a:solidFill>
              </a:rPr>
              <a:t>?</a:t>
            </a:r>
            <a:endParaRPr lang="cs-CZ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5602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18.8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Revision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test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61586" y="1700808"/>
            <a:ext cx="32367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month</a:t>
            </a:r>
            <a:r>
              <a:rPr lang="cs-CZ" dirty="0" smtClean="0"/>
              <a:t> </a:t>
            </a:r>
            <a:r>
              <a:rPr lang="cs-CZ" dirty="0" err="1" smtClean="0"/>
              <a:t>isn´t</a:t>
            </a:r>
            <a:r>
              <a:rPr lang="cs-CZ" dirty="0" smtClean="0"/>
              <a:t> in </a:t>
            </a:r>
            <a:r>
              <a:rPr lang="cs-CZ" dirty="0" err="1" smtClean="0"/>
              <a:t>spring</a:t>
            </a:r>
            <a:r>
              <a:rPr lang="cs-CZ" dirty="0" smtClean="0"/>
              <a:t>?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January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March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smtClean="0"/>
              <a:t>May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April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61586" y="3645024"/>
            <a:ext cx="31588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  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correct</a:t>
            </a:r>
            <a:r>
              <a:rPr lang="cs-CZ" dirty="0" smtClean="0"/>
              <a:t>? –</a:t>
            </a:r>
            <a:r>
              <a:rPr lang="cs-CZ" dirty="0" smtClean="0">
                <a:cs typeface="Times New Roman"/>
              </a:rPr>
              <a:t>"</a:t>
            </a:r>
            <a:r>
              <a:rPr lang="cs-CZ" dirty="0" smtClean="0"/>
              <a:t>24/7</a:t>
            </a:r>
            <a:r>
              <a:rPr lang="cs-CZ" dirty="0">
                <a:cs typeface="Times New Roman"/>
              </a:rPr>
              <a:t>"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wenty</a:t>
            </a:r>
            <a:r>
              <a:rPr lang="cs-CZ" dirty="0" smtClean="0"/>
              <a:t> – </a:t>
            </a:r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June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wenty</a:t>
            </a:r>
            <a:r>
              <a:rPr lang="cs-CZ" dirty="0" smtClean="0"/>
              <a:t> –  </a:t>
            </a:r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July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wenty</a:t>
            </a:r>
            <a:r>
              <a:rPr lang="cs-CZ" dirty="0" smtClean="0"/>
              <a:t> – </a:t>
            </a:r>
            <a:r>
              <a:rPr lang="cs-CZ" dirty="0" err="1" smtClean="0"/>
              <a:t>forth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July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wenty</a:t>
            </a:r>
            <a:r>
              <a:rPr lang="cs-CZ" dirty="0" smtClean="0"/>
              <a:t> – </a:t>
            </a:r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June</a:t>
            </a:r>
            <a:r>
              <a:rPr lang="cs-CZ" dirty="0">
                <a:cs typeface="Times New Roman"/>
              </a:rPr>
              <a:t>"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76336" y="1700808"/>
            <a:ext cx="27045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   </a:t>
            </a:r>
            <a:r>
              <a:rPr lang="cs-CZ" dirty="0" err="1" smtClean="0"/>
              <a:t>Find</a:t>
            </a:r>
            <a:r>
              <a:rPr lang="cs-CZ" dirty="0" smtClean="0"/>
              <a:t> a </a:t>
            </a:r>
            <a:r>
              <a:rPr lang="cs-CZ" dirty="0" err="1" smtClean="0"/>
              <a:t>day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week</a:t>
            </a:r>
            <a:r>
              <a:rPr lang="cs-CZ" dirty="0" smtClean="0"/>
              <a:t>: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Tiwhe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Yluj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Eenrg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Adifyr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18434" y="4089487"/>
            <a:ext cx="41089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   August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_____ </a:t>
            </a:r>
            <a:r>
              <a:rPr lang="cs-CZ" dirty="0" err="1" smtClean="0"/>
              <a:t>month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.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Seventh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Fifth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Eighth</a:t>
            </a:r>
            <a:r>
              <a:rPr lang="cs-CZ" dirty="0" smtClean="0"/>
              <a:t> 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First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660232" y="5805264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Correct</a:t>
            </a:r>
            <a:r>
              <a:rPr lang="cs-CZ" sz="1400" dirty="0" smtClean="0"/>
              <a:t> </a:t>
            </a:r>
            <a:r>
              <a:rPr lang="cs-CZ" sz="1400" dirty="0" err="1" smtClean="0"/>
              <a:t>answers</a:t>
            </a:r>
            <a:r>
              <a:rPr lang="cs-CZ" sz="1400" dirty="0" smtClean="0"/>
              <a:t>:</a:t>
            </a:r>
          </a:p>
          <a:p>
            <a:r>
              <a:rPr lang="cs-CZ" sz="1400" dirty="0" smtClean="0"/>
              <a:t>1a,2b,3d,4c</a:t>
            </a:r>
            <a:endParaRPr lang="cs-CZ" sz="1400" dirty="0"/>
          </a:p>
        </p:txBody>
      </p:sp>
      <p:pic>
        <p:nvPicPr>
          <p:cNvPr id="4098" name="Picture 2" descr="http://1.bp.blogspot.com/-22Q6oqcY9lQ/TdrEnblK-_I/AAAAAAAAACI/pLQQgtYlmE4/s1600/blogg_datu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40" y="1691324"/>
            <a:ext cx="2441833" cy="223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664804"/>
            <a:ext cx="5847993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1988840"/>
            <a:ext cx="7992888" cy="22322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b="1" u="sng" dirty="0">
                <a:hlinkClick r:id="rId2"/>
              </a:rPr>
              <a:t>http://www.mes-english.com/flashcards/files/days_flash.pdf</a:t>
            </a:r>
            <a:endParaRPr lang="cs-CZ" dirty="0"/>
          </a:p>
          <a:p>
            <a:r>
              <a:rPr lang="cs-CZ" b="1" u="sng" dirty="0">
                <a:hlinkClick r:id="rId3"/>
              </a:rPr>
              <a:t>http://www.youtube.com/watch?v=GC2OVPgB2uE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48503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637</Words>
  <Application>Microsoft Office PowerPoint</Application>
  <PresentationFormat>Předvádění na obrazovce (4:3)</PresentationFormat>
  <Paragraphs>224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54</cp:revision>
  <dcterms:created xsi:type="dcterms:W3CDTF">2010-12-26T08:22:04Z</dcterms:created>
  <dcterms:modified xsi:type="dcterms:W3CDTF">2012-02-06T20:42:05Z</dcterms:modified>
</cp:coreProperties>
</file>