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t>5.2.2012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es-english.com/flashcards/hobbies.php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youtube.com/watch?v=e1MxtTPm-Ek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imgres?q=plav%C3%A1n%C3%AD&amp;hl=cs&amp;biw=1366&amp;bih=622&amp;gbv=2&amp;tbm=isch&amp;tbnid=WEdtfWvFYpQ9aM:&amp;imgrefurl=http://ocviceni.fitweb.cz/plavani-a68.html&amp;docid=pPKH6-Fmr7ZsyM&amp;imgurl=http://ocviceni.fitweb.cz/img/media/m2-2008-10-08-plavani-f1f772.jpg&amp;w=320&amp;h=212&amp;ei=n3fPTpDZOMrz-gayp_TxDg&amp;zoom=1&amp;iact=hc&amp;vpx=334&amp;vpy=187&amp;dur=418&amp;hovh=169&amp;hovw=256&amp;tx=100&amp;ty=90&amp;sig=103766466187148094991&amp;page=1&amp;tbnh=116&amp;tbnw=155&amp;start=0&amp;ndsp=21&amp;ved=1t:429,r:1,s:0" TargetMode="External"/><Relationship Id="rId2" Type="http://schemas.openxmlformats.org/officeDocument/2006/relationships/hyperlink" Target="http://www.mes-english.com/flashcards/hobbies.php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e1MxtTPm-E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022" y="512676"/>
            <a:ext cx="9141977" cy="6480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Leisure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Zuzana </a:t>
              </a:r>
              <a:r>
                <a:rPr lang="cs-CZ" sz="1200" b="1" dirty="0" err="1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Tonderová</a:t>
              </a:r>
              <a:endPara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" name="Picture 2" descr="http://t0.gstatic.com/images?q=tbn:ANd9GcT8igDSb5GnaNRVBTUUg4ObCVoBUroilyh1Lq41vumRKbb1Ae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15534"/>
            <a:ext cx="25050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2.gstatic.com/images?q=tbn:ANd9GcRNuQ2WT8VYd-Kgt-Y3We8Zn77C_XC8V3vi3UCA2_YfJdJ1VEJrd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385" y="1723288"/>
            <a:ext cx="4554422" cy="341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3491880" y="5608953"/>
            <a:ext cx="530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hlinkClick r:id="rId5"/>
              </a:rPr>
              <a:t>http://www.mes-english.com/flashcards/hobbies.php</a:t>
            </a:r>
            <a:endParaRPr lang="cs-CZ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017844"/>
              </p:ext>
            </p:extLst>
          </p:nvPr>
        </p:nvGraphicFramePr>
        <p:xfrm>
          <a:off x="1043608" y="1700808"/>
          <a:ext cx="7272808" cy="42174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727432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Zuzana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Tonderová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12/2011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4. ročník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737536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continuous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  <a:tr h="1277360"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tvoření a význam přítomného času průběhového</a:t>
                      </a:r>
                      <a:endParaRPr lang="cs-CZ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664804"/>
            <a:ext cx="2916832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16.10  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t2.gstatic.com/images?q=tbn:ANd9GcQQCdcQE2qKLL4dDoCuGvG-_2NxjbGzRk3vaALwL-Gnvc0COFo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2197" y="5157192"/>
            <a:ext cx="1499644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0.gstatic.com/images?q=tbn:ANd9GcRocp09KCDkZnAqptZE0Jx2uirwlspwqIxQ_QvuCAu0ZA-_5grRs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724" y="5013176"/>
            <a:ext cx="1616603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files.snowfoxski.cz/200000027-0058001506/030-downhill-skii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109" y="1290012"/>
            <a:ext cx="1545061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8" descr="data:image/jpg;base64,/9j/4AAQSkZJRgABAQAAAQABAAD/2wCEAAkGBhQSEBEUERQVFRUVGRgYFBYYGBUdFRwWGR0fGRgWFRgXHCYqICAvHRUaHy8pIyopLC04GR80NTAqNyYrMCoBCQoKBQUFDQUFDSkYEhgpKSkpKSkpKSkpKSkpKSkpKSkpKSkpKSkpKSkpKSkpKSkpKSkpKSkpKSkpKSkpKSkpKf/AABEIAH8AoAMBIgACEQEDEQH/xAAbAAACAwEBAQAAAAAAAAAAAAAABQEEBgMHAv/EAEEQAAIBAwIEBAIGBggHAQAAAAECAwAEERIhBRMiMQZBUWEycRQjQlKBkjNDU2JywRUkY3OCkaGiFzRUZIOx8Af/xAAUAQEAAAAAAAAAAAAAAAAAAAAA/8QAFBEBAAAAAAAAAAAAAAAAAAAAAP/aAAwDAQACEQMRAD8A9xooooCiiigKKKKAooooCiiigKKKKAooooIJrOeNbK5mhWOydUlDgsxOMJpbf/PH/wAKZcd4tyIwVXXI7BIY841yN8Iz5DYsT5BSaqcM8NhI3MzGSeUZmmGQS236P7ijA0gfdGcmg6eGreSONo5ZEdkchQv2Y/sKR5HHr5YpzXl8909peCXcvkxzKNgxB7AdsMMSKPslmHYrXplvOrqroQVYBlI7EEZBH4Gg6UUUUBRRRQFFFFAUUUUBRRRQFFFFAUUUUBUGpqDQeehby/vrh4p4bf6DK8MSNAZXJdFJlfLqBqBwMeWfU0qsPG/EbuW1t1aC2Ez3KpdqnMEv0c4PLhdunOx3Y53x2rQeMPDDm4SWyuZLa4uSsEukKUkQAsXYN2dUVsMN+wrheeH7R7ezs7fmMtu6hZYS4libcc5JAuknVnX3G59KDP8AiWw4jHd29u8ttePdayjNG0DJyQCzHlE7YK798quMYFeg+D+I64eWQoeHSrBCxjKkakaMsAdONgDuNJB7Vl+Bx21txQK0891cOjRLcTMGVCpB+jppAGrHU2NxsDjVT/wLw9RDzweqZQGUKqxqEeTARQPWRjuSd+9Bp6KKKAoqMUYoJoqMUYoJoqMUGgmvl5AASSABuSe2PU0suOOAsUgVpnGQQuBGpHlJIdh7gZPtRHwYyYa6bmHuI8YhX06D8R93z64HYByPG3l/5SLmjf61m0Q5HYK2li3zVSPevq14+Ayx3KG3kbZQxBjc+kUg2J9jhvamwWuV3ZpKjJIqujDDKwypHuDQds1NIDaT2v6EmeEd4WP1qj+xkb4hj7LnO2zeRa8Ov0nijliOUkUMpwQcH1B7GgtUVGKMUFHjXCUuYmjkGfNTkjS2CAwIIPn/AOx5159w3hlxNi2Ky6Ujh1RzTMkYjMRjdeXHuQJUJBAwcYyBXofFuJrbx63BOWVFVcFmd2Cqq5PmSO+1YfxZ4ijlfkmF45o1YvOhDvbqQBkGJ8lizRjRnfIyO1Ays/D8disZXE94w0xZAVNWkK7pGu0aYUF2G59SSAdLwbhwggiiDatCgFvMn7Te2SSce9Y7jNpG9xkPLDJAojTlsTczO6pKi4JOUXA2bI+POADq0Vh4mQKEu2SCdQvMR3UAlh8UbE4ZCQwB9iDgige0VzimVhlSCPUEEf5ivugmiiigKKKKArPeLr5VFvFI/LjmkZZW1FTy0RpGQMNxq0hdt9zim19xKOFQ0jYycKNyzN3Coo3Y7HYAmltvYvcSxz3CaFiOq3iONSsQV5suPt4YgKNlBOck7BxsLd4IkNmy3FuB0RlhqC+kUo2Yez/mppwzjMcwOgkMuzxsNMiH0dDuPY9j5E1QvOAujtNZuIpGOZI2GbeQ+rqN1b99N/UN2rjbpHe5MiNBc27aHKMObGxAYBZAMMhVgcEYIO4B2oNDJKFBLEADcknAA9yaSt4n5hK2cTXB++Om3B95W2b/AABqqcF4Ut3FFcXZMxkHMSJscmNW6kURgYZgpGWbJznGBgVpwoGwoEbcCknGLyYsp+KGIFIiPus3xuPXJAP3aPCK4imUYCJcTrGB8KoHICqB2A3G1PDWe8NXSQ8PE0jBUPOmZj20vI8mTj2ag0VFIbrjsuhnVI4kXBL3MgQDPbKrkjv2YjuKqvx+RWKSXVgrjGVJcHcBhgGTcaTnagp//onFEVrKBpuQWlErSYJCRRg5YnBCnUyhSdgdz2pXxaCOSVbaCKNokCxRE9Qa5nHMZ2cHLCOJea2fiZ18wKs3IlvGuHiCTOq/RkmhIVERyrXBjZ23kxsMEqNI33aqPgjh0drciOYNByxKYkmwuqSeQg8sjCnEMMQwv7RqDTNZfRp7GKBF+s1rNM3VOUQcw6mI31Meo57sPw7+IoQJ7F1HWZuUfRonRjIjDzHQG+aiqniXhZnv7BSfqwlw0ihmUlRysHK4yNWkEfvV8+GrSSSUyO2YLeSZLTLFnYE6C7k/dw8a9yQST5UE+LeFrDBzrNViuQ8axFRpVmeRV0youA6nUc53HcEU74DxMzwK7KFYF0dQcgPGxR9J8xlSR7EUh47xLXOGVda2zaYk/a3zghE/hRSWY+WrP2DWg4Hwz6PbxxZ1FR1N5s7Es7n5sS340F+iiigKKK+XbGfOgzPCYWumuJzI64meO3KN0rHEeWxCkYJLh85B8vSmP9KmGSOK40jmEiKQbKxUFirg/C2lSfMHBxjtVfwIgHDbP96JXb+KTrf/AHMajxhbq6WyOqsGuYNmGQcNk5HnsDQEvFZLrpstozkNdEdAH/bqf0jejfAO+W7VR8NKluOKaNWmKckliWZmWCNnYsdySck1rAKyNlNos+LSYzia8bHroXG/5KBz4QjK8PsgdyIIcn30Lmm9LfDcOiztV76YYhn5Io/lTKg+WrH2FtDc8FhgmYIs8AUFtsFhlSMncg74B8q2BNeWcOsZDbQXBIxyYFidlSS2WNY01BwQ3KfWHPMwR1DOQNgu+HRFcC3SeSMcyD6QV1KNU92WVdCk7mONCijfGoeY20ckC8OtDoJlkYhVaQqC0rAImsgAKoVQDjsqGvNeJzSwR6eWsanrbAQoQc9QJYK65K7jWF1bnGFq1wrxnI1vLDKsVygU8nVllEgGpcysoUAZU6W3ADHVgYoH9lxG4h0rbK0keC6uWjCzIPrLi6JJ21SOqb/CpJGcgU74dDez20byvbNzUVmheEsmCo7sr+ff4TjPtSJLJ5baPkzxyPJbvaiHBwkbAagrjdWCouWcYbAxpyK1q+IGQAPaXKkeSqrr+BjY0CJeHywytFDBHFPLBII5Endoo1BUFljdenrkU4Ub6R6bPeISfRbaOK3A5hxDbqc4142ZvMgAF29Qp8zVXgt4J7+6kCyKI4oIgHXS2omSRyFPkQ0f5aXcWuWuJgYmwWLW9qw7j/q7ofwquhT65++KC54U4YNbPuyQFobcnzI3uJz+88uoEjyXbua1IrlZ2ixRrHGAqIAqgeQGwFdqCM0E0Gs5bzreXF3FJJ0W7hDCpxqyivrlIOSMsQAMLsc5PYLs3iFSxS3UzuNiEI5an0klOw+Qy3tSa8mmeflMwlnCh+QhaO2jUkhXnkPVJuDsBg4+Ed61kECooVFCqNgqgAAewHavObi8t24pPFOuXeZ/rCzK0UMNqjao3UgoC2cjzwx3xQaXh3h6e2X6i4VgWZmikQCEFjqYQlDqjXJOAS4HpXxeS3Ty2zSWp0ws7vokR9TaGRNGSu3UScgEbe+KXCOPvyo3jlEitDBO0c5w6rcFlRUuAAGOpCo1qc7dW9aG049GzaHDRSfs5BpY/wAB7P8A4SaCs/i+3RgtwzWzHtzxoU/KQ9JO3bVmkjuP6L4wyEEM16UI3BJU4wR33NMfGXg1b5VzpJAwUfOh1zkZK7qwbcMAe7Aggms1ceFryOB4UjdomUrpSfTsfT7Pmf1QoPQ4QI4wCQFRQCTsAFGO58tqQ8V8dxRxloVMwzgOCFhLeglbZsAFjo1YCsTjFZz6PeSvme1mlOennFGhB9RAjRp+LFjTSPgbFudxGRVQADDMmSAc8vpAVEyBlU1M2wZiNiDHhtnNdwxyXbsgcZ5EWpF0nOkSOeskrjI6e+MbVaveDxRAyxOLUqoDONIi0qMASo3SQAAM7EDsRX0eJzSgfRosKf1swZVx6rHszfjpHvSziUlvb6ZLuRriQZZNWNI041GKIdIxkereeTg0FLhnD4b+KbSgjaOUq2EbkO4VXEghlAK51A5GlvMNvmslx3wekMwMjdTP3VhIT0/DpcMQAG1daHT35gzu74d4iubua6PDkBVpuqVscrKpCvTJvnZZD0g56e1a3w94XW3JkdjLOyqrynVkhVVekMxxnlqTvuQPQAB5pDdy28qgLM7shdREHYgHswlAwUDBidIZeoZL9q2XhjxVeXYYx26GJcBZpWMYkO4YIED5xgdWADnsMYppxbgdijmacKuoYK6mCPglscoHDnJJxpOT5Gvi98TFQBHFywdkeYFc4/ZW6AyPt5AL+FAnvbi5giv5JIHjedhqljeJkihVQmsEspLBAzdt2OOwp34StAy/SNJRXREt0OdSWy/ACD2ZvjPzUH4aVycMa8E8bEyMAUZ5xpRC6ZBitk9nBBc6vfatfYQskUau2plVQzYxkgYJAHbeg7ijNTRQQay3GeDGJpbhQSMmRimFnQBVDcpuzr9Xko4wc/IVqqrcRtuZFIn31ZfzAj+dAlsPEL6FdgJ4T+vgBJH97Buyn106seg7VkOK2UczcXuraUYdIYhpCSJJK0ZGgeYJ5yplSMa2yDWt4VwtZ7W1nDNFO0MJMqYDHoU4kBBDjywwP4VkouHsfo7uul5p5Znnt8ksYizfW27ZDYKrsNR6dt8UCuCRILQNKJIS81tDcazqhRLSV3aJGGSvT0KrYLdOMljTvgfHWVLW3vlAJiuru8EoUqq62KDJz6k7eQX1FJ+J8U1X8RlKNbPNA8roAbd5oSEZ3ViWQBZIwQcjUoy21XvFVnbQ3ttyWEcMsMsk+ka7dkhzJEpQHtqEhAQjJA7kCg0fBrqQC1EDHVNbi4NvIWaJR9WCscp6lOZMAEMvSdh3psnidclGimEy94gjM2+4IdOnB8iWA9cGsZKZ7MxT3GYWZYIcjrgWPmhhCH+xhcR5YbnLajTD/iBELi5MeZFaOExjVtrxJ0qoydwgO2+Bn0oNIZLubOlUtl+8+JJvmEU6V/Et8qo3c9rZq8sj8+dNizsrzatLMFA+xlVY4UDYHY1mZ/F93dyNFAroMDOiNtQyJAQ2SCG64zhynwEg7004D4AZWaSZtLuyu+DqlLqMA6jkRnBI6AXx+sNBN/xS4lkVQ3LwQ6xIpklZDy2UsildI1K4JkKjq27V92PgUvg3GRsBklXuGUHVh5MBU3J/Rrq/fp5DdRQ5itYzIw+JU7A+s0jHY/MlvaqV1eGRijM0rdjBakgL7TT5GPllP4W70F8XtvbBYIVBKjpghXLAe4Gy/NiM+uaX3XGJXfls3KbGeRBplucf2jkaIh8/wYYqza8Bdl0uRBFnPJtzpz/ey4DMfXTp9y1N7Hh0cK6IkVF74UY38yfU+53oEVp4fkJ1bW+e7giW6Oe+ZpAQvyUN7EU4seDxRElF6j8TsS0h+btk/wCuKu1NAk4Uv9dvsdjyM/x8s5/26Kd1xitFVnYDDPjUfXSMDP4bV2oCiiigiipooK1hZLDEkaZ0oMLnvgdh/Kq1vwdV5WCfqmkZf/JqyD+f/QUyoxQYbifhFhPZPFlZFzzZ0Ay0jOjEup+IbPjV2BxkHBrK+KOEGO8EjIsZE9pHzIQxiLMzyantc5JbWPhz8J33NexEVn/E/CFcJLjqSWF2xjqCPgZz6CRj69hQfMfiFeX/AFpUMRyOenXbMOx19zH7h9h96ulv4SsvrHiiVVmKu/LYqj6RgZ0EArvnHYkA+Qq5dcFVmMkZMMp7umOr+8U7P/iGfQis9d8MeOeP+qq6MJNSwuqRSSZXl8yJ2AX7ZPxdvPNA6t71FAjs4gwX7mFgX5uBgn1C6iPPHnTu5gWKTSPcSd/o8AIQenNIOw95GAONl8q+DBK9zHBPJojaJ3EUGVUCNkTQ0nxEYlHw6Bt2NaGzskiUJGioo8lGB8/n70CyHgrSKBOdCY2t4SViUejMuC5/Kvt5lrb2yooVFCqOyqAFHyArripoIoqaKCKKmigiipooIoqaKD//2Q=="/>
          <p:cNvSpPr>
            <a:spLocks noChangeAspect="1" noChangeArrowheads="1"/>
          </p:cNvSpPr>
          <p:nvPr/>
        </p:nvSpPr>
        <p:spPr bwMode="auto">
          <a:xfrm>
            <a:off x="63500" y="-592138"/>
            <a:ext cx="152400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http://profile.ak.fbcdn.net/hprofile-ak-snc4/50416_114174905265318_81604_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856" y="1846707"/>
            <a:ext cx="1811321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t0.gstatic.com/images?q=tbn:ANd9GcS9DETHH13vjCLwcnFANfxovFvdeUfcrefaf8uueohMj3jElTpl_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528" y="1136966"/>
            <a:ext cx="1271300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1.gstatic.com/images?q=tbn:ANd9GcSXUz7NLTUhqQouIaAietXjtoE6ng22GvXrDLpx0voqak1J1ygbpsgnJJd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66" y="2708439"/>
            <a:ext cx="1961738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válný popisek 13"/>
          <p:cNvSpPr/>
          <p:nvPr/>
        </p:nvSpPr>
        <p:spPr>
          <a:xfrm>
            <a:off x="3109819" y="3524456"/>
            <a:ext cx="2337420" cy="612648"/>
          </a:xfrm>
          <a:prstGeom prst="wedgeEllipseCallout">
            <a:avLst>
              <a:gd name="adj1" fmla="val -13679"/>
              <a:gd name="adj2" fmla="val -20208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Reading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books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6" name="Oválný popisek 15"/>
          <p:cNvSpPr/>
          <p:nvPr/>
        </p:nvSpPr>
        <p:spPr>
          <a:xfrm>
            <a:off x="4551760" y="4850868"/>
            <a:ext cx="1584176" cy="612648"/>
          </a:xfrm>
          <a:prstGeom prst="wedgeEllipseCallout">
            <a:avLst>
              <a:gd name="adj1" fmla="val 92464"/>
              <a:gd name="adj2" fmla="val 1077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Dancing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7" name="Oválný popisek 16"/>
          <p:cNvSpPr/>
          <p:nvPr/>
        </p:nvSpPr>
        <p:spPr>
          <a:xfrm>
            <a:off x="366254" y="1550642"/>
            <a:ext cx="1901405" cy="612648"/>
          </a:xfrm>
          <a:prstGeom prst="wedgeEllipseCallout">
            <a:avLst>
              <a:gd name="adj1" fmla="val 34429"/>
              <a:gd name="adj2" fmla="val 1326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Painting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8" name="Oválný popisek 17"/>
          <p:cNvSpPr/>
          <p:nvPr/>
        </p:nvSpPr>
        <p:spPr>
          <a:xfrm>
            <a:off x="5289725" y="677364"/>
            <a:ext cx="1957384" cy="612648"/>
          </a:xfrm>
          <a:prstGeom prst="wedgeEllipseCallout">
            <a:avLst>
              <a:gd name="adj1" fmla="val -9564"/>
              <a:gd name="adj2" fmla="val 1348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Playing</a:t>
            </a:r>
            <a:r>
              <a:rPr lang="cs-CZ" sz="2000" b="1" dirty="0" smtClean="0">
                <a:solidFill>
                  <a:srgbClr val="002060"/>
                </a:solidFill>
              </a:rPr>
              <a:t>  PC </a:t>
            </a:r>
            <a:r>
              <a:rPr lang="cs-CZ" sz="2000" b="1" dirty="0" err="1" smtClean="0">
                <a:solidFill>
                  <a:srgbClr val="002060"/>
                </a:solidFill>
              </a:rPr>
              <a:t>games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19" name="Oválný popisek 18"/>
          <p:cNvSpPr/>
          <p:nvPr/>
        </p:nvSpPr>
        <p:spPr>
          <a:xfrm>
            <a:off x="70752" y="5731283"/>
            <a:ext cx="1884738" cy="612648"/>
          </a:xfrm>
          <a:prstGeom prst="wedgeEllipseCallout">
            <a:avLst>
              <a:gd name="adj1" fmla="val 65728"/>
              <a:gd name="adj2" fmla="val -867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Watching</a:t>
            </a:r>
            <a:r>
              <a:rPr lang="cs-CZ" sz="2000" b="1" dirty="0" smtClean="0">
                <a:solidFill>
                  <a:srgbClr val="002060"/>
                </a:solidFill>
              </a:rPr>
              <a:t>  TV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21" name="Oválný popisek 20"/>
          <p:cNvSpPr/>
          <p:nvPr/>
        </p:nvSpPr>
        <p:spPr>
          <a:xfrm>
            <a:off x="7247109" y="4196928"/>
            <a:ext cx="1494476" cy="612648"/>
          </a:xfrm>
          <a:prstGeom prst="wedgeEllipseCallout">
            <a:avLst>
              <a:gd name="adj1" fmla="val 4777"/>
              <a:gd name="adj2" fmla="val -29254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Skiing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16.3  New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terms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ttp://t3.gstatic.com/images?q=tbn:ANd9GcTTCHV1Mu6PcIZ_y7TrzyGv7KqPPH4BXSRtG2vA8u8qFEgueRpg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415" y="2123750"/>
            <a:ext cx="1706491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3.gstatic.com/images?q=tbn:ANd9GcTRcRoXI5m9PtGPAIiwMPuog-Pn7z2V4o8LMq8GPjLTMX-N3lH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378" y="3339380"/>
            <a:ext cx="1683625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t1.gstatic.com/images?q=tbn:ANd9GcS76ZllU_NIWYD7rhnn0OFKhaKEZadGVKLIbpTxBQEMOWB8QshB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887" y="1031557"/>
            <a:ext cx="1800000" cy="161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upload.wikimedia.org/wikipedia/commons/8/80/7_playing_card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16" y="5308012"/>
            <a:ext cx="1800000" cy="12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t1.gstatic.com/images?q=tbn:ANd9GcSasINuFaJtHFJuuAUt4XBZ1lf4XjXjLUuCU6zX8IihFuLw9CuvC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80548"/>
            <a:ext cx="1800000" cy="127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popisek 4"/>
          <p:cNvSpPr/>
          <p:nvPr/>
        </p:nvSpPr>
        <p:spPr>
          <a:xfrm>
            <a:off x="3383734" y="6093296"/>
            <a:ext cx="2196377" cy="612648"/>
          </a:xfrm>
          <a:prstGeom prst="wedgeEllipseCallout">
            <a:avLst>
              <a:gd name="adj1" fmla="val 5312"/>
              <a:gd name="adj2" fmla="val -19982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Doing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some</a:t>
            </a:r>
            <a:r>
              <a:rPr lang="cs-CZ" sz="2000" b="1" dirty="0" smtClean="0">
                <a:solidFill>
                  <a:srgbClr val="002060"/>
                </a:solidFill>
              </a:rPr>
              <a:t> shopping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6" name="Oválný popisek 5"/>
          <p:cNvSpPr/>
          <p:nvPr/>
        </p:nvSpPr>
        <p:spPr>
          <a:xfrm>
            <a:off x="6581887" y="5538512"/>
            <a:ext cx="2066328" cy="612648"/>
          </a:xfrm>
          <a:prstGeom prst="wedgeEllipseCallout">
            <a:avLst>
              <a:gd name="adj1" fmla="val -2380"/>
              <a:gd name="adj2" fmla="val -32194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Riding</a:t>
            </a:r>
            <a:r>
              <a:rPr lang="cs-CZ" sz="2000" b="1" dirty="0" smtClean="0">
                <a:solidFill>
                  <a:srgbClr val="002060"/>
                </a:solidFill>
              </a:rPr>
              <a:t> a bike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7" name="Oválný popisek 6"/>
          <p:cNvSpPr/>
          <p:nvPr/>
        </p:nvSpPr>
        <p:spPr>
          <a:xfrm>
            <a:off x="827584" y="3933056"/>
            <a:ext cx="1584176" cy="612648"/>
          </a:xfrm>
          <a:prstGeom prst="wedgeEllipseCallout">
            <a:avLst>
              <a:gd name="adj1" fmla="val -22671"/>
              <a:gd name="adj2" fmla="val 175571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Playing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cards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8" name="Oválný popisek 7"/>
          <p:cNvSpPr/>
          <p:nvPr/>
        </p:nvSpPr>
        <p:spPr>
          <a:xfrm>
            <a:off x="215616" y="2168080"/>
            <a:ext cx="1634480" cy="612648"/>
          </a:xfrm>
          <a:prstGeom prst="wedgeEllipseCallout">
            <a:avLst>
              <a:gd name="adj1" fmla="val 67472"/>
              <a:gd name="adj2" fmla="val -10032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</a:rPr>
              <a:t>Jumping</a:t>
            </a:r>
            <a:endParaRPr lang="cs-CZ" sz="2000" b="1" dirty="0">
              <a:solidFill>
                <a:srgbClr val="002060"/>
              </a:solidFill>
            </a:endParaRPr>
          </a:p>
        </p:txBody>
      </p:sp>
      <p:sp>
        <p:nvSpPr>
          <p:cNvPr id="9" name="Oválný popisek 8"/>
          <p:cNvSpPr/>
          <p:nvPr/>
        </p:nvSpPr>
        <p:spPr>
          <a:xfrm>
            <a:off x="3973744" y="2474404"/>
            <a:ext cx="2088232" cy="612648"/>
          </a:xfrm>
          <a:prstGeom prst="wedgeEllipseCallout">
            <a:avLst>
              <a:gd name="adj1" fmla="val 42650"/>
              <a:gd name="adj2" fmla="val -14329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</a:rPr>
              <a:t>Going</a:t>
            </a:r>
            <a:r>
              <a:rPr lang="cs-CZ" sz="2000" b="1" dirty="0" smtClean="0">
                <a:solidFill>
                  <a:srgbClr val="002060"/>
                </a:solidFill>
              </a:rPr>
              <a:t> </a:t>
            </a:r>
            <a:r>
              <a:rPr lang="cs-CZ" sz="2000" b="1" dirty="0" err="1" smtClean="0">
                <a:solidFill>
                  <a:srgbClr val="002060"/>
                </a:solidFill>
              </a:rPr>
              <a:t>for</a:t>
            </a:r>
            <a:r>
              <a:rPr lang="cs-CZ" sz="2000" b="1" dirty="0" smtClean="0">
                <a:solidFill>
                  <a:srgbClr val="002060"/>
                </a:solidFill>
              </a:rPr>
              <a:t> a </a:t>
            </a:r>
            <a:r>
              <a:rPr lang="cs-CZ" sz="2000" b="1" dirty="0" err="1" smtClean="0">
                <a:solidFill>
                  <a:srgbClr val="002060"/>
                </a:solidFill>
              </a:rPr>
              <a:t>walk</a:t>
            </a:r>
            <a:endParaRPr lang="cs-CZ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16.4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283542"/>
            <a:ext cx="5333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Podmět + tvar slovesa </a:t>
            </a:r>
            <a:r>
              <a:rPr lang="cs-CZ" sz="2000" b="1" dirty="0" err="1">
                <a:solidFill>
                  <a:srgbClr val="FF0000"/>
                </a:solidFill>
              </a:rPr>
              <a:t>be</a:t>
            </a:r>
            <a:r>
              <a:rPr lang="cs-CZ" sz="2000" b="1" dirty="0">
                <a:solidFill>
                  <a:srgbClr val="FF0000"/>
                </a:solidFill>
              </a:rPr>
              <a:t> + -</a:t>
            </a:r>
            <a:r>
              <a:rPr lang="cs-CZ" sz="2000" b="1" dirty="0" err="1">
                <a:solidFill>
                  <a:srgbClr val="FF0000"/>
                </a:solidFill>
              </a:rPr>
              <a:t>ingový</a:t>
            </a:r>
            <a:r>
              <a:rPr lang="cs-CZ" sz="2000" b="1" dirty="0">
                <a:solidFill>
                  <a:srgbClr val="FF0000"/>
                </a:solidFill>
              </a:rPr>
              <a:t> tvar </a:t>
            </a:r>
            <a:r>
              <a:rPr lang="cs-CZ" sz="2000" b="1" dirty="0" smtClean="0">
                <a:solidFill>
                  <a:srgbClr val="FF0000"/>
                </a:solidFill>
              </a:rPr>
              <a:t>slovesa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18468" y="3068960"/>
            <a:ext cx="3039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I </a:t>
            </a:r>
            <a:r>
              <a:rPr lang="cs-CZ" sz="2000" dirty="0" err="1" smtClean="0">
                <a:solidFill>
                  <a:srgbClr val="FFFF00"/>
                </a:solidFill>
              </a:rPr>
              <a:t>am</a:t>
            </a:r>
            <a:r>
              <a:rPr lang="cs-CZ" sz="2000" dirty="0" smtClean="0"/>
              <a:t> (</a:t>
            </a:r>
            <a:r>
              <a:rPr lang="cs-CZ" sz="2000" dirty="0" err="1"/>
              <a:t>I</a:t>
            </a:r>
            <a:r>
              <a:rPr lang="cs-CZ" sz="2000" dirty="0" err="1" smtClean="0"/>
              <a:t>´m</a:t>
            </a:r>
            <a:r>
              <a:rPr lang="cs-CZ" sz="2000" dirty="0" smtClean="0"/>
              <a:t>) jump</a:t>
            </a:r>
            <a:r>
              <a:rPr lang="cs-CZ" b="1" dirty="0" smtClean="0">
                <a:solidFill>
                  <a:srgbClr val="FFFF00"/>
                </a:solidFill>
              </a:rPr>
              <a:t>ing</a:t>
            </a:r>
            <a:r>
              <a:rPr lang="cs-CZ" sz="2000" dirty="0" smtClean="0"/>
              <a:t> </a:t>
            </a:r>
            <a:r>
              <a:rPr lang="cs-CZ" dirty="0" smtClean="0"/>
              <a:t>– Skáču.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19" y="1947446"/>
            <a:ext cx="6616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Přítomný čas průběhový se používá pro právě probíhající činnosti.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37886" y="2564904"/>
            <a:ext cx="502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He </a:t>
            </a:r>
            <a:r>
              <a:rPr lang="cs-CZ" dirty="0" err="1" smtClean="0">
                <a:solidFill>
                  <a:srgbClr val="FFFF00"/>
                </a:solidFill>
              </a:rPr>
              <a:t>is</a:t>
            </a:r>
            <a:r>
              <a:rPr lang="cs-CZ" dirty="0" smtClean="0"/>
              <a:t> (</a:t>
            </a:r>
            <a:r>
              <a:rPr lang="cs-CZ" dirty="0" err="1" smtClean="0"/>
              <a:t>he´s</a:t>
            </a:r>
            <a:r>
              <a:rPr lang="cs-CZ" dirty="0" smtClean="0"/>
              <a:t>) </a:t>
            </a:r>
            <a:r>
              <a:rPr lang="cs-CZ" dirty="0" err="1" smtClean="0"/>
              <a:t>watch</a:t>
            </a:r>
            <a:r>
              <a:rPr lang="cs-CZ" b="1" dirty="0" err="1" smtClean="0">
                <a:solidFill>
                  <a:srgbClr val="FFFF00"/>
                </a:solidFill>
              </a:rPr>
              <a:t>ing</a:t>
            </a:r>
            <a:r>
              <a:rPr lang="cs-CZ" dirty="0" smtClean="0"/>
              <a:t> TV. – On se kouká na televizi.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2918468" y="4332847"/>
            <a:ext cx="503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is</a:t>
            </a:r>
            <a:r>
              <a:rPr lang="cs-CZ" dirty="0" smtClean="0"/>
              <a:t> (</a:t>
            </a:r>
            <a:r>
              <a:rPr lang="cs-CZ" dirty="0" err="1" smtClean="0"/>
              <a:t>she´s</a:t>
            </a:r>
            <a:r>
              <a:rPr lang="cs-CZ" dirty="0" smtClean="0"/>
              <a:t>) </a:t>
            </a:r>
            <a:r>
              <a:rPr lang="cs-CZ" dirty="0" err="1" smtClean="0"/>
              <a:t>doing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shopp</a:t>
            </a:r>
            <a:r>
              <a:rPr lang="cs-CZ" dirty="0" smtClean="0">
                <a:solidFill>
                  <a:srgbClr val="FFFF00"/>
                </a:solidFill>
              </a:rPr>
              <a:t>ing</a:t>
            </a:r>
            <a:r>
              <a:rPr lang="cs-CZ" dirty="0" smtClean="0"/>
              <a:t> – Ona nakupuje.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85993" y="3717032"/>
            <a:ext cx="428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FF00"/>
                </a:solidFill>
              </a:rPr>
              <a:t>are not </a:t>
            </a:r>
            <a:r>
              <a:rPr lang="cs-CZ" dirty="0" smtClean="0"/>
              <a:t>(</a:t>
            </a:r>
            <a:r>
              <a:rPr lang="cs-CZ" dirty="0" err="1" smtClean="0"/>
              <a:t>aren´t</a:t>
            </a:r>
            <a:r>
              <a:rPr lang="cs-CZ" dirty="0" smtClean="0"/>
              <a:t>) </a:t>
            </a:r>
            <a:r>
              <a:rPr lang="cs-CZ" dirty="0" err="1" smtClean="0"/>
              <a:t>ski</a:t>
            </a:r>
            <a:r>
              <a:rPr lang="cs-CZ" dirty="0" err="1" smtClean="0">
                <a:solidFill>
                  <a:srgbClr val="FFFF00"/>
                </a:solidFill>
              </a:rPr>
              <a:t>ing</a:t>
            </a:r>
            <a:r>
              <a:rPr lang="cs-CZ" dirty="0" smtClean="0"/>
              <a:t> – My nelyžujeme.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520" y="4814486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I´</a:t>
            </a:r>
            <a:r>
              <a:rPr lang="cs-CZ" dirty="0" err="1" smtClean="0">
                <a:solidFill>
                  <a:srgbClr val="FFFF00"/>
                </a:solidFill>
              </a:rPr>
              <a:t>m</a:t>
            </a:r>
            <a:r>
              <a:rPr lang="cs-CZ" dirty="0" smtClean="0">
                <a:solidFill>
                  <a:srgbClr val="FFFF00"/>
                </a:solidFill>
              </a:rPr>
              <a:t> not </a:t>
            </a:r>
            <a:r>
              <a:rPr lang="cs-CZ" dirty="0" smtClean="0"/>
              <a:t>danc</a:t>
            </a:r>
            <a:r>
              <a:rPr lang="cs-CZ" dirty="0" smtClean="0">
                <a:solidFill>
                  <a:srgbClr val="FFFF00"/>
                </a:solidFill>
              </a:rPr>
              <a:t>ing</a:t>
            </a:r>
            <a:r>
              <a:rPr lang="cs-CZ" dirty="0" smtClean="0"/>
              <a:t>. – Netancuji.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18468" y="5391107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Are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play</a:t>
            </a:r>
            <a:r>
              <a:rPr lang="cs-CZ" dirty="0" err="1" smtClean="0">
                <a:solidFill>
                  <a:srgbClr val="FFFF00"/>
                </a:solidFill>
              </a:rPr>
              <a:t>ing</a:t>
            </a:r>
            <a:r>
              <a:rPr lang="cs-CZ" dirty="0" smtClean="0"/>
              <a:t> PC </a:t>
            </a:r>
            <a:r>
              <a:rPr lang="cs-CZ" dirty="0" err="1" smtClean="0"/>
              <a:t>games</a:t>
            </a:r>
            <a:r>
              <a:rPr lang="cs-CZ" dirty="0" smtClean="0"/>
              <a:t>? – Hraješ počítačové hry?</a:t>
            </a:r>
            <a:endParaRPr lang="cs-CZ" dirty="0"/>
          </a:p>
        </p:txBody>
      </p:sp>
      <p:pic>
        <p:nvPicPr>
          <p:cNvPr id="4098" name="Picture 2" descr="http://dancing-with-the-stars.edogo.com/wp-content/uploads/2008/11/dancing-with-the-sta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664" y="1373634"/>
            <a:ext cx="1896048" cy="252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16.5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87624" y="1294995"/>
            <a:ext cx="6655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Complete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sentence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verb „</a:t>
            </a:r>
            <a:r>
              <a:rPr lang="cs-CZ" dirty="0" err="1" smtClean="0"/>
              <a:t>be</a:t>
            </a:r>
            <a:r>
              <a:rPr lang="cs-CZ" dirty="0" smtClean="0"/>
              <a:t>“ and </a:t>
            </a:r>
            <a:r>
              <a:rPr lang="cs-CZ" dirty="0" err="1" smtClean="0"/>
              <a:t>answer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2654600"/>
            <a:ext cx="2286203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0000FF"/>
                </a:solidFill>
              </a:rPr>
              <a:t>She</a:t>
            </a:r>
            <a:r>
              <a:rPr lang="cs-CZ" sz="2000" b="1" dirty="0" smtClean="0">
                <a:solidFill>
                  <a:srgbClr val="0000FF"/>
                </a:solidFill>
              </a:rPr>
              <a:t> _____ dancing.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23528" y="5794689"/>
            <a:ext cx="412561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____  </a:t>
            </a:r>
            <a:r>
              <a:rPr lang="cs-CZ" sz="2000" b="1" dirty="0" err="1" smtClean="0">
                <a:solidFill>
                  <a:srgbClr val="0000FF"/>
                </a:solidFill>
              </a:rPr>
              <a:t>you</a:t>
            </a:r>
            <a:r>
              <a:rPr lang="cs-CZ" sz="2000" b="1" dirty="0" smtClean="0">
                <a:solidFill>
                  <a:srgbClr val="0000FF"/>
                </a:solidFill>
              </a:rPr>
              <a:t> </a:t>
            </a:r>
            <a:r>
              <a:rPr lang="cs-CZ" sz="2000" b="1" dirty="0" err="1" smtClean="0">
                <a:solidFill>
                  <a:srgbClr val="0000FF"/>
                </a:solidFill>
              </a:rPr>
              <a:t>watching</a:t>
            </a:r>
            <a:r>
              <a:rPr lang="cs-CZ" sz="2000" b="1" dirty="0" smtClean="0">
                <a:solidFill>
                  <a:srgbClr val="0000FF"/>
                </a:solidFill>
              </a:rPr>
              <a:t> TV? </a:t>
            </a:r>
            <a:r>
              <a:rPr lang="cs-CZ" sz="2000" b="1" dirty="0" err="1" smtClean="0">
                <a:solidFill>
                  <a:srgbClr val="0000FF"/>
                </a:solidFill>
              </a:rPr>
              <a:t>Yes</a:t>
            </a:r>
            <a:r>
              <a:rPr lang="cs-CZ" sz="2000" b="1" dirty="0" smtClean="0">
                <a:solidFill>
                  <a:srgbClr val="0000FF"/>
                </a:solidFill>
              </a:rPr>
              <a:t>, I____ 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3894470"/>
            <a:ext cx="2127505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0000FF"/>
                </a:solidFill>
              </a:rPr>
              <a:t>It</a:t>
            </a:r>
            <a:r>
              <a:rPr lang="cs-CZ" sz="2000" b="1" dirty="0" smtClean="0">
                <a:solidFill>
                  <a:srgbClr val="0000FF"/>
                </a:solidFill>
              </a:rPr>
              <a:t> ______ </a:t>
            </a:r>
            <a:r>
              <a:rPr lang="cs-CZ" sz="2000" b="1" dirty="0" err="1" smtClean="0">
                <a:solidFill>
                  <a:srgbClr val="0000FF"/>
                </a:solidFill>
              </a:rPr>
              <a:t>raining</a:t>
            </a:r>
            <a:r>
              <a:rPr lang="cs-CZ" sz="2000" b="1" dirty="0" smtClean="0">
                <a:solidFill>
                  <a:srgbClr val="0000FF"/>
                </a:solidFill>
              </a:rPr>
              <a:t>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4565159"/>
            <a:ext cx="228485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0000FF"/>
                </a:solidFill>
              </a:rPr>
              <a:t>We</a:t>
            </a:r>
            <a:r>
              <a:rPr lang="cs-CZ" sz="2000" b="1" dirty="0" smtClean="0">
                <a:solidFill>
                  <a:srgbClr val="0000FF"/>
                </a:solidFill>
              </a:rPr>
              <a:t> _____ </a:t>
            </a:r>
            <a:r>
              <a:rPr lang="cs-CZ" sz="2000" b="1" dirty="0" err="1" smtClean="0">
                <a:solidFill>
                  <a:srgbClr val="0000FF"/>
                </a:solidFill>
              </a:rPr>
              <a:t>painting</a:t>
            </a:r>
            <a:r>
              <a:rPr lang="cs-CZ" sz="2000" b="1" dirty="0" smtClean="0">
                <a:solidFill>
                  <a:srgbClr val="0000FF"/>
                </a:solidFill>
              </a:rPr>
              <a:t>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5187742"/>
            <a:ext cx="535133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____ he </a:t>
            </a:r>
            <a:r>
              <a:rPr lang="cs-CZ" sz="2000" b="1" dirty="0" err="1" smtClean="0">
                <a:solidFill>
                  <a:srgbClr val="0000FF"/>
                </a:solidFill>
              </a:rPr>
              <a:t>reading</a:t>
            </a:r>
            <a:r>
              <a:rPr lang="cs-CZ" sz="2000" b="1" dirty="0" smtClean="0">
                <a:solidFill>
                  <a:srgbClr val="0000FF"/>
                </a:solidFill>
              </a:rPr>
              <a:t> </a:t>
            </a:r>
            <a:r>
              <a:rPr lang="cs-CZ" sz="2000" b="1" dirty="0" err="1" smtClean="0">
                <a:solidFill>
                  <a:srgbClr val="0000FF"/>
                </a:solidFill>
              </a:rPr>
              <a:t>the</a:t>
            </a:r>
            <a:r>
              <a:rPr lang="cs-CZ" sz="2000" b="1" dirty="0" smtClean="0">
                <a:solidFill>
                  <a:srgbClr val="0000FF"/>
                </a:solidFill>
              </a:rPr>
              <a:t> </a:t>
            </a:r>
            <a:r>
              <a:rPr lang="cs-CZ" sz="2000" b="1" dirty="0" err="1" smtClean="0">
                <a:solidFill>
                  <a:srgbClr val="0000FF"/>
                </a:solidFill>
              </a:rPr>
              <a:t>book</a:t>
            </a:r>
            <a:r>
              <a:rPr lang="cs-CZ" sz="2000" b="1" dirty="0" smtClean="0">
                <a:solidFill>
                  <a:srgbClr val="0000FF"/>
                </a:solidFill>
              </a:rPr>
              <a:t>? No, He _____ _____.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3294305"/>
            <a:ext cx="272542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I _____ </a:t>
            </a:r>
            <a:r>
              <a:rPr lang="cs-CZ" sz="2000" b="1" dirty="0" err="1" smtClean="0">
                <a:solidFill>
                  <a:srgbClr val="0000FF"/>
                </a:solidFill>
              </a:rPr>
              <a:t>riding</a:t>
            </a:r>
            <a:r>
              <a:rPr lang="cs-CZ" sz="2000" b="1" dirty="0" smtClean="0">
                <a:solidFill>
                  <a:srgbClr val="0000FF"/>
                </a:solidFill>
              </a:rPr>
              <a:t> my bike.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142907" y="2280168"/>
            <a:ext cx="4205575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____  </a:t>
            </a:r>
            <a:r>
              <a:rPr lang="cs-CZ" sz="2000" b="1" dirty="0" err="1" smtClean="0">
                <a:solidFill>
                  <a:srgbClr val="0000FF"/>
                </a:solidFill>
              </a:rPr>
              <a:t>they</a:t>
            </a:r>
            <a:r>
              <a:rPr lang="cs-CZ" sz="2000" b="1" dirty="0" smtClean="0">
                <a:solidFill>
                  <a:srgbClr val="0000FF"/>
                </a:solidFill>
              </a:rPr>
              <a:t> jumping? </a:t>
            </a:r>
            <a:r>
              <a:rPr lang="cs-CZ" sz="2000" b="1" dirty="0" err="1" smtClean="0">
                <a:solidFill>
                  <a:srgbClr val="0000FF"/>
                </a:solidFill>
              </a:rPr>
              <a:t>Yes</a:t>
            </a:r>
            <a:r>
              <a:rPr lang="cs-CZ" sz="2000" b="1" dirty="0" smtClean="0">
                <a:solidFill>
                  <a:srgbClr val="0000FF"/>
                </a:solidFill>
              </a:rPr>
              <a:t>, </a:t>
            </a:r>
            <a:r>
              <a:rPr lang="cs-CZ" sz="2000" b="1" dirty="0" err="1" smtClean="0">
                <a:solidFill>
                  <a:srgbClr val="0000FF"/>
                </a:solidFill>
              </a:rPr>
              <a:t>they</a:t>
            </a:r>
            <a:r>
              <a:rPr lang="cs-CZ" sz="2000" b="1" dirty="0" smtClean="0">
                <a:solidFill>
                  <a:srgbClr val="0000FF"/>
                </a:solidFill>
              </a:rPr>
              <a:t>_____ 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144345" y="3722124"/>
            <a:ext cx="2675732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He ____ </a:t>
            </a:r>
            <a:r>
              <a:rPr lang="cs-CZ" sz="2000" b="1" dirty="0" err="1" smtClean="0">
                <a:solidFill>
                  <a:srgbClr val="0000FF"/>
                </a:solidFill>
              </a:rPr>
              <a:t>playing</a:t>
            </a:r>
            <a:r>
              <a:rPr lang="cs-CZ" sz="2000" b="1" dirty="0" smtClean="0">
                <a:solidFill>
                  <a:srgbClr val="0000FF"/>
                </a:solidFill>
              </a:rPr>
              <a:t> </a:t>
            </a:r>
            <a:r>
              <a:rPr lang="cs-CZ" sz="2000" b="1" dirty="0" err="1" smtClean="0">
                <a:solidFill>
                  <a:srgbClr val="0000FF"/>
                </a:solidFill>
              </a:rPr>
              <a:t>cards</a:t>
            </a:r>
            <a:r>
              <a:rPr lang="cs-CZ" sz="2000" b="1" dirty="0" smtClean="0">
                <a:solidFill>
                  <a:srgbClr val="0000FF"/>
                </a:solidFill>
              </a:rPr>
              <a:t>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139815" y="3042886"/>
            <a:ext cx="3593100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0000FF"/>
                </a:solidFill>
              </a:rPr>
              <a:t>You</a:t>
            </a:r>
            <a:r>
              <a:rPr lang="cs-CZ" sz="2000" b="1" dirty="0" smtClean="0">
                <a:solidFill>
                  <a:srgbClr val="0000FF"/>
                </a:solidFill>
              </a:rPr>
              <a:t> _____  </a:t>
            </a:r>
            <a:r>
              <a:rPr lang="cs-CZ" sz="2000" b="1" dirty="0" err="1" smtClean="0">
                <a:solidFill>
                  <a:srgbClr val="0000FF"/>
                </a:solidFill>
              </a:rPr>
              <a:t>listening</a:t>
            </a:r>
            <a:r>
              <a:rPr lang="cs-CZ" sz="2000" b="1" dirty="0" smtClean="0">
                <a:solidFill>
                  <a:srgbClr val="0000FF"/>
                </a:solidFill>
              </a:rPr>
              <a:t> to </a:t>
            </a:r>
            <a:r>
              <a:rPr lang="cs-CZ" sz="2000" b="1" dirty="0" err="1" smtClean="0">
                <a:solidFill>
                  <a:srgbClr val="0000FF"/>
                </a:solidFill>
              </a:rPr>
              <a:t>the</a:t>
            </a:r>
            <a:r>
              <a:rPr lang="cs-CZ" sz="2000" b="1" dirty="0" smtClean="0">
                <a:solidFill>
                  <a:srgbClr val="0000FF"/>
                </a:solidFill>
              </a:rPr>
              <a:t> text.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136902" y="4369615"/>
            <a:ext cx="412965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0000FF"/>
                </a:solidFill>
              </a:rPr>
              <a:t>___ </a:t>
            </a:r>
            <a:r>
              <a:rPr lang="cs-CZ" sz="2000" b="1" dirty="0" err="1" smtClean="0">
                <a:solidFill>
                  <a:srgbClr val="0000FF"/>
                </a:solidFill>
              </a:rPr>
              <a:t>she</a:t>
            </a:r>
            <a:r>
              <a:rPr lang="cs-CZ" sz="2000" b="1" dirty="0" smtClean="0">
                <a:solidFill>
                  <a:srgbClr val="0000FF"/>
                </a:solidFill>
              </a:rPr>
              <a:t> </a:t>
            </a:r>
            <a:r>
              <a:rPr lang="cs-CZ" sz="2000" b="1" dirty="0" err="1" smtClean="0">
                <a:solidFill>
                  <a:srgbClr val="0000FF"/>
                </a:solidFill>
              </a:rPr>
              <a:t>swimming</a:t>
            </a:r>
            <a:r>
              <a:rPr lang="cs-CZ" sz="2000" b="1" dirty="0" smtClean="0">
                <a:solidFill>
                  <a:srgbClr val="0000FF"/>
                </a:solidFill>
              </a:rPr>
              <a:t>? No, </a:t>
            </a:r>
            <a:r>
              <a:rPr lang="cs-CZ" sz="2000" b="1" dirty="0" err="1" smtClean="0">
                <a:solidFill>
                  <a:srgbClr val="0000FF"/>
                </a:solidFill>
              </a:rPr>
              <a:t>she</a:t>
            </a:r>
            <a:r>
              <a:rPr lang="cs-CZ" sz="2000" b="1" dirty="0" smtClean="0">
                <a:solidFill>
                  <a:srgbClr val="0000FF"/>
                </a:solidFill>
              </a:rPr>
              <a:t> ______ .</a:t>
            </a:r>
            <a:endParaRPr lang="cs-CZ" sz="2000" b="1" dirty="0">
              <a:solidFill>
                <a:srgbClr val="0000FF"/>
              </a:solidFill>
            </a:endParaRPr>
          </a:p>
        </p:txBody>
      </p:sp>
      <p:pic>
        <p:nvPicPr>
          <p:cNvPr id="5122" name="Picture 2" descr="http://t0.gstatic.com/images?q=tbn:ANd9GcSZIB9jjAsSh1GQeby0535UpH3GZ1KFIdVpOE2G1fSzkp2N8xhgp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624" y="4994589"/>
            <a:ext cx="28670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16.6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Something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63205" y="1196752"/>
            <a:ext cx="5005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rgbClr val="FF0000"/>
                </a:solidFill>
              </a:rPr>
              <a:t>Spelling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changes</a:t>
            </a:r>
            <a:r>
              <a:rPr lang="cs-CZ" sz="2000" b="1" dirty="0" smtClean="0">
                <a:solidFill>
                  <a:srgbClr val="FF0000"/>
                </a:solidFill>
              </a:rPr>
              <a:t> –  </a:t>
            </a:r>
            <a:r>
              <a:rPr lang="cs-CZ" sz="2000" b="1" dirty="0" err="1" smtClean="0">
                <a:solidFill>
                  <a:srgbClr val="FF0000"/>
                </a:solidFill>
              </a:rPr>
              <a:t>present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continuous</a:t>
            </a:r>
            <a:r>
              <a:rPr lang="cs-CZ" sz="2000" b="1" dirty="0" smtClean="0">
                <a:solidFill>
                  <a:srgbClr val="FF0000"/>
                </a:solidFill>
              </a:rPr>
              <a:t> tense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1988840"/>
            <a:ext cx="45833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Vypouštění koncového němého </a:t>
            </a:r>
            <a:r>
              <a:rPr lang="cs-CZ" b="1" dirty="0" smtClean="0"/>
              <a:t>„E“</a:t>
            </a:r>
            <a:endParaRPr lang="cs-CZ" b="1" dirty="0"/>
          </a:p>
          <a:p>
            <a:endParaRPr lang="cs-CZ" dirty="0" smtClean="0"/>
          </a:p>
          <a:p>
            <a:r>
              <a:rPr lang="cs-CZ" dirty="0" smtClean="0"/>
              <a:t>mak</a:t>
            </a:r>
            <a:r>
              <a:rPr lang="cs-CZ" b="1" dirty="0" smtClean="0"/>
              <a:t>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b="1" dirty="0" err="1"/>
              <a:t>making</a:t>
            </a:r>
            <a:r>
              <a:rPr lang="cs-CZ" dirty="0"/>
              <a:t>, </a:t>
            </a:r>
            <a:r>
              <a:rPr lang="cs-CZ" dirty="0" err="1" smtClean="0"/>
              <a:t>bak</a:t>
            </a:r>
            <a:r>
              <a:rPr lang="cs-CZ" b="1" dirty="0" err="1" smtClean="0"/>
              <a:t>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err="1" smtClean="0"/>
              <a:t>bak</a:t>
            </a:r>
            <a:r>
              <a:rPr lang="cs-CZ" b="1" dirty="0" err="1" smtClean="0"/>
              <a:t>ing</a:t>
            </a:r>
            <a:r>
              <a:rPr lang="cs-CZ" dirty="0"/>
              <a:t>, </a:t>
            </a:r>
            <a:r>
              <a:rPr lang="cs-CZ" dirty="0" err="1" smtClean="0"/>
              <a:t>danc</a:t>
            </a:r>
            <a:r>
              <a:rPr lang="cs-CZ" b="1" dirty="0" err="1" smtClean="0"/>
              <a:t>e</a:t>
            </a:r>
            <a:r>
              <a:rPr lang="cs-CZ" dirty="0" smtClean="0"/>
              <a:t> - danc</a:t>
            </a:r>
            <a:r>
              <a:rPr lang="cs-CZ" b="1" dirty="0" smtClean="0"/>
              <a:t>ing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3496816"/>
            <a:ext cx="33265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Zdvojení koncového písmena</a:t>
            </a:r>
          </a:p>
          <a:p>
            <a:endParaRPr lang="cs-CZ" b="1" dirty="0"/>
          </a:p>
          <a:p>
            <a:r>
              <a:rPr lang="cs-CZ" dirty="0" err="1" smtClean="0"/>
              <a:t>get</a:t>
            </a:r>
            <a:r>
              <a:rPr lang="cs-CZ" dirty="0" smtClean="0"/>
              <a:t> – </a:t>
            </a:r>
            <a:r>
              <a:rPr lang="cs-CZ" dirty="0" err="1" smtClean="0"/>
              <a:t>ge</a:t>
            </a:r>
            <a:r>
              <a:rPr lang="cs-CZ" b="1" dirty="0" err="1" smtClean="0"/>
              <a:t>tt</a:t>
            </a:r>
            <a:r>
              <a:rPr lang="cs-CZ" dirty="0" err="1" smtClean="0"/>
              <a:t>ing</a:t>
            </a:r>
            <a:r>
              <a:rPr lang="cs-CZ" dirty="0" smtClean="0"/>
              <a:t>, </a:t>
            </a:r>
            <a:r>
              <a:rPr lang="cs-CZ" dirty="0" err="1" smtClean="0"/>
              <a:t>swim</a:t>
            </a:r>
            <a:r>
              <a:rPr lang="cs-CZ" dirty="0" smtClean="0"/>
              <a:t> – </a:t>
            </a:r>
            <a:r>
              <a:rPr lang="cs-CZ" dirty="0" err="1" smtClean="0"/>
              <a:t>swi</a:t>
            </a:r>
            <a:r>
              <a:rPr lang="cs-CZ" b="1" dirty="0" err="1" smtClean="0"/>
              <a:t>mm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88024" y="2265839"/>
            <a:ext cx="3518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baking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 – Peče dort. 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88024" y="3773815"/>
            <a:ext cx="3147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Jonh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swimming</a:t>
            </a:r>
            <a:r>
              <a:rPr lang="cs-CZ" dirty="0" smtClean="0"/>
              <a:t> – John plave.</a:t>
            </a:r>
            <a:endParaRPr lang="cs-CZ" dirty="0"/>
          </a:p>
        </p:txBody>
      </p:sp>
      <p:pic>
        <p:nvPicPr>
          <p:cNvPr id="1026" name="Picture 2" descr="http://t3.gstatic.com/images?q=tbn:ANd9GcSMTvyWaUUtF5tHTje3aWQLHVecdWQr7LwkZZrpUSBa3X_c6q_x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2687" y="4797152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16.7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Five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little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monkeys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jumping on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bed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87824" y="6251933"/>
            <a:ext cx="509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hlinkClick r:id="rId2"/>
              </a:rPr>
              <a:t>http://www.youtube.com/watch?v=e1MxtTPm-Ek</a:t>
            </a:r>
            <a:endParaRPr lang="cs-CZ" b="1" dirty="0">
              <a:solidFill>
                <a:srgbClr val="00206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1628800"/>
            <a:ext cx="441018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Five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monkeys</a:t>
            </a:r>
            <a:r>
              <a:rPr lang="cs-CZ" dirty="0" smtClean="0"/>
              <a:t> jumping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bed</a:t>
            </a:r>
            <a:r>
              <a:rPr lang="cs-CZ" dirty="0" smtClean="0"/>
              <a:t>,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fell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and </a:t>
            </a:r>
            <a:r>
              <a:rPr lang="cs-CZ" dirty="0" err="1" smtClean="0"/>
              <a:t>bumped</a:t>
            </a:r>
            <a:r>
              <a:rPr lang="cs-CZ" dirty="0" smtClean="0"/>
              <a:t> his </a:t>
            </a:r>
            <a:r>
              <a:rPr lang="cs-CZ" dirty="0" err="1" smtClean="0"/>
              <a:t>head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Mama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doctor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doctor</a:t>
            </a:r>
            <a:r>
              <a:rPr lang="cs-CZ" dirty="0" smtClean="0"/>
              <a:t> </a:t>
            </a:r>
            <a:r>
              <a:rPr lang="cs-CZ" dirty="0" err="1" smtClean="0"/>
              <a:t>said</a:t>
            </a:r>
            <a:r>
              <a:rPr lang="cs-CZ" dirty="0" smtClean="0"/>
              <a:t> – </a:t>
            </a:r>
          </a:p>
          <a:p>
            <a:r>
              <a:rPr lang="cs-CZ" dirty="0" smtClean="0"/>
              <a:t>no more </a:t>
            </a:r>
            <a:r>
              <a:rPr lang="cs-CZ" dirty="0" err="1" smtClean="0"/>
              <a:t>monkeys</a:t>
            </a:r>
            <a:r>
              <a:rPr lang="cs-CZ" dirty="0" smtClean="0"/>
              <a:t> jumping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Four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monkeys</a:t>
            </a:r>
            <a:r>
              <a:rPr lang="cs-CZ" dirty="0" smtClean="0"/>
              <a:t> jumping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bed</a:t>
            </a:r>
            <a:r>
              <a:rPr lang="cs-CZ" dirty="0" smtClean="0"/>
              <a:t>, </a:t>
            </a:r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fell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and </a:t>
            </a:r>
            <a:r>
              <a:rPr lang="cs-CZ" dirty="0" err="1" smtClean="0"/>
              <a:t>bumped</a:t>
            </a:r>
            <a:r>
              <a:rPr lang="cs-CZ" dirty="0" smtClean="0"/>
              <a:t> his </a:t>
            </a:r>
            <a:r>
              <a:rPr lang="cs-CZ" dirty="0" err="1" smtClean="0"/>
              <a:t>head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Mama 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doctor</a:t>
            </a:r>
            <a:r>
              <a:rPr lang="cs-CZ" dirty="0" smtClean="0"/>
              <a:t>……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They´re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jumping on </a:t>
            </a:r>
            <a:r>
              <a:rPr lang="cs-CZ" dirty="0" err="1" smtClean="0"/>
              <a:t>the</a:t>
            </a:r>
            <a:r>
              <a:rPr lang="cs-CZ" dirty="0" smtClean="0"/>
              <a:t> sofa </a:t>
            </a:r>
            <a:r>
              <a:rPr lang="cs-CZ" dirty="0" err="1" smtClean="0"/>
              <a:t>instead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AutoShape 2" descr="data:image/jpg;base64,/9j/4AAQSkZJRgABAQAAAQABAAD/2wCEAAkGBhMSEBIUExIWFREVGBUUFhUVEhgbIBYfFx4dGhwYHiEXHyYiFxkkGhUWHzsgIykpMyw4HB8xNTAqNSYsLCkBCQoKDgwOGg8PGjUkHSE1MikxKjQsNDApLCwsNSopLywsLy8vLy8sNSwpLi8sLCwsLCwsLCwsKiosNCw0NCwsLP/AABEIAFkAYwMBIgACEQEDEQH/xAAcAAEAAgMBAQEAAAAAAAAAAAAABQcDBAYBCAL/xAA4EAACAQIEAggEBAUFAAAAAAABAgMAEQQSITEFQQYHE1FhcYGhIjKRsRRCctEjUmLh8EOCosLS/8QAGQEBAAMBAQAAAAAAAAAAAAAAAAIEBQED/8QAJhEAAwABBQABAgcAAAAAAAAAAAECAwQREiExQRMyBSIjM1Fhwf/aAAwDAQACEQMRAD8AvGlKUApSlAKUpQClKUApSlAKUpQClKUApSlAKUpQCsGOx0cMbSSsEjQXZjy/c8rc6z1V/WvPL2ka9qDCWF41N8hymzsANBfvPdUarityUrd7FgcH45DikLRNcA2IKkEeYNSFVx1YqHmmcqYXRFjEPals437U6Ab3FhtrsLVY9Iba3YpJPoUrUw3FYZJJI0lRpI9HUMCV8xW0WtvUiJ7SlKAUpSgMEGPjdnVJEZkNnVXBKnuIB0PnWeqY6QdKY+DYrHqvaNiZFd8MDGuUdu3aOzEHVQ4JAtya+9SXVl1lXw0q4+YtLG5UMVJLb3X4VtpYH/d4VFNvrYk1t2WrSuLxPWlhx8kUrnxAUe5qKxPWrKb9nhkXuLuT9QtvvVhYMj+DweaF8lk1TvFeJmTHTksVsWUDuKMy799lU+tZsV1h459mjT9EY/75qj+AwtPJjJppwXDIxBUagpa+n6LbX0qtrMFTj5M99Nmmr2RMdE4hBLHiQWa85w0l2OiyIjIx15PmG2t/AVaYYV8/YWePEY+DtsywEPkCSaSMTlB+A2Krqb/1C19a9DrHM34SR+zDnIQ737ram+mormkh3+X+t/8ABqbU9nY8T6SRcKxuMcoW7R0KL2psudQzm2XRmax3Ox258F0r6YycSYl5iqi3ZwAWXfcm/wATWJ1PtWl0uxzTspkmDTKSGBN77DUjQMAOdc9LAVsGFri48fIjQ+lac6SOPF+lF6m+XJeF99U/SdpYnwszhp8PYK2a+dDtr+bKdL+VWBXy9wni02HlglhP8VWkKkkarGoLg3Iutjz/AGq0n6z552wbYaI5JAVdRHnzSqbtDe/wjJ8QNud/ysBn2vpU4fexdj9SVS+Sz6UpXTh899a2Ijl4k7RkNdI1va2wdSNfL/NK53guMKy62yvf6lnYexPtXTdceFWDiiWGVJI0YW2uHN9+eprhgNPFbMPNVBHu3OvDua3R7pKp2Z3KSgkgEEjcA7VkCHuqF6J4p2BVtACzr45tx4AZvW1+VdJW7p8jyxya2MbPCx3xRq9me41oYzhspftInCOAvzAkGxvsAQfWpmvcp7qnkwrJPFnnjyvHXJEHhOCBI0Gdu0jBVWXQDb4gD8pNvb6YoODGKF1R2LsDqTzP2rposI7fKpPkK206PyndQvixA++tRjTzj8O3qHfpT3agEg6EaEEVu4Pi8Y/htdlJFjp8Peb8vSrMxfQXDy2MrISP5AxP1Fqw4bq74fG2bs5HO4zPYD0F668eV9LY4suJdvc5E9H8vxISdJdCQbmUAXuP0+5rperSJBxKFCGW1m0kZQSE3IBs3xX08fQ9G2GhRbiFQB+o/c29qiXjL4iPLlQgO2bbLl8t/Kqmq0cqfqLpotabV1T4Pxl10rgMJ1hMqKrDMw0LWOtudKpFwk+n/QOLiMJuLThbI1zyNx4XuTr4mvnXEYV4JHhlGWVSQb6Zgcig+N8hr62qs+t3q/8AxMf4mBbYmPXT83+f376jU7olNbMqjgrqXhZrDISoI55kUi/fzPnerM4dwMOoYuoHkWPtoB61UHD5jY3BUrIikHl8BWx9Vq5OjEh7H6CtLQftuf4M78Q+5UZ34XCm+dz6LXodR8saDzGY/wDKv3jNx5VrswG5t51qKVt2Ze5mOLf+Y28NPtWKtaTiMY/Nfy1rCvEyxtHGzHy/a9QrNjj1nrOHJXiN+vGYDc15h+A4+baPs1PNrL666+1SmG6t3bWbEeNkBPu37VWrXY152WJ0Vv3o5zHY9bWBv5VG4PATYrFqkcZKBfn5AkkEE8rAX9as/BdA8JHuhkP9bX9hYVO4fDJGMqKqr3KAPtVHNqqyrbxF3Dppxvf1kbw7ozDHEiMisyixa25pUvSqpZFeEXFjtXtKAqvjPV1fiMixR2imi7QkocuZSwKE7A2K+O1YsL0Xx8N0RHA80I9CatmvK7FVG/FnLmb+5FcQdC8dIfjcJ+qT/wACpLDdWa7yzs3eFW3ub121KlV1XrIqJnxEHhOheEj/ANIMe9yW++ntUxDh1QWVQo7lAH2rJSoExSlKAUpSgFKUoD//2Q=="/>
          <p:cNvSpPr>
            <a:spLocks noChangeAspect="1" noChangeArrowheads="1"/>
          </p:cNvSpPr>
          <p:nvPr/>
        </p:nvSpPr>
        <p:spPr bwMode="auto">
          <a:xfrm>
            <a:off x="63500" y="-417513"/>
            <a:ext cx="942975" cy="84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48" name="Picture 4" descr="http://sites.google.com/site/crazyjumpingmonkeys/home/family-news/schoolisoutforsummer/monkey1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58" y="2355161"/>
            <a:ext cx="3803341" cy="244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16.8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test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30486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Find</a:t>
            </a:r>
            <a:r>
              <a:rPr lang="cs-CZ" dirty="0" smtClean="0"/>
              <a:t> a </a:t>
            </a:r>
            <a:r>
              <a:rPr lang="cs-CZ" dirty="0" err="1" smtClean="0"/>
              <a:t>leisure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.</a:t>
            </a:r>
          </a:p>
          <a:p>
            <a:pPr marL="342900" indent="-342900">
              <a:buAutoNum type="alphaLcPeriod"/>
            </a:pPr>
            <a:r>
              <a:rPr lang="cs-CZ" dirty="0" smtClean="0"/>
              <a:t>Study 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Playing</a:t>
            </a:r>
            <a:r>
              <a:rPr lang="cs-CZ" dirty="0" smtClean="0"/>
              <a:t> PC </a:t>
            </a:r>
            <a:r>
              <a:rPr lang="cs-CZ" dirty="0" err="1" smtClean="0"/>
              <a:t>games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Stand</a:t>
            </a:r>
            <a:r>
              <a:rPr lang="cs-CZ" dirty="0" smtClean="0"/>
              <a:t> up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3831240"/>
            <a:ext cx="161454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2.  </a:t>
            </a:r>
            <a:r>
              <a:rPr lang="cs-CZ" dirty="0" err="1" smtClean="0"/>
              <a:t>Odd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Jumping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Cooking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Reading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Shoulder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69185" y="1628800"/>
            <a:ext cx="27943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3. 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?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baking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She</a:t>
            </a:r>
            <a:r>
              <a:rPr lang="cs-CZ" dirty="0" smtClean="0"/>
              <a:t> are </a:t>
            </a:r>
            <a:r>
              <a:rPr lang="cs-CZ" dirty="0" err="1" smtClean="0"/>
              <a:t>baking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She</a:t>
            </a:r>
            <a:r>
              <a:rPr lang="cs-CZ" dirty="0" smtClean="0"/>
              <a:t> not </a:t>
            </a:r>
            <a:r>
              <a:rPr lang="cs-CZ" dirty="0" err="1" smtClean="0"/>
              <a:t>baking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bake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cake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81908" y="3831240"/>
            <a:ext cx="42807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4. 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missing</a:t>
            </a:r>
            <a:r>
              <a:rPr lang="cs-CZ" dirty="0" smtClean="0"/>
              <a:t>? </a:t>
            </a:r>
            <a:r>
              <a:rPr lang="cs-CZ" dirty="0" err="1" smtClean="0"/>
              <a:t>We</a:t>
            </a:r>
            <a:r>
              <a:rPr lang="cs-CZ" dirty="0" smtClean="0"/>
              <a:t> ___ </a:t>
            </a:r>
            <a:r>
              <a:rPr lang="cs-CZ" dirty="0" err="1" smtClean="0"/>
              <a:t>riding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bike.</a:t>
            </a:r>
          </a:p>
          <a:p>
            <a:pPr marL="342900" indent="-342900">
              <a:buAutoNum type="alphaLcPeriod"/>
            </a:pPr>
            <a:r>
              <a:rPr lang="cs-CZ" dirty="0" err="1" smtClean="0"/>
              <a:t>Is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err="1" smtClean="0"/>
              <a:t>Have</a:t>
            </a:r>
            <a:endParaRPr lang="cs-CZ" dirty="0" smtClean="0"/>
          </a:p>
          <a:p>
            <a:pPr marL="342900" indent="-342900">
              <a:buAutoNum type="alphaLcPeriod"/>
            </a:pPr>
            <a:r>
              <a:rPr lang="cs-CZ" dirty="0" smtClean="0"/>
              <a:t>Are</a:t>
            </a:r>
          </a:p>
          <a:p>
            <a:pPr marL="342900" indent="-342900">
              <a:buAutoNum type="alphaLcPeriod"/>
            </a:pPr>
            <a:r>
              <a:rPr lang="cs-CZ" dirty="0" smtClean="0"/>
              <a:t>Has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5322632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 smtClean="0"/>
              <a:t>Correct</a:t>
            </a:r>
            <a:r>
              <a:rPr lang="cs-CZ" sz="1400" dirty="0" smtClean="0"/>
              <a:t> </a:t>
            </a:r>
            <a:r>
              <a:rPr lang="cs-CZ" sz="1400" dirty="0" err="1" smtClean="0"/>
              <a:t>answers</a:t>
            </a:r>
            <a:r>
              <a:rPr lang="cs-CZ" sz="1400" dirty="0" smtClean="0"/>
              <a:t>:</a:t>
            </a:r>
          </a:p>
          <a:p>
            <a:r>
              <a:rPr lang="cs-CZ" sz="1400" dirty="0" smtClean="0"/>
              <a:t>1b,2d,3a,4c</a:t>
            </a:r>
            <a:endParaRPr lang="cs-CZ" sz="1400" dirty="0"/>
          </a:p>
        </p:txBody>
      </p:sp>
      <p:pic>
        <p:nvPicPr>
          <p:cNvPr id="2050" name="Picture 2" descr="http://t2.gstatic.com/images?q=tbn:ANd9GcQlXcM8jjj9nZkEnK0RDJi2EjQ_Cke-fRLDeR19FHJmTd8vcEac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3540" y="942407"/>
            <a:ext cx="2361297" cy="176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1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664804"/>
            <a:ext cx="4551849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16.9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31539" y="1988840"/>
            <a:ext cx="8280920" cy="32682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cs-CZ" b="1" u="sng" dirty="0">
                <a:hlinkClick r:id="rId2"/>
              </a:rPr>
              <a:t>http://www.mes-english.com/flashcards/hobbies.php</a:t>
            </a:r>
            <a:endParaRPr lang="cs-CZ" dirty="0"/>
          </a:p>
          <a:p>
            <a:r>
              <a:rPr lang="cs-CZ" b="1" u="sng" dirty="0">
                <a:hlinkClick r:id="rId3"/>
              </a:rPr>
              <a:t>http://www.google.cz/imgres?q=plav%C3%A1n%C3%AD&amp;hl=cs&amp;biw=1366&amp;bih=622&amp;gbv=2&amp;tbm=isch&amp;tbnid=WEdtfWvFYpQ9aM:&amp;imgrefurl=http://ocviceni.fitweb.cz/plavani-a68.html&amp;docid=pPKH6-Fmr7ZsyM&amp;imgurl=http://ocviceni.fitweb.cz/img/media/m2-2008-10-08-plavani-f1f772.jpg&amp;w=320&amp;h=212&amp;ei=n3fPTpDZOMrz-gayp_TxDg&amp;zoom=1&amp;iact=hc&amp;vpx=334&amp;vpy=187&amp;dur=418&amp;hovh=169&amp;hovw=256&amp;tx=100&amp;ty=90&amp;sig=103766466187148094991&amp;page=1&amp;tbnh=116&amp;tbnw=155&amp;start=0&amp;ndsp=21&amp;ved=1t:429,r:1,s:0</a:t>
            </a:r>
            <a:endParaRPr lang="cs-CZ" dirty="0"/>
          </a:p>
          <a:p>
            <a:r>
              <a:rPr lang="cs-CZ" b="1" u="sng" dirty="0">
                <a:hlinkClick r:id="rId4"/>
              </a:rPr>
              <a:t>http://www.youtube.com/watch?v=e1MxtTPm-Ek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59700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635</Words>
  <Application>Microsoft Office PowerPoint</Application>
  <PresentationFormat>Předvádění na obrazovce (4:3)</PresentationFormat>
  <Paragraphs>108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52</cp:revision>
  <dcterms:created xsi:type="dcterms:W3CDTF">2010-12-26T08:22:04Z</dcterms:created>
  <dcterms:modified xsi:type="dcterms:W3CDTF">2012-02-05T12:06:13Z</dcterms:modified>
</cp:coreProperties>
</file>