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11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38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17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98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121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82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091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732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16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53F1-3C67-4276-A44F-A3B6F45F0AB2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18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A9CEF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953F1-3C67-4276-A44F-A3B6F45F0AB2}" type="datetimeFigureOut">
              <a:rPr lang="cs-CZ" smtClean="0"/>
              <a:t>5.2.2012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8722A-A736-4B8E-9B1B-EC8089DF5E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75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http://www.mes-english.com/flashcards/files/shapescolors_flash.pdf" TargetMode="Externa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6.wdp"/><Relationship Id="rId4" Type="http://schemas.openxmlformats.org/officeDocument/2006/relationships/image" Target="../media/image9.png"/><Relationship Id="rId9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microsoft.com/office/2007/relationships/hdphoto" Target="../media/hdphoto9.wdp"/><Relationship Id="rId7" Type="http://schemas.openxmlformats.org/officeDocument/2006/relationships/image" Target="../media/image15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microsoft.com/office/2007/relationships/hdphoto" Target="../media/hdphoto10.wdp"/><Relationship Id="rId10" Type="http://schemas.openxmlformats.org/officeDocument/2006/relationships/image" Target="../media/image18.jpeg"/><Relationship Id="rId4" Type="http://schemas.openxmlformats.org/officeDocument/2006/relationships/image" Target="../media/image13.pn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youtube.com/watch?v=pfRuLS-Vnjs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fRuLS-Vnjs" TargetMode="External"/><Relationship Id="rId2" Type="http://schemas.openxmlformats.org/officeDocument/2006/relationships/hyperlink" Target="http://www.mes-english.com/flashcards/files/shapescolors_flash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yramidy-egypt.wz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022" y="512676"/>
            <a:ext cx="9141977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15.1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Shapes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86159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2023" y="6242447"/>
            <a:ext cx="9144000" cy="615553"/>
            <a:chOff x="0" y="6242447"/>
            <a:chExt cx="9144000" cy="615553"/>
          </a:xfrm>
        </p:grpSpPr>
        <p:sp>
          <p:nvSpPr>
            <p:cNvPr id="8" name="TextovéPole 4"/>
            <p:cNvSpPr txBox="1"/>
            <p:nvPr/>
          </p:nvSpPr>
          <p:spPr>
            <a:xfrm>
              <a:off x="0" y="6242447"/>
              <a:ext cx="9144000" cy="61555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cs-CZ" sz="1200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Autor: </a:t>
              </a:r>
              <a:r>
                <a:rPr lang="cs-CZ" sz="1200" b="1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Zuzana </a:t>
              </a:r>
              <a:r>
                <a:rPr lang="cs-CZ" sz="1200" b="1" dirty="0" err="1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Tonderová</a:t>
              </a:r>
              <a:endPara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cs-CZ" sz="10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7725" y="6242447"/>
              <a:ext cx="3316275" cy="606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" name="Picture 2" descr="http://t1.gstatic.com/images?q=tbn:ANd9GcRRMdO7J9CrNqNotIQ5Sffjue59LvOk1Y4QkbI8uhRZcZ8BfK1WFw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591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39174"/>
            <a:ext cx="3342290" cy="254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1176265" y="5454134"/>
            <a:ext cx="6795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hlinkClick r:id="rId5"/>
              </a:rPr>
              <a:t>http://www.mes-english.com/flashcards/files/shapescolors_flash.pdf</a:t>
            </a:r>
            <a:endParaRPr lang="cs-CZ" b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http://t3.gstatic.com/images?q=tbn:ANd9GcQ4D-ZfQbOzO3xy-Gk4dlpVuY5tX31yMKPnuV8d3wionVu-haUsM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84" y="1700782"/>
            <a:ext cx="2543175" cy="18002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239482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986153"/>
              </p:ext>
            </p:extLst>
          </p:nvPr>
        </p:nvGraphicFramePr>
        <p:xfrm>
          <a:off x="1043608" y="1700808"/>
          <a:ext cx="7272808" cy="42174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727432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Zuzana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Tonderová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12/2011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3. ročník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737536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Heart</a:t>
                      </a:r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ellipse</a:t>
                      </a:r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diamond</a:t>
                      </a:r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cs-CZ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star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1277360"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cs-C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tvary</a:t>
                      </a:r>
                      <a:endParaRPr lang="cs-CZ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664804"/>
            <a:ext cx="2916832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15.10  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53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0" y="492443"/>
            <a:ext cx="8458200" cy="41627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15.2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What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already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know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eshop-rychle.cz/fotky6578/fotos/_vyrn_72Kru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88" y="1350630"/>
            <a:ext cx="1508051" cy="148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g;base64,/9j/4AAQSkZJRgABAQAAAQABAAD/2wCEAAkGBhAODxESDwwUDxQQERYSEQ4PDRoQEhUWFBwkFRQcFRMjHSceGBkjJR4WKzsgIycpLCw4ISExNTIqNSo3OCoBCQoKDgwOGg8OGTUkHCU1NTUtNTU1NTUsLy8sLyosNSkpMC41NSwpKSwtKSwpNSwsLCwpLCwsLCwsMCwsKSwsNf/AABEIAGgAeAMBIgACEQEDEQH/xAAZAAEBAQADAAAAAAAAAAAAAAAABgUBAwf/xAA6EAABAwADDQUFCQAAAAAAAAAAAQIDBRZVBAcREjQ1QXKRk7Gz0wZxgoTUExQhMVEkQkNhdIOSocH/xAAYAQEBAQEBAAAAAAAAAAAAAAAAAgQBA//EACoRAAIAAgUNAQAAAAAAAAAAAAABAgMSMnGR0QQRExQhMTNRU2GBscFB/9oADAMBAAIRAxEAPwD3EAAAGX2hpv3ONr/Zo/GcrcCvxETA1XquHFX6GNXaazZNk+jy/eeEeUS4IqLe2x/CXElsK0EnXWazZNk3pziu01mSbJtHlydal97ngKaK0EkvbWazZNk3p+8V1ms2T+M2jy41qX3ueAporQSVdZrNfsm+n6cL21ms2TT92bR5ca1L73PAU0VoJOus1mybJvTnCdtZrNk2TenGtS+9zwFNFaDAoHtOt1yujW5/ZK1qu+L3KuFFRFRWqxqovxN89ZcyGYqUO46nn3AAHodAAAJO+PkrdaTlPKxCSvkZI3Wfynlahml8aPx9IVZgAGksAAAAAAAAAkKBzpdnj4xleSFA50uzx8YyvMuTVYrX7ZEAABqLAAAJK+RkrdaTlPK1CSvkJ9lbrP0Yfwnlahml8aPx9IVZgAGksAAAAAAAAAkKBzpdne/jGV5IUDnS7PHxjK8y5NVitftkQAAGosAAAkr5OSN1n8p6FahJ3yMlbrP5TysQzS+NH4+kKswADSWAAAAAAAAASFA50uzx8YyvJCgc6XZ3v0fnGV5lyarFa/bIgAANRYAABJ3x8lbrScp5WISV8jJG6z+U8rUM0vjR+PpCrMAA0lgAAAAAAAAEhQOdbs8fGMryQoHOt1/ucY0K8y5NVitftkQbgADUWAAASd8jJW6z+U8rEMyn6ES7I2sV+LiuxsKsx/m1WqmDCmhVMmpb7Rm3svVMTcyCbFEoM6eb9X5azz2pvYVIJapb7Rm3kvVFS32jNvZeqXppvSd6xO0nyKkEtUt9ozbyXqipb7Rm3kvVOaab0nesRSfIqQS1S32jNvJeqKlvtGbey9Uaab0nesRSfIqQS1S32jNvJeqKlvtGbey9U7ppvSd6xFJ8jpoHOt2eNf7jT/CvMOhOzPusrpPbrIrmK1cZq4cKqi4VcrlVfknz2m4dyaGJQumszbbvZ2HPm2gAGkoAAAAAAAAAAAAAAAAAAAAAAAA//9k="/>
          <p:cNvSpPr>
            <a:spLocks noChangeAspect="1" noChangeArrowheads="1"/>
          </p:cNvSpPr>
          <p:nvPr/>
        </p:nvSpPr>
        <p:spPr bwMode="auto">
          <a:xfrm>
            <a:off x="63500" y="-485775"/>
            <a:ext cx="11430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 descr="http://nd01.jxs.cz/791/258/8bc374d784_35707079_o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77" y="3995979"/>
            <a:ext cx="1691430" cy="146590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34" name="Picture 10" descr="Trojúhelník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55930"/>
            <a:ext cx="1563347" cy="156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g2.emag.cz/magazin/1006/10.gif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95665" y="1831539"/>
            <a:ext cx="1303776" cy="165496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</p:pic>
      <p:sp>
        <p:nvSpPr>
          <p:cNvPr id="12" name="Oválný popisek 11"/>
          <p:cNvSpPr/>
          <p:nvPr/>
        </p:nvSpPr>
        <p:spPr>
          <a:xfrm>
            <a:off x="3491880" y="2091166"/>
            <a:ext cx="1224136" cy="612648"/>
          </a:xfrm>
          <a:prstGeom prst="wedgeEllipseCallout">
            <a:avLst>
              <a:gd name="adj1" fmla="val -138417"/>
              <a:gd name="adj2" fmla="val -38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rgbClr val="FFFF00"/>
                </a:solidFill>
              </a:rPr>
              <a:t>Circle</a:t>
            </a:r>
            <a:endParaRPr lang="cs-CZ" sz="2000" b="1" dirty="0">
              <a:solidFill>
                <a:srgbClr val="FFFF00"/>
              </a:solidFill>
            </a:endParaRPr>
          </a:p>
        </p:txBody>
      </p:sp>
      <p:sp>
        <p:nvSpPr>
          <p:cNvPr id="13" name="Oválný popisek 12"/>
          <p:cNvSpPr/>
          <p:nvPr/>
        </p:nvSpPr>
        <p:spPr>
          <a:xfrm>
            <a:off x="7164288" y="1707307"/>
            <a:ext cx="1872208" cy="612648"/>
          </a:xfrm>
          <a:prstGeom prst="wedgeEllipseCallout">
            <a:avLst>
              <a:gd name="adj1" fmla="val -64822"/>
              <a:gd name="adj2" fmla="val 1060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rgbClr val="FFFF00"/>
                </a:solidFill>
              </a:rPr>
              <a:t>Rectangle</a:t>
            </a:r>
            <a:endParaRPr lang="cs-CZ" sz="2000" b="1" dirty="0">
              <a:solidFill>
                <a:srgbClr val="FFFF00"/>
              </a:solidFill>
            </a:endParaRPr>
          </a:p>
        </p:txBody>
      </p:sp>
      <p:sp>
        <p:nvSpPr>
          <p:cNvPr id="14" name="Oválný popisek 13"/>
          <p:cNvSpPr/>
          <p:nvPr/>
        </p:nvSpPr>
        <p:spPr>
          <a:xfrm>
            <a:off x="3059832" y="4734176"/>
            <a:ext cx="1368152" cy="612648"/>
          </a:xfrm>
          <a:prstGeom prst="wedgeEllipseCallout">
            <a:avLst>
              <a:gd name="adj1" fmla="val -97414"/>
              <a:gd name="adj2" fmla="val 96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rgbClr val="FFFF00"/>
                </a:solidFill>
              </a:rPr>
              <a:t>Square</a:t>
            </a:r>
            <a:endParaRPr lang="cs-CZ" sz="2000" b="1" dirty="0">
              <a:solidFill>
                <a:srgbClr val="FFFF00"/>
              </a:solidFill>
            </a:endParaRPr>
          </a:p>
        </p:txBody>
      </p:sp>
      <p:sp>
        <p:nvSpPr>
          <p:cNvPr id="15" name="Oválný popisek 14"/>
          <p:cNvSpPr/>
          <p:nvPr/>
        </p:nvSpPr>
        <p:spPr>
          <a:xfrm>
            <a:off x="6516217" y="5285322"/>
            <a:ext cx="1634480" cy="612648"/>
          </a:xfrm>
          <a:prstGeom prst="wedgeEllipseCallout">
            <a:avLst>
              <a:gd name="adj1" fmla="val -45686"/>
              <a:gd name="adj2" fmla="val -1147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rgbClr val="FFFF00"/>
                </a:solidFill>
              </a:rPr>
              <a:t>Triangle</a:t>
            </a:r>
            <a:endParaRPr lang="cs-CZ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9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4882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15.3  New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terms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8" descr="http://t0.gstatic.com/images?q=tbn:ANd9GcQNQ9UxUuSS-V3bNCkaprTsa4n_QKcswPlZNuair2Oudm_KCCEv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83633" y="970531"/>
            <a:ext cx="1697214" cy="169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://hdbackground.com/wp-content/uploads/star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326" y="4647600"/>
            <a:ext cx="1632724" cy="155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 descr="http://t0.gstatic.com/images?q=tbn:ANd9GcQuMtQQgORWX2V3G2DTOKokjpBSbzg8MhnJTjt_bNhMgQf-HH1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4471">
            <a:off x="6060235" y="4261206"/>
            <a:ext cx="2143714" cy="204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itaty-o-lasce.cz/wp-content/uploads/srdce04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28910"/>
            <a:ext cx="2593797" cy="232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álný popisek 10"/>
          <p:cNvSpPr/>
          <p:nvPr/>
        </p:nvSpPr>
        <p:spPr>
          <a:xfrm>
            <a:off x="3995936" y="1724373"/>
            <a:ext cx="1296144" cy="612648"/>
          </a:xfrm>
          <a:prstGeom prst="wedgeEllipseCallout">
            <a:avLst>
              <a:gd name="adj1" fmla="val -136280"/>
              <a:gd name="adj2" fmla="val 112251"/>
            </a:avLst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rgbClr val="FFFF00"/>
                </a:solidFill>
              </a:rPr>
              <a:t>Heart</a:t>
            </a:r>
            <a:endParaRPr lang="cs-CZ" sz="2000" b="1" dirty="0">
              <a:solidFill>
                <a:srgbClr val="FFFF00"/>
              </a:solidFill>
            </a:endParaRPr>
          </a:p>
        </p:txBody>
      </p:sp>
      <p:sp>
        <p:nvSpPr>
          <p:cNvPr id="13" name="Oválný popisek 12"/>
          <p:cNvSpPr/>
          <p:nvPr/>
        </p:nvSpPr>
        <p:spPr>
          <a:xfrm>
            <a:off x="4788023" y="3340908"/>
            <a:ext cx="1436387" cy="612648"/>
          </a:xfrm>
          <a:prstGeom prst="wedgeEllipseCallout">
            <a:avLst>
              <a:gd name="adj1" fmla="val 81720"/>
              <a:gd name="adj2" fmla="val -206467"/>
            </a:avLst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rgbClr val="FFFF00"/>
                </a:solidFill>
              </a:rPr>
              <a:t>Ellipse</a:t>
            </a:r>
            <a:endParaRPr lang="cs-CZ" sz="2000" b="1" dirty="0">
              <a:solidFill>
                <a:srgbClr val="FFFF00"/>
              </a:solidFill>
            </a:endParaRPr>
          </a:p>
        </p:txBody>
      </p:sp>
      <p:sp>
        <p:nvSpPr>
          <p:cNvPr id="14" name="Oválný popisek 13"/>
          <p:cNvSpPr/>
          <p:nvPr/>
        </p:nvSpPr>
        <p:spPr>
          <a:xfrm>
            <a:off x="3995935" y="5301208"/>
            <a:ext cx="1759095" cy="612648"/>
          </a:xfrm>
          <a:prstGeom prst="wedgeEllipseCallout">
            <a:avLst>
              <a:gd name="adj1" fmla="val 94298"/>
              <a:gd name="adj2" fmla="val -58769"/>
            </a:avLst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err="1" smtClean="0">
                <a:solidFill>
                  <a:srgbClr val="FFFF00"/>
                </a:solidFill>
              </a:rPr>
              <a:t>Diamond</a:t>
            </a:r>
            <a:endParaRPr lang="cs-CZ" sz="2000" b="1" dirty="0">
              <a:solidFill>
                <a:srgbClr val="FFFF00"/>
              </a:solidFill>
            </a:endParaRPr>
          </a:p>
        </p:txBody>
      </p:sp>
      <p:sp>
        <p:nvSpPr>
          <p:cNvPr id="15" name="Oválný popisek 14"/>
          <p:cNvSpPr/>
          <p:nvPr/>
        </p:nvSpPr>
        <p:spPr>
          <a:xfrm>
            <a:off x="749300" y="4647600"/>
            <a:ext cx="1048451" cy="612648"/>
          </a:xfrm>
          <a:prstGeom prst="wedgeEllipseCallout">
            <a:avLst>
              <a:gd name="adj1" fmla="val 92890"/>
              <a:gd name="adj2" fmla="val -1244"/>
            </a:avLst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rgbClr val="FFFF00"/>
                </a:solidFill>
              </a:rPr>
              <a:t>Star</a:t>
            </a:r>
            <a:endParaRPr lang="cs-CZ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0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4882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15.4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Shapes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195736" y="1124744"/>
            <a:ext cx="4686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>
                <a:solidFill>
                  <a:srgbClr val="FFFF00"/>
                </a:solidFill>
              </a:rPr>
              <a:t>What</a:t>
            </a:r>
            <a:r>
              <a:rPr lang="cs-CZ" sz="2000" b="1" dirty="0" smtClean="0">
                <a:solidFill>
                  <a:srgbClr val="FFFF00"/>
                </a:solidFill>
              </a:rPr>
              <a:t> </a:t>
            </a:r>
            <a:r>
              <a:rPr lang="cs-CZ" sz="2000" b="1" dirty="0" err="1" smtClean="0">
                <a:solidFill>
                  <a:srgbClr val="FFFF00"/>
                </a:solidFill>
              </a:rPr>
              <a:t>shape</a:t>
            </a:r>
            <a:r>
              <a:rPr lang="cs-CZ" sz="2000" b="1" dirty="0" smtClean="0">
                <a:solidFill>
                  <a:srgbClr val="FFFF00"/>
                </a:solidFill>
              </a:rPr>
              <a:t> </a:t>
            </a:r>
            <a:r>
              <a:rPr lang="cs-CZ" sz="2000" b="1" dirty="0" err="1" smtClean="0">
                <a:solidFill>
                  <a:srgbClr val="FFFF00"/>
                </a:solidFill>
              </a:rPr>
              <a:t>can</a:t>
            </a:r>
            <a:r>
              <a:rPr lang="cs-CZ" sz="2000" b="1" dirty="0" smtClean="0">
                <a:solidFill>
                  <a:srgbClr val="FFFF00"/>
                </a:solidFill>
              </a:rPr>
              <a:t> </a:t>
            </a:r>
            <a:r>
              <a:rPr lang="cs-CZ" sz="2000" b="1" dirty="0" err="1" smtClean="0">
                <a:solidFill>
                  <a:srgbClr val="FFFF00"/>
                </a:solidFill>
              </a:rPr>
              <a:t>you</a:t>
            </a:r>
            <a:r>
              <a:rPr lang="cs-CZ" sz="2000" b="1" dirty="0" smtClean="0">
                <a:solidFill>
                  <a:srgbClr val="FFFF00"/>
                </a:solidFill>
              </a:rPr>
              <a:t> </a:t>
            </a:r>
            <a:r>
              <a:rPr lang="cs-CZ" sz="2000" b="1" dirty="0" err="1" smtClean="0">
                <a:solidFill>
                  <a:srgbClr val="FFFF00"/>
                </a:solidFill>
              </a:rPr>
              <a:t>find</a:t>
            </a:r>
            <a:r>
              <a:rPr lang="cs-CZ" sz="2000" b="1" dirty="0" smtClean="0">
                <a:solidFill>
                  <a:srgbClr val="FFFF00"/>
                </a:solidFill>
              </a:rPr>
              <a:t> in </a:t>
            </a:r>
            <a:r>
              <a:rPr lang="cs-CZ" sz="2000" b="1" dirty="0" err="1" smtClean="0">
                <a:solidFill>
                  <a:srgbClr val="FFFF00"/>
                </a:solidFill>
              </a:rPr>
              <a:t>this</a:t>
            </a:r>
            <a:r>
              <a:rPr lang="cs-CZ" sz="2000" b="1" dirty="0" smtClean="0">
                <a:solidFill>
                  <a:srgbClr val="FFFF00"/>
                </a:solidFill>
              </a:rPr>
              <a:t> </a:t>
            </a:r>
            <a:r>
              <a:rPr lang="cs-CZ" sz="2000" b="1" dirty="0" err="1" smtClean="0">
                <a:solidFill>
                  <a:srgbClr val="FFFF00"/>
                </a:solidFill>
              </a:rPr>
              <a:t>picture</a:t>
            </a:r>
            <a:r>
              <a:rPr lang="cs-CZ" sz="2000" b="1" dirty="0" smtClean="0">
                <a:solidFill>
                  <a:srgbClr val="FFFF00"/>
                </a:solidFill>
              </a:rPr>
              <a:t>?</a:t>
            </a:r>
            <a:endParaRPr lang="cs-CZ" sz="20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://t3.gstatic.com/images?q=tbn:ANd9GcT9LVKUT5XElPjUpCTMbasOx0SrGR-Nzu-o1ucdmO37xwLOnnjX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158026"/>
            <a:ext cx="1391519" cy="91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esk.cz/vypocet-strechy/vypocet-strechy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28" y="1960087"/>
            <a:ext cx="1721768" cy="73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nd01.jxs.cz/712/711/f18c3764b2_35317322_o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16" y="3079202"/>
            <a:ext cx="1256928" cy="83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ldebaran.cz/fotografie/Slun_soustava/Planety/6_Saturn/Saturn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32" y="4580404"/>
            <a:ext cx="1313912" cy="98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2.gstatic.com/images?q=tbn:ANd9GcQ3bFtvL6d2kxXKDk2awMyD0zm2MQFtN1M2sqASWVTXsfwfVH9vVQ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847" y="3972374"/>
            <a:ext cx="1071563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orld-of-magic.bloger.cz/obrazky/world-of-magic.bloger.cz/pyramid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293" y="2780605"/>
            <a:ext cx="1444596" cy="157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armed.cz/fotocache/bigorig/1420600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995" y="5111055"/>
            <a:ext cx="1244402" cy="12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947896" y="5257756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u="sng" dirty="0" err="1" smtClean="0"/>
              <a:t>There</a:t>
            </a:r>
            <a:r>
              <a:rPr lang="cs-CZ" u="sng" dirty="0" smtClean="0"/>
              <a:t> </a:t>
            </a:r>
            <a:r>
              <a:rPr lang="cs-CZ" u="sng" dirty="0" err="1" smtClean="0"/>
              <a:t>is</a:t>
            </a:r>
            <a:r>
              <a:rPr lang="cs-CZ" u="sng" dirty="0" smtClean="0"/>
              <a:t> </a:t>
            </a:r>
            <a:r>
              <a:rPr lang="cs-CZ" u="sng" dirty="0" err="1" smtClean="0"/>
              <a:t>an</a:t>
            </a:r>
            <a:r>
              <a:rPr lang="cs-CZ" u="sng" dirty="0" smtClean="0"/>
              <a:t> </a:t>
            </a:r>
            <a:r>
              <a:rPr lang="cs-CZ" u="sng" dirty="0" err="1" smtClean="0"/>
              <a:t>ellipse</a:t>
            </a:r>
            <a:r>
              <a:rPr lang="cs-CZ" u="sng" dirty="0" smtClean="0"/>
              <a:t>.</a:t>
            </a:r>
            <a:endParaRPr lang="cs-CZ" u="sng" dirty="0"/>
          </a:p>
        </p:txBody>
      </p:sp>
      <p:sp>
        <p:nvSpPr>
          <p:cNvPr id="7" name="TextovéPole 6"/>
          <p:cNvSpPr txBox="1"/>
          <p:nvPr/>
        </p:nvSpPr>
        <p:spPr>
          <a:xfrm>
            <a:off x="1947896" y="363222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___________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947896" y="2325963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___________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563536" y="463098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____________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755397" y="5882676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_______________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236296" y="4001558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_____________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348366" y="184482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______________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707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41627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15.5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Exercises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83568" y="1300798"/>
            <a:ext cx="3371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Shapes</a:t>
            </a:r>
            <a:r>
              <a:rPr lang="cs-CZ" dirty="0" smtClean="0"/>
              <a:t> and </a:t>
            </a:r>
            <a:r>
              <a:rPr lang="cs-CZ" dirty="0" err="1" smtClean="0"/>
              <a:t>colours</a:t>
            </a:r>
            <a:r>
              <a:rPr lang="cs-CZ" dirty="0" smtClean="0"/>
              <a:t> – </a:t>
            </a:r>
            <a:r>
              <a:rPr lang="cs-CZ" dirty="0" err="1" smtClean="0"/>
              <a:t>colour</a:t>
            </a:r>
            <a:r>
              <a:rPr lang="cs-CZ" dirty="0" smtClean="0"/>
              <a:t> </a:t>
            </a:r>
            <a:r>
              <a:rPr lang="cs-CZ" dirty="0" err="1" smtClean="0"/>
              <a:t>them</a:t>
            </a:r>
            <a:r>
              <a:rPr lang="cs-CZ" dirty="0" smtClean="0"/>
              <a:t>: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323878" y="1670130"/>
            <a:ext cx="1264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Red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circles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271932" y="2039462"/>
            <a:ext cx="160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92D050"/>
                </a:solidFill>
              </a:rPr>
              <a:t>Green </a:t>
            </a:r>
            <a:r>
              <a:rPr lang="cs-CZ" b="1" dirty="0" err="1" smtClean="0">
                <a:solidFill>
                  <a:srgbClr val="92D050"/>
                </a:solidFill>
              </a:rPr>
              <a:t>squares</a:t>
            </a:r>
            <a:endParaRPr lang="cs-CZ" b="1" dirty="0">
              <a:solidFill>
                <a:srgbClr val="92D05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685048" y="2023314"/>
            <a:ext cx="1892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FF00"/>
                </a:solidFill>
              </a:rPr>
              <a:t>Yellow</a:t>
            </a:r>
            <a:r>
              <a:rPr lang="cs-CZ" b="1" dirty="0" smtClean="0">
                <a:solidFill>
                  <a:srgbClr val="FFFF00"/>
                </a:solidFill>
              </a:rPr>
              <a:t> </a:t>
            </a:r>
            <a:r>
              <a:rPr lang="cs-CZ" b="1" dirty="0" err="1" smtClean="0">
                <a:solidFill>
                  <a:srgbClr val="FFFF00"/>
                </a:solidFill>
              </a:rPr>
              <a:t>rectangles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434995" y="2492896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Blue </a:t>
            </a:r>
            <a:r>
              <a:rPr lang="cs-CZ" b="1" dirty="0" err="1" smtClean="0">
                <a:solidFill>
                  <a:srgbClr val="0070C0"/>
                </a:solidFill>
              </a:rPr>
              <a:t>stars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732240" y="3186947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C000"/>
                </a:solidFill>
              </a:rPr>
              <a:t>Orange </a:t>
            </a:r>
            <a:r>
              <a:rPr lang="cs-CZ" b="1" dirty="0" err="1" smtClean="0">
                <a:solidFill>
                  <a:srgbClr val="FFC000"/>
                </a:solidFill>
              </a:rPr>
              <a:t>triangles</a:t>
            </a:r>
            <a:endParaRPr lang="cs-CZ" b="1" dirty="0">
              <a:solidFill>
                <a:srgbClr val="FFC000"/>
              </a:solidFill>
            </a:endParaRPr>
          </a:p>
        </p:txBody>
      </p:sp>
      <p:pic>
        <p:nvPicPr>
          <p:cNvPr id="2050" name="Picture 2" descr="http://www.teach-nology.com/worksheets/early_childhood/shapes/squar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258" y="5622984"/>
            <a:ext cx="855762" cy="84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teach-nology.com/worksheets/early_childhood/shapes/squar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45" y="3570543"/>
            <a:ext cx="855762" cy="84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teach-nology.com/worksheets/early_childhood/shapes/squar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52" y="4719193"/>
            <a:ext cx="855762" cy="84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teach-nology.com/worksheets/early_childhood/shapes/squar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65" y="2933002"/>
            <a:ext cx="855762" cy="84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teach-nology.com/worksheets/early_childhood/shapes/squar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218" y="4708413"/>
            <a:ext cx="855762" cy="84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2.gstatic.com/images?q=tbn:ANd9GcTO1gYye3SPDE6U3kjIGoQdqEv7-u5jstPFdeSVSODbNA9zGpfG6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734" y="5631570"/>
            <a:ext cx="858763" cy="85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t2.gstatic.com/images?q=tbn:ANd9GcTO1gYye3SPDE6U3kjIGoQdqEv7-u5jstPFdeSVSODbNA9zGpfG6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38" y="4742288"/>
            <a:ext cx="858763" cy="85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t2.gstatic.com/images?q=tbn:ANd9GcTO1gYye3SPDE6U3kjIGoQdqEv7-u5jstPFdeSVSODbNA9zGpfG6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034" y="2933002"/>
            <a:ext cx="858763" cy="85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t2.gstatic.com/images?q=tbn:ANd9GcTO1gYye3SPDE6U3kjIGoQdqEv7-u5jstPFdeSVSODbNA9zGpfG6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168" y="3829195"/>
            <a:ext cx="858763" cy="85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2.gstatic.com/images?q=tbn:ANd9GcQ_zc7t06jqaJQYroiS_oRJFlmk3CKn1rgUzreAzKSV_R_t6rKZk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20" y="3876066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t2.gstatic.com/images?q=tbn:ANd9GcQ_zc7t06jqaJQYroiS_oRJFlmk3CKn1rgUzreAzKSV_R_t6rKZk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578" y="3590154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t2.gstatic.com/images?q=tbn:ANd9GcQ_zc7t06jqaJQYroiS_oRJFlmk3CKn1rgUzreAzKSV_R_t6rKZk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531" y="2933002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t2.gstatic.com/images?q=tbn:ANd9GcQ_zc7t06jqaJQYroiS_oRJFlmk3CKn1rgUzreAzKSV_R_t6rKZk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531" y="5622984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t2.gstatic.com/images?q=tbn:ANd9GcQ_zc7t06jqaJQYroiS_oRJFlmk3CKn1rgUzreAzKSV_R_t6rKZk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797" y="4708413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0.gstatic.com/images?q=tbn:ANd9GcQEBC9oywPNFG1BEnxItlOJER0mQpOpBlA9VhyLT6etdYVdCxj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20" y="5643107"/>
            <a:ext cx="7884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http://t0.gstatic.com/images?q=tbn:ANd9GcQEBC9oywPNFG1BEnxItlOJER0mQpOpBlA9VhyLT6etdYVdCxj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916" y="3859958"/>
            <a:ext cx="7884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http://t0.gstatic.com/images?q=tbn:ANd9GcQEBC9oywPNFG1BEnxItlOJER0mQpOpBlA9VhyLT6etdYVdCxj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122" y="5611647"/>
            <a:ext cx="7884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http://t0.gstatic.com/images?q=tbn:ANd9GcQEBC9oywPNFG1BEnxItlOJER0mQpOpBlA9VhyLT6etdYVdCxj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575" y="4708413"/>
            <a:ext cx="7884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teach-nology.com/worksheets/early_childhood/shapes/rectangle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878" y="3319428"/>
            <a:ext cx="1016818" cy="129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http://www.teach-nology.com/worksheets/early_childhood/shapes/rectangle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480" y="4490634"/>
            <a:ext cx="1016818" cy="129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Výbuch 1 2"/>
          <p:cNvSpPr/>
          <p:nvPr/>
        </p:nvSpPr>
        <p:spPr>
          <a:xfrm>
            <a:off x="7889651" y="1135753"/>
            <a:ext cx="914400" cy="914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ýbuch 1 10"/>
          <p:cNvSpPr/>
          <p:nvPr/>
        </p:nvSpPr>
        <p:spPr>
          <a:xfrm>
            <a:off x="4665712" y="2405028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Výbuch 1 12"/>
          <p:cNvSpPr/>
          <p:nvPr/>
        </p:nvSpPr>
        <p:spPr>
          <a:xfrm>
            <a:off x="7884368" y="3710211"/>
            <a:ext cx="914400" cy="914400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Výbuch 1 13"/>
          <p:cNvSpPr/>
          <p:nvPr/>
        </p:nvSpPr>
        <p:spPr>
          <a:xfrm>
            <a:off x="4930330" y="1293580"/>
            <a:ext cx="914400" cy="9144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Výbuch 1 18"/>
          <p:cNvSpPr/>
          <p:nvPr/>
        </p:nvSpPr>
        <p:spPr>
          <a:xfrm>
            <a:off x="259343" y="1572962"/>
            <a:ext cx="914400" cy="914400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38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3" grpId="0" animBg="1"/>
      <p:bldP spid="11" grpId="0" animBg="1"/>
      <p:bldP spid="13" grpId="0" animBg="1"/>
      <p:bldP spid="14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4882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15.6 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Something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more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difficult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3528" y="1340768"/>
            <a:ext cx="5901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>
                <a:solidFill>
                  <a:srgbClr val="FFFF00"/>
                </a:solidFill>
              </a:rPr>
              <a:t>Draw</a:t>
            </a:r>
            <a:r>
              <a:rPr lang="cs-CZ" sz="2000" b="1" dirty="0" smtClean="0">
                <a:solidFill>
                  <a:srgbClr val="FFFF00"/>
                </a:solidFill>
              </a:rPr>
              <a:t> a </a:t>
            </a:r>
            <a:r>
              <a:rPr lang="cs-CZ" sz="2000" b="1" dirty="0" err="1" smtClean="0">
                <a:solidFill>
                  <a:srgbClr val="FFFF00"/>
                </a:solidFill>
              </a:rPr>
              <a:t>picture</a:t>
            </a:r>
            <a:r>
              <a:rPr lang="cs-CZ" sz="2000" b="1" dirty="0" smtClean="0">
                <a:solidFill>
                  <a:srgbClr val="FFFF00"/>
                </a:solidFill>
              </a:rPr>
              <a:t> </a:t>
            </a:r>
            <a:r>
              <a:rPr lang="cs-CZ" sz="2000" b="1" dirty="0" err="1" smtClean="0">
                <a:solidFill>
                  <a:srgbClr val="FFFF00"/>
                </a:solidFill>
              </a:rPr>
              <a:t>composed</a:t>
            </a:r>
            <a:r>
              <a:rPr lang="cs-CZ" sz="2000" b="1" dirty="0" smtClean="0">
                <a:solidFill>
                  <a:srgbClr val="FFFF00"/>
                </a:solidFill>
              </a:rPr>
              <a:t>  </a:t>
            </a:r>
            <a:r>
              <a:rPr lang="cs-CZ" sz="2000" b="1" dirty="0" err="1" smtClean="0">
                <a:solidFill>
                  <a:srgbClr val="FFFF00"/>
                </a:solidFill>
              </a:rPr>
              <a:t>of</a:t>
            </a:r>
            <a:r>
              <a:rPr lang="cs-CZ" sz="2000" b="1" dirty="0" smtClean="0">
                <a:solidFill>
                  <a:srgbClr val="FFFF00"/>
                </a:solidFill>
              </a:rPr>
              <a:t> </a:t>
            </a:r>
            <a:r>
              <a:rPr lang="cs-CZ" sz="2000" b="1" dirty="0" err="1" smtClean="0">
                <a:solidFill>
                  <a:srgbClr val="FFFF00"/>
                </a:solidFill>
              </a:rPr>
              <a:t>the</a:t>
            </a:r>
            <a:r>
              <a:rPr lang="cs-CZ" sz="2000" b="1" dirty="0" smtClean="0">
                <a:solidFill>
                  <a:srgbClr val="FFFF00"/>
                </a:solidFill>
              </a:rPr>
              <a:t> </a:t>
            </a:r>
            <a:r>
              <a:rPr lang="cs-CZ" sz="2000" b="1" dirty="0" err="1" smtClean="0">
                <a:solidFill>
                  <a:srgbClr val="FFFF00"/>
                </a:solidFill>
              </a:rPr>
              <a:t>following</a:t>
            </a:r>
            <a:r>
              <a:rPr lang="cs-CZ" sz="2000" b="1" dirty="0" smtClean="0">
                <a:solidFill>
                  <a:srgbClr val="FFFF00"/>
                </a:solidFill>
              </a:rPr>
              <a:t> </a:t>
            </a:r>
            <a:r>
              <a:rPr lang="cs-CZ" sz="2000" b="1" dirty="0" err="1" smtClean="0">
                <a:solidFill>
                  <a:srgbClr val="FFFF00"/>
                </a:solidFill>
              </a:rPr>
              <a:t>elements</a:t>
            </a:r>
            <a:r>
              <a:rPr lang="cs-CZ" sz="2000" b="1" dirty="0" smtClean="0">
                <a:solidFill>
                  <a:srgbClr val="FFFF00"/>
                </a:solidFill>
              </a:rPr>
              <a:t>:</a:t>
            </a:r>
            <a:endParaRPr lang="cs-CZ" sz="2000" b="1" dirty="0">
              <a:solidFill>
                <a:srgbClr val="FFFF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23528" y="2276872"/>
            <a:ext cx="319831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body </a:t>
            </a:r>
            <a:r>
              <a:rPr lang="cs-CZ" dirty="0" err="1" smtClean="0"/>
              <a:t>is</a:t>
            </a:r>
            <a:r>
              <a:rPr lang="cs-CZ" dirty="0" smtClean="0"/>
              <a:t> a </a:t>
            </a:r>
            <a:r>
              <a:rPr lang="cs-CZ" dirty="0" err="1" smtClean="0"/>
              <a:t>rectangle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head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</a:t>
            </a:r>
            <a:r>
              <a:rPr lang="cs-CZ" dirty="0" err="1" smtClean="0"/>
              <a:t>circle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neck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</a:t>
            </a:r>
            <a:r>
              <a:rPr lang="cs-CZ" dirty="0" err="1" smtClean="0"/>
              <a:t>small</a:t>
            </a:r>
            <a:r>
              <a:rPr lang="cs-CZ" dirty="0" smtClean="0"/>
              <a:t> </a:t>
            </a:r>
            <a:r>
              <a:rPr lang="cs-CZ" dirty="0" err="1" smtClean="0"/>
              <a:t>rectangle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hat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head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triangle.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legs</a:t>
            </a:r>
            <a:r>
              <a:rPr lang="cs-CZ" dirty="0" smtClean="0"/>
              <a:t> are </a:t>
            </a:r>
            <a:r>
              <a:rPr lang="cs-CZ" dirty="0" err="1" smtClean="0"/>
              <a:t>ellipses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arms</a:t>
            </a:r>
            <a:r>
              <a:rPr lang="cs-CZ" dirty="0" smtClean="0"/>
              <a:t> are </a:t>
            </a:r>
            <a:r>
              <a:rPr lang="cs-CZ" dirty="0" err="1" smtClean="0"/>
              <a:t>diamonds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1026" name="Picture 2" descr="http://upload.wikimedia.org/wikipedia/commons/6/6e/Similar-geometric-shap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10299"/>
            <a:ext cx="5047506" cy="349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48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48828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15.7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Shape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song </a:t>
            </a: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Elektronická  učebnice - I. stupeň              </a:t>
            </a:r>
            <a:r>
              <a:rPr lang="cs-CZ" sz="1000" dirty="0" smtClean="0"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131840" y="6021288"/>
            <a:ext cx="4945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hlinkClick r:id="rId2"/>
              </a:rPr>
              <a:t>http://www.youtube.com/watch?v=pfRuLS-Vnjs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44247" y="1614380"/>
            <a:ext cx="4484113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err="1" smtClean="0">
                <a:solidFill>
                  <a:srgbClr val="FF0000"/>
                </a:solidFill>
              </a:rPr>
              <a:t>I´m</a:t>
            </a:r>
            <a:r>
              <a:rPr lang="cs-CZ" sz="2000" b="1" dirty="0" smtClean="0">
                <a:solidFill>
                  <a:srgbClr val="FF0000"/>
                </a:solidFill>
              </a:rPr>
              <a:t> a square, I </a:t>
            </a:r>
            <a:r>
              <a:rPr lang="cs-CZ" sz="2000" b="1" dirty="0" err="1" smtClean="0">
                <a:solidFill>
                  <a:srgbClr val="FF0000"/>
                </a:solidFill>
              </a:rPr>
              <a:t>have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</a:rPr>
              <a:t>four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</a:rPr>
              <a:t>sides</a:t>
            </a:r>
            <a:r>
              <a:rPr lang="cs-CZ" sz="20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cs-CZ" sz="2000" b="1" dirty="0" err="1" smtClean="0">
                <a:solidFill>
                  <a:srgbClr val="FF0000"/>
                </a:solidFill>
              </a:rPr>
              <a:t>I´m</a:t>
            </a:r>
            <a:r>
              <a:rPr lang="cs-CZ" sz="2000" b="1" dirty="0" smtClean="0">
                <a:solidFill>
                  <a:srgbClr val="FF0000"/>
                </a:solidFill>
              </a:rPr>
              <a:t> a square, I </a:t>
            </a:r>
            <a:r>
              <a:rPr lang="cs-CZ" sz="2000" b="1" dirty="0" err="1" smtClean="0">
                <a:solidFill>
                  <a:srgbClr val="FF0000"/>
                </a:solidFill>
              </a:rPr>
              <a:t>have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</a:rPr>
              <a:t>four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</a:rPr>
              <a:t>sides</a:t>
            </a:r>
            <a:r>
              <a:rPr lang="cs-CZ" sz="20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cs-CZ" sz="2000" b="1" dirty="0" err="1" smtClean="0">
                <a:solidFill>
                  <a:srgbClr val="FF0000"/>
                </a:solidFill>
              </a:rPr>
              <a:t>We</a:t>
            </a:r>
            <a:r>
              <a:rPr lang="cs-CZ" sz="2000" b="1" dirty="0" smtClean="0">
                <a:solidFill>
                  <a:srgbClr val="FF0000"/>
                </a:solidFill>
              </a:rPr>
              <a:t> are </a:t>
            </a:r>
            <a:r>
              <a:rPr lang="cs-CZ" sz="2000" b="1" dirty="0" err="1" smtClean="0">
                <a:solidFill>
                  <a:srgbClr val="FF0000"/>
                </a:solidFill>
              </a:rPr>
              <a:t>squares</a:t>
            </a:r>
            <a:r>
              <a:rPr lang="cs-CZ" sz="2000" b="1" dirty="0" smtClean="0">
                <a:solidFill>
                  <a:srgbClr val="FF0000"/>
                </a:solidFill>
              </a:rPr>
              <a:t>, </a:t>
            </a:r>
            <a:r>
              <a:rPr lang="cs-CZ" sz="2000" b="1" dirty="0" err="1" smtClean="0">
                <a:solidFill>
                  <a:srgbClr val="FF0000"/>
                </a:solidFill>
              </a:rPr>
              <a:t>we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</a:rPr>
              <a:t>have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</a:rPr>
              <a:t>four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</a:rPr>
              <a:t>sides</a:t>
            </a:r>
            <a:r>
              <a:rPr lang="cs-CZ" sz="20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cs-CZ" sz="2000" b="1" dirty="0" err="1" smtClean="0">
                <a:solidFill>
                  <a:srgbClr val="FF0000"/>
                </a:solidFill>
              </a:rPr>
              <a:t>One</a:t>
            </a:r>
            <a:r>
              <a:rPr lang="cs-CZ" sz="2000" b="1" dirty="0" smtClean="0">
                <a:solidFill>
                  <a:srgbClr val="FF0000"/>
                </a:solidFill>
              </a:rPr>
              <a:t>, </a:t>
            </a:r>
            <a:r>
              <a:rPr lang="cs-CZ" sz="2000" b="1" dirty="0" err="1" smtClean="0">
                <a:solidFill>
                  <a:srgbClr val="FF0000"/>
                </a:solidFill>
              </a:rPr>
              <a:t>two</a:t>
            </a:r>
            <a:r>
              <a:rPr lang="cs-CZ" sz="2000" b="1" dirty="0" smtClean="0">
                <a:solidFill>
                  <a:srgbClr val="FF0000"/>
                </a:solidFill>
              </a:rPr>
              <a:t>, </a:t>
            </a:r>
            <a:r>
              <a:rPr lang="cs-CZ" sz="2000" b="1" dirty="0" err="1" smtClean="0">
                <a:solidFill>
                  <a:srgbClr val="FF0000"/>
                </a:solidFill>
              </a:rPr>
              <a:t>three</a:t>
            </a:r>
            <a:r>
              <a:rPr lang="cs-CZ" sz="2000" b="1" dirty="0" smtClean="0">
                <a:solidFill>
                  <a:srgbClr val="FF0000"/>
                </a:solidFill>
              </a:rPr>
              <a:t>, </a:t>
            </a:r>
            <a:r>
              <a:rPr lang="cs-CZ" sz="2000" b="1" dirty="0" err="1" smtClean="0">
                <a:solidFill>
                  <a:srgbClr val="FF0000"/>
                </a:solidFill>
              </a:rPr>
              <a:t>four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</a:rPr>
              <a:t>we</a:t>
            </a:r>
            <a:r>
              <a:rPr lang="cs-CZ" sz="2000" b="1" dirty="0" smtClean="0">
                <a:solidFill>
                  <a:srgbClr val="FF0000"/>
                </a:solidFill>
              </a:rPr>
              <a:t> are </a:t>
            </a:r>
            <a:r>
              <a:rPr lang="cs-CZ" sz="2000" b="1" dirty="0" err="1" smtClean="0">
                <a:solidFill>
                  <a:srgbClr val="FF0000"/>
                </a:solidFill>
              </a:rPr>
              <a:t>squares</a:t>
            </a:r>
            <a:r>
              <a:rPr lang="cs-CZ" sz="2000" b="1" dirty="0" smtClean="0">
                <a:solidFill>
                  <a:srgbClr val="FF0000"/>
                </a:solidFill>
              </a:rPr>
              <a:t>.</a:t>
            </a:r>
          </a:p>
          <a:p>
            <a:endParaRPr lang="cs-CZ" sz="2000" b="1" dirty="0">
              <a:solidFill>
                <a:srgbClr val="FF0000"/>
              </a:solidFill>
            </a:endParaRPr>
          </a:p>
          <a:p>
            <a:r>
              <a:rPr lang="cs-CZ" sz="2000" b="1" dirty="0" err="1" smtClean="0">
                <a:solidFill>
                  <a:srgbClr val="FF0000"/>
                </a:solidFill>
              </a:rPr>
              <a:t>I´m</a:t>
            </a:r>
            <a:r>
              <a:rPr lang="cs-CZ" sz="2000" b="1" dirty="0" smtClean="0">
                <a:solidFill>
                  <a:srgbClr val="FF0000"/>
                </a:solidFill>
              </a:rPr>
              <a:t> a </a:t>
            </a:r>
            <a:r>
              <a:rPr lang="cs-CZ" sz="2000" b="1" dirty="0" err="1" smtClean="0">
                <a:solidFill>
                  <a:srgbClr val="FF0000"/>
                </a:solidFill>
              </a:rPr>
              <a:t>circle</a:t>
            </a:r>
            <a:r>
              <a:rPr lang="cs-CZ" sz="2000" b="1" dirty="0" smtClean="0">
                <a:solidFill>
                  <a:srgbClr val="FF0000"/>
                </a:solidFill>
              </a:rPr>
              <a:t>, I go </a:t>
            </a:r>
            <a:r>
              <a:rPr lang="cs-CZ" sz="2000" b="1" dirty="0" err="1" smtClean="0">
                <a:solidFill>
                  <a:srgbClr val="FF0000"/>
                </a:solidFill>
              </a:rPr>
              <a:t>round</a:t>
            </a:r>
            <a:r>
              <a:rPr lang="cs-CZ" sz="2000" b="1" dirty="0" smtClean="0">
                <a:solidFill>
                  <a:srgbClr val="FF0000"/>
                </a:solidFill>
              </a:rPr>
              <a:t> and </a:t>
            </a:r>
            <a:r>
              <a:rPr lang="cs-CZ" sz="2000" b="1" dirty="0" err="1" smtClean="0">
                <a:solidFill>
                  <a:srgbClr val="FF0000"/>
                </a:solidFill>
              </a:rPr>
              <a:t>round</a:t>
            </a:r>
            <a:r>
              <a:rPr lang="cs-CZ" sz="20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cs-CZ" sz="2000" b="1" dirty="0" err="1" smtClean="0">
                <a:solidFill>
                  <a:srgbClr val="FF0000"/>
                </a:solidFill>
              </a:rPr>
              <a:t>I´m</a:t>
            </a:r>
            <a:r>
              <a:rPr lang="cs-CZ" sz="2000" b="1" dirty="0" smtClean="0">
                <a:solidFill>
                  <a:srgbClr val="FF0000"/>
                </a:solidFill>
              </a:rPr>
              <a:t> a </a:t>
            </a:r>
            <a:r>
              <a:rPr lang="cs-CZ" sz="2000" b="1" dirty="0" err="1" smtClean="0">
                <a:solidFill>
                  <a:srgbClr val="FF0000"/>
                </a:solidFill>
              </a:rPr>
              <a:t>circle</a:t>
            </a:r>
            <a:r>
              <a:rPr lang="cs-CZ" sz="2000" b="1" dirty="0" smtClean="0">
                <a:solidFill>
                  <a:srgbClr val="FF0000"/>
                </a:solidFill>
              </a:rPr>
              <a:t>, I go </a:t>
            </a:r>
            <a:r>
              <a:rPr lang="cs-CZ" sz="2000" b="1" dirty="0" err="1" smtClean="0">
                <a:solidFill>
                  <a:srgbClr val="FF0000"/>
                </a:solidFill>
              </a:rPr>
              <a:t>round</a:t>
            </a:r>
            <a:r>
              <a:rPr lang="cs-CZ" sz="2000" b="1" dirty="0" smtClean="0">
                <a:solidFill>
                  <a:srgbClr val="FF0000"/>
                </a:solidFill>
              </a:rPr>
              <a:t> and </a:t>
            </a:r>
            <a:r>
              <a:rPr lang="cs-CZ" sz="2000" b="1" dirty="0" err="1" smtClean="0">
                <a:solidFill>
                  <a:srgbClr val="FF0000"/>
                </a:solidFill>
              </a:rPr>
              <a:t>round</a:t>
            </a:r>
            <a:r>
              <a:rPr lang="cs-CZ" sz="20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cs-CZ" sz="2000" b="1" dirty="0" err="1" smtClean="0">
                <a:solidFill>
                  <a:srgbClr val="FF0000"/>
                </a:solidFill>
              </a:rPr>
              <a:t>We´re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</a:rPr>
              <a:t>circles</a:t>
            </a:r>
            <a:r>
              <a:rPr lang="cs-CZ" sz="2000" b="1" dirty="0" smtClean="0">
                <a:solidFill>
                  <a:srgbClr val="FF0000"/>
                </a:solidFill>
              </a:rPr>
              <a:t>, </a:t>
            </a:r>
            <a:r>
              <a:rPr lang="cs-CZ" sz="2000" b="1" dirty="0" err="1" smtClean="0">
                <a:solidFill>
                  <a:srgbClr val="FF0000"/>
                </a:solidFill>
              </a:rPr>
              <a:t>we</a:t>
            </a:r>
            <a:r>
              <a:rPr lang="cs-CZ" sz="2000" b="1" dirty="0" smtClean="0">
                <a:solidFill>
                  <a:srgbClr val="FF0000"/>
                </a:solidFill>
              </a:rPr>
              <a:t> go </a:t>
            </a:r>
            <a:r>
              <a:rPr lang="cs-CZ" sz="2000" b="1" dirty="0" err="1" smtClean="0">
                <a:solidFill>
                  <a:srgbClr val="FF0000"/>
                </a:solidFill>
              </a:rPr>
              <a:t>round</a:t>
            </a:r>
            <a:r>
              <a:rPr lang="cs-CZ" sz="2000" b="1" dirty="0" smtClean="0">
                <a:solidFill>
                  <a:srgbClr val="FF0000"/>
                </a:solidFill>
              </a:rPr>
              <a:t> and </a:t>
            </a:r>
            <a:r>
              <a:rPr lang="cs-CZ" sz="2000" b="1" dirty="0" err="1" smtClean="0">
                <a:solidFill>
                  <a:srgbClr val="FF0000"/>
                </a:solidFill>
              </a:rPr>
              <a:t>round</a:t>
            </a:r>
            <a:r>
              <a:rPr lang="cs-CZ" sz="2000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cs-CZ" sz="2000" b="1" dirty="0" err="1" smtClean="0">
                <a:solidFill>
                  <a:srgbClr val="FF0000"/>
                </a:solidFill>
              </a:rPr>
              <a:t>Round</a:t>
            </a:r>
            <a:r>
              <a:rPr lang="cs-CZ" sz="2000" b="1" dirty="0" smtClean="0">
                <a:solidFill>
                  <a:srgbClr val="FF0000"/>
                </a:solidFill>
              </a:rPr>
              <a:t> and </a:t>
            </a:r>
            <a:r>
              <a:rPr lang="cs-CZ" sz="2000" b="1" dirty="0" err="1" smtClean="0">
                <a:solidFill>
                  <a:srgbClr val="FF0000"/>
                </a:solidFill>
              </a:rPr>
              <a:t>round</a:t>
            </a:r>
            <a:r>
              <a:rPr lang="cs-CZ" sz="2000" b="1" dirty="0" smtClean="0">
                <a:solidFill>
                  <a:srgbClr val="FF0000"/>
                </a:solidFill>
              </a:rPr>
              <a:t>, </a:t>
            </a:r>
            <a:r>
              <a:rPr lang="cs-CZ" sz="2000" b="1" dirty="0" err="1">
                <a:solidFill>
                  <a:srgbClr val="FF0000"/>
                </a:solidFill>
              </a:rPr>
              <a:t>w</a:t>
            </a:r>
            <a:r>
              <a:rPr lang="cs-CZ" sz="2000" b="1" dirty="0" err="1" smtClean="0">
                <a:solidFill>
                  <a:srgbClr val="FF0000"/>
                </a:solidFill>
              </a:rPr>
              <a:t>e´re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</a:rPr>
              <a:t>circles</a:t>
            </a:r>
            <a:r>
              <a:rPr lang="cs-CZ" sz="2000" b="1" dirty="0" smtClean="0">
                <a:solidFill>
                  <a:srgbClr val="FF0000"/>
                </a:solidFill>
              </a:rPr>
              <a:t>.</a:t>
            </a:r>
          </a:p>
          <a:p>
            <a:endParaRPr lang="cs-CZ" sz="2000" b="1" dirty="0">
              <a:solidFill>
                <a:srgbClr val="FF0000"/>
              </a:solidFill>
            </a:endParaRPr>
          </a:p>
          <a:p>
            <a:r>
              <a:rPr lang="cs-CZ" sz="2000" b="1" dirty="0" err="1" smtClean="0">
                <a:solidFill>
                  <a:srgbClr val="FF0000"/>
                </a:solidFill>
              </a:rPr>
              <a:t>I´m</a:t>
            </a:r>
            <a:r>
              <a:rPr lang="cs-CZ" sz="2000" b="1" dirty="0" smtClean="0">
                <a:solidFill>
                  <a:srgbClr val="FF0000"/>
                </a:solidFill>
              </a:rPr>
              <a:t> a triangle, I </a:t>
            </a:r>
            <a:r>
              <a:rPr lang="cs-CZ" sz="2000" b="1" dirty="0" err="1" smtClean="0">
                <a:solidFill>
                  <a:srgbClr val="FF0000"/>
                </a:solidFill>
              </a:rPr>
              <a:t>have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</a:rPr>
              <a:t>three</a:t>
            </a:r>
            <a:r>
              <a:rPr lang="cs-CZ" sz="2000" b="1" dirty="0" smtClean="0">
                <a:solidFill>
                  <a:srgbClr val="FF0000"/>
                </a:solidFill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</a:rPr>
              <a:t>sides</a:t>
            </a:r>
            <a:r>
              <a:rPr lang="cs-CZ" sz="2000" b="1" dirty="0" smtClean="0">
                <a:solidFill>
                  <a:srgbClr val="FF0000"/>
                </a:solidFill>
              </a:rPr>
              <a:t>………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images.learningresources.com/images/products/en_us/detail/prod0909_dt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12776"/>
            <a:ext cx="3000375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08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0" y="492443"/>
            <a:ext cx="9144000" cy="56029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15.8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Revision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test</a:t>
            </a:r>
            <a:br>
              <a:rPr lang="cs-CZ" sz="25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 txBox="1">
            <a:spLocks/>
          </p:cNvSpPr>
          <p:nvPr/>
        </p:nvSpPr>
        <p:spPr>
          <a:xfrm>
            <a:off x="4499992" y="3501008"/>
            <a:ext cx="4464496" cy="21377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	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83568" y="1484784"/>
            <a:ext cx="24416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not a </a:t>
            </a:r>
            <a:r>
              <a:rPr lang="cs-CZ" dirty="0" err="1" smtClean="0"/>
              <a:t>shape</a:t>
            </a:r>
            <a:r>
              <a:rPr lang="cs-CZ" dirty="0" smtClean="0"/>
              <a:t>?</a:t>
            </a:r>
          </a:p>
          <a:p>
            <a:pPr marL="342900" indent="-342900">
              <a:buAutoNum type="alphaLcPeriod"/>
            </a:pPr>
            <a:r>
              <a:rPr lang="cs-CZ" dirty="0" smtClean="0"/>
              <a:t>Triangle</a:t>
            </a:r>
          </a:p>
          <a:p>
            <a:pPr marL="342900" indent="-342900">
              <a:buAutoNum type="alphaLcPeriod"/>
            </a:pPr>
            <a:r>
              <a:rPr lang="cs-CZ" dirty="0" smtClean="0"/>
              <a:t>Square</a:t>
            </a:r>
          </a:p>
          <a:p>
            <a:pPr marL="342900" indent="-342900">
              <a:buAutoNum type="alphaLcPeriod"/>
            </a:pPr>
            <a:r>
              <a:rPr lang="cs-CZ" dirty="0" err="1" smtClean="0"/>
              <a:t>Tree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 smtClean="0"/>
              <a:t>Diamond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27584" y="4005064"/>
            <a:ext cx="24631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2. 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shape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sun?</a:t>
            </a:r>
          </a:p>
          <a:p>
            <a:pPr marL="342900" indent="-342900">
              <a:buAutoNum type="alphaLcPeriod"/>
            </a:pPr>
            <a:r>
              <a:rPr lang="cs-CZ" dirty="0" smtClean="0"/>
              <a:t>Triangle</a:t>
            </a:r>
          </a:p>
          <a:p>
            <a:pPr marL="342900" indent="-342900">
              <a:buAutoNum type="alphaLcPeriod"/>
            </a:pPr>
            <a:r>
              <a:rPr lang="cs-CZ" dirty="0" err="1" smtClean="0"/>
              <a:t>Circle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 smtClean="0"/>
              <a:t>Rectangle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smtClean="0"/>
              <a:t>Star 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067944" y="1484784"/>
            <a:ext cx="17556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3.   </a:t>
            </a:r>
            <a:r>
              <a:rPr lang="cs-CZ" dirty="0" err="1" smtClean="0"/>
              <a:t>Find</a:t>
            </a:r>
            <a:r>
              <a:rPr lang="cs-CZ" dirty="0" smtClean="0"/>
              <a:t> a </a:t>
            </a:r>
            <a:r>
              <a:rPr lang="cs-CZ" dirty="0" err="1" smtClean="0"/>
              <a:t>shape</a:t>
            </a:r>
            <a:r>
              <a:rPr lang="cs-CZ" dirty="0" smtClean="0"/>
              <a:t>.</a:t>
            </a:r>
          </a:p>
          <a:p>
            <a:pPr marL="342900" indent="-342900">
              <a:buAutoNum type="alphaLcPeriod"/>
            </a:pPr>
            <a:r>
              <a:rPr lang="cs-CZ" dirty="0" err="1" smtClean="0"/>
              <a:t>gnibudil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 smtClean="0"/>
              <a:t>eanlpaero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 smtClean="0"/>
              <a:t>cterelgan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err="1" smtClean="0"/>
              <a:t>osueh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139952" y="4005064"/>
            <a:ext cx="33736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4.   </a:t>
            </a:r>
            <a:r>
              <a:rPr lang="cs-CZ" dirty="0" err="1" smtClean="0"/>
              <a:t>It</a:t>
            </a:r>
            <a:r>
              <a:rPr lang="cs-CZ" dirty="0" smtClean="0"/>
              <a:t> has 4 </a:t>
            </a:r>
            <a:r>
              <a:rPr lang="cs-CZ" dirty="0" err="1" smtClean="0"/>
              <a:t>same</a:t>
            </a:r>
            <a:r>
              <a:rPr lang="cs-CZ" dirty="0" smtClean="0"/>
              <a:t> </a:t>
            </a:r>
            <a:r>
              <a:rPr lang="cs-CZ" dirty="0" err="1" smtClean="0"/>
              <a:t>sides</a:t>
            </a:r>
            <a:r>
              <a:rPr lang="cs-CZ" dirty="0" smtClean="0"/>
              <a:t>. </a:t>
            </a:r>
            <a:r>
              <a:rPr lang="cs-CZ" dirty="0" err="1"/>
              <a:t>W</a:t>
            </a:r>
            <a:r>
              <a:rPr lang="cs-CZ" dirty="0" err="1" smtClean="0"/>
              <a:t>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?</a:t>
            </a:r>
          </a:p>
          <a:p>
            <a:pPr marL="342900" indent="-342900">
              <a:buAutoNum type="alphaLcPeriod"/>
            </a:pPr>
            <a:r>
              <a:rPr lang="cs-CZ" dirty="0" err="1" smtClean="0"/>
              <a:t>Circle</a:t>
            </a:r>
            <a:endParaRPr lang="cs-CZ" dirty="0" smtClean="0"/>
          </a:p>
          <a:p>
            <a:pPr marL="342900" indent="-342900">
              <a:buAutoNum type="alphaLcPeriod"/>
            </a:pPr>
            <a:r>
              <a:rPr lang="cs-CZ" dirty="0" smtClean="0"/>
              <a:t>Triangle</a:t>
            </a:r>
          </a:p>
          <a:p>
            <a:pPr marL="342900" indent="-342900">
              <a:buAutoNum type="alphaLcPeriod"/>
            </a:pPr>
            <a:r>
              <a:rPr lang="cs-CZ" dirty="0" smtClean="0"/>
              <a:t>Square</a:t>
            </a:r>
          </a:p>
          <a:p>
            <a:pPr marL="342900" indent="-342900">
              <a:buAutoNum type="alphaLcPeriod"/>
            </a:pPr>
            <a:r>
              <a:rPr lang="cs-CZ" dirty="0" err="1" smtClean="0"/>
              <a:t>Heart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444208" y="5638800"/>
            <a:ext cx="1398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Correct</a:t>
            </a:r>
            <a:r>
              <a:rPr lang="cs-CZ" sz="1400" dirty="0" smtClean="0"/>
              <a:t> </a:t>
            </a:r>
            <a:r>
              <a:rPr lang="cs-CZ" sz="1400" dirty="0" err="1" smtClean="0"/>
              <a:t>answers</a:t>
            </a:r>
            <a:r>
              <a:rPr lang="cs-CZ" sz="1400" dirty="0" smtClean="0"/>
              <a:t>:</a:t>
            </a:r>
          </a:p>
          <a:p>
            <a:r>
              <a:rPr lang="cs-CZ" sz="1400" dirty="0" smtClean="0"/>
              <a:t>1c,2b,3c,4c</a:t>
            </a:r>
            <a:endParaRPr lang="cs-CZ" sz="1400" dirty="0"/>
          </a:p>
        </p:txBody>
      </p:sp>
      <p:pic>
        <p:nvPicPr>
          <p:cNvPr id="1028" name="Picture 4" descr="http://www.ies.co.jp/math/java/conics/focus_ellipse/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01574"/>
            <a:ext cx="23526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02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Anglický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664804"/>
            <a:ext cx="4695865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15.9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55576" y="2132856"/>
            <a:ext cx="7632848" cy="2304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b="1" u="sng" dirty="0">
                <a:hlinkClick r:id="rId2"/>
              </a:rPr>
              <a:t>http://www.mes-english.com/flashcards/files/shapescolors_flash.pdf</a:t>
            </a:r>
            <a:endParaRPr lang="cs-CZ" dirty="0"/>
          </a:p>
          <a:p>
            <a:r>
              <a:rPr lang="cs-CZ" b="1" u="sng" dirty="0">
                <a:hlinkClick r:id="rId3"/>
              </a:rPr>
              <a:t>http://www.youtube.com/watch?v=pfRuLS-Vnjs</a:t>
            </a:r>
            <a:endParaRPr lang="cs-CZ" dirty="0"/>
          </a:p>
          <a:p>
            <a:r>
              <a:rPr lang="cs-CZ" b="1" u="sng">
                <a:hlinkClick r:id="rId4"/>
              </a:rPr>
              <a:t>http://pyramidy-egypt.wz.cz/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34543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 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474</Words>
  <Application>Microsoft Office PowerPoint</Application>
  <PresentationFormat>Předvádění na obrazovce (4:3)</PresentationFormat>
  <Paragraphs>99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Wernerova</dc:creator>
  <cp:lastModifiedBy>krivankova</cp:lastModifiedBy>
  <cp:revision>53</cp:revision>
  <dcterms:created xsi:type="dcterms:W3CDTF">2010-12-26T08:22:04Z</dcterms:created>
  <dcterms:modified xsi:type="dcterms:W3CDTF">2012-02-05T12:04:00Z</dcterms:modified>
</cp:coreProperties>
</file>