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pples4theteacher.com/math/time/printables/flashcards/miniset1.html" TargetMode="External"/><Relationship Id="rId4" Type="http://schemas.openxmlformats.org/officeDocument/2006/relationships/hyperlink" Target="http://www.esljunction.com/esl-efl-flashcards/animals-zoo-wild-flashcards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_OTW-MbbqDU&amp;feature=related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rmwatches.cz/" TargetMode="External"/><Relationship Id="rId2" Type="http://schemas.openxmlformats.org/officeDocument/2006/relationships/hyperlink" Target="http://www.apples4theteacher.com/math/time/printables/flashcards/miniset1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_OTW-MbbqDU&amp;feature=relat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022" y="512676"/>
            <a:ext cx="914197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Zuzana </a:t>
              </a:r>
              <a:r>
                <a:rPr lang="cs-CZ" sz="12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Tonderová</a:t>
              </a:r>
              <a:endPara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2" descr="http://gadgets.vtm.zive.cz/images/2006/12prosinec/hodin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71309"/>
            <a:ext cx="4530900" cy="31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hlinkClick r:id="rId4"/>
          </p:cNvPr>
          <p:cNvSpPr txBox="1"/>
          <p:nvPr/>
        </p:nvSpPr>
        <p:spPr>
          <a:xfrm>
            <a:off x="683568" y="5157192"/>
            <a:ext cx="833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http://www.apples4theteacher.com/math/time/printables/flashcards/miniset1.html</a:t>
            </a:r>
            <a:endParaRPr lang="cs-CZ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938517"/>
              </p:ext>
            </p:extLst>
          </p:nvPr>
        </p:nvGraphicFramePr>
        <p:xfrm>
          <a:off x="1043608" y="1700808"/>
          <a:ext cx="7272808" cy="4217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Zuzana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Tonderová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 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Time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quarter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past,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quarter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to,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half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past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tvoření času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416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14.2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27584" y="2276872"/>
            <a:ext cx="76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Watch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815342" y="162880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Alarm </a:t>
            </a:r>
            <a:r>
              <a:rPr lang="cs-CZ" dirty="0" err="1" smtClean="0"/>
              <a:t>clock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6065" y="479685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Clock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62308" y="3895959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What´s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 </a:t>
            </a:r>
            <a:r>
              <a:rPr lang="cs-CZ" dirty="0" err="1" smtClean="0"/>
              <a:t>time</a:t>
            </a:r>
            <a:r>
              <a:rPr lang="cs-CZ" dirty="0" smtClean="0"/>
              <a:t>?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twelve</a:t>
            </a:r>
            <a:r>
              <a:rPr lang="cs-CZ" dirty="0" smtClean="0"/>
              <a:t> </a:t>
            </a:r>
            <a:r>
              <a:rPr lang="cs-CZ" dirty="0" err="1" smtClean="0"/>
              <a:t>o´clock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3074" name="Picture 2" descr="http://shop.dela.cz/images/reklamni-predmety/skladaci-nastenne-hodiny-mod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2630211" cy="22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hodinky.cz/foto-hodinky/hodinky-storm/8197/storm-women-s-collection-bracelet-i-bubble-lazer-p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30" y="1185224"/>
            <a:ext cx="1475590" cy="292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2.gstatic.com/images?q=tbn:ANd9GcROsvacLbg1jUE0ZjnNk9RV6N26SoRzRSk6Nuf89OB-fqvVxtIElw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351" y="11852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humbs.dreamstime.com/thumb_564/1292169664WgCII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96" y="4569904"/>
            <a:ext cx="2271287" cy="170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14.3 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3.gstatic.com/images?q=tbn:ANd9GcS3KgsgMdr-mws9hTcSigaJ7dI_sImBE3u1o6IrpOtL4DI_tvqCD_HB6m-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28" y="1816340"/>
            <a:ext cx="3384376" cy="336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ný popisek 9"/>
          <p:cNvSpPr/>
          <p:nvPr/>
        </p:nvSpPr>
        <p:spPr>
          <a:xfrm>
            <a:off x="131524" y="3194684"/>
            <a:ext cx="1920196" cy="612648"/>
          </a:xfrm>
          <a:prstGeom prst="wedgeEllipseCallout">
            <a:avLst>
              <a:gd name="adj1" fmla="val 115490"/>
              <a:gd name="adj2" fmla="val -30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002060"/>
                </a:solidFill>
              </a:rPr>
              <a:t>Quarter</a:t>
            </a:r>
            <a:r>
              <a:rPr lang="cs-CZ" b="1" dirty="0" smtClean="0">
                <a:solidFill>
                  <a:srgbClr val="002060"/>
                </a:solidFill>
              </a:rPr>
              <a:t> to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199784" y="2780928"/>
            <a:ext cx="1944216" cy="612648"/>
          </a:xfrm>
          <a:prstGeom prst="wedgeEllipseCallout">
            <a:avLst>
              <a:gd name="adj1" fmla="val -100814"/>
              <a:gd name="adj2" fmla="val 715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002060"/>
                </a:solidFill>
              </a:rPr>
              <a:t>Quarter</a:t>
            </a:r>
            <a:r>
              <a:rPr lang="cs-CZ" b="1" dirty="0" smtClean="0">
                <a:solidFill>
                  <a:srgbClr val="002060"/>
                </a:solidFill>
              </a:rPr>
              <a:t> past  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3154791" y="6165304"/>
            <a:ext cx="2304256" cy="612648"/>
          </a:xfrm>
          <a:prstGeom prst="wedgeEllipseCallout">
            <a:avLst>
              <a:gd name="adj1" fmla="val 20383"/>
              <a:gd name="adj2" fmla="val -2631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002060"/>
                </a:solidFill>
              </a:rPr>
              <a:t>Half</a:t>
            </a:r>
            <a:r>
              <a:rPr lang="cs-CZ" b="1" dirty="0" smtClean="0">
                <a:solidFill>
                  <a:srgbClr val="002060"/>
                </a:solidFill>
              </a:rPr>
              <a:t> past  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3754760" y="836712"/>
            <a:ext cx="1634480" cy="612648"/>
          </a:xfrm>
          <a:prstGeom prst="wedgeEllipseCallout">
            <a:avLst>
              <a:gd name="adj1" fmla="val 14697"/>
              <a:gd name="adj2" fmla="val 141650"/>
            </a:avLst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002060"/>
                </a:solidFill>
              </a:rPr>
              <a:t>O´clock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4" name="Oválný popisek 13"/>
          <p:cNvSpPr/>
          <p:nvPr/>
        </p:nvSpPr>
        <p:spPr>
          <a:xfrm>
            <a:off x="5800894" y="980728"/>
            <a:ext cx="1579418" cy="612648"/>
          </a:xfrm>
          <a:prstGeom prst="wedgeEllipseCallout">
            <a:avLst>
              <a:gd name="adj1" fmla="val -69828"/>
              <a:gd name="adj2" fmla="val 148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Five</a:t>
            </a:r>
            <a:r>
              <a:rPr lang="cs-CZ" dirty="0" smtClean="0"/>
              <a:t> past</a:t>
            </a:r>
            <a:endParaRPr lang="cs-CZ" dirty="0"/>
          </a:p>
        </p:txBody>
      </p:sp>
      <p:sp>
        <p:nvSpPr>
          <p:cNvPr id="15" name="Oválný popisek 14"/>
          <p:cNvSpPr/>
          <p:nvPr/>
        </p:nvSpPr>
        <p:spPr>
          <a:xfrm>
            <a:off x="7199784" y="1816340"/>
            <a:ext cx="1476672" cy="612648"/>
          </a:xfrm>
          <a:prstGeom prst="wedgeEllipseCallout">
            <a:avLst>
              <a:gd name="adj1" fmla="val -122939"/>
              <a:gd name="adj2" fmla="val 103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Ten past</a:t>
            </a:r>
            <a:endParaRPr lang="cs-CZ" dirty="0"/>
          </a:p>
        </p:txBody>
      </p:sp>
      <p:sp>
        <p:nvSpPr>
          <p:cNvPr id="16" name="Oválný popisek 15"/>
          <p:cNvSpPr/>
          <p:nvPr/>
        </p:nvSpPr>
        <p:spPr>
          <a:xfrm>
            <a:off x="7129977" y="4634844"/>
            <a:ext cx="1944216" cy="612648"/>
          </a:xfrm>
          <a:prstGeom prst="wedgeEllipseCallout">
            <a:avLst>
              <a:gd name="adj1" fmla="val -103001"/>
              <a:gd name="adj2" fmla="val -127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Twenty</a:t>
            </a:r>
            <a:r>
              <a:rPr lang="cs-CZ" dirty="0" smtClean="0"/>
              <a:t> past</a:t>
            </a:r>
            <a:endParaRPr lang="cs-CZ" dirty="0"/>
          </a:p>
        </p:txBody>
      </p:sp>
      <p:sp>
        <p:nvSpPr>
          <p:cNvPr id="17" name="Oválný popisek 16"/>
          <p:cNvSpPr/>
          <p:nvPr/>
        </p:nvSpPr>
        <p:spPr>
          <a:xfrm>
            <a:off x="6852320" y="5860535"/>
            <a:ext cx="1609328" cy="612648"/>
          </a:xfrm>
          <a:prstGeom prst="wedgeEllipseCallout">
            <a:avLst>
              <a:gd name="adj1" fmla="val -135295"/>
              <a:gd name="adj2" fmla="val -229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Twenty-five</a:t>
            </a:r>
            <a:r>
              <a:rPr lang="cs-CZ" dirty="0" smtClean="0"/>
              <a:t> past</a:t>
            </a:r>
            <a:endParaRPr lang="cs-CZ" dirty="0"/>
          </a:p>
        </p:txBody>
      </p:sp>
      <p:sp>
        <p:nvSpPr>
          <p:cNvPr id="18" name="Oválný popisek 17"/>
          <p:cNvSpPr/>
          <p:nvPr/>
        </p:nvSpPr>
        <p:spPr>
          <a:xfrm>
            <a:off x="395536" y="6021288"/>
            <a:ext cx="1778496" cy="612648"/>
          </a:xfrm>
          <a:prstGeom prst="wedgeEllipseCallout">
            <a:avLst>
              <a:gd name="adj1" fmla="val 158254"/>
              <a:gd name="adj2" fmla="val -254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Twenty-five</a:t>
            </a:r>
            <a:r>
              <a:rPr lang="cs-CZ" dirty="0" smtClean="0"/>
              <a:t> to</a:t>
            </a:r>
            <a:endParaRPr lang="cs-CZ" dirty="0"/>
          </a:p>
        </p:txBody>
      </p:sp>
      <p:sp>
        <p:nvSpPr>
          <p:cNvPr id="19" name="Oválný popisek 18"/>
          <p:cNvSpPr/>
          <p:nvPr/>
        </p:nvSpPr>
        <p:spPr>
          <a:xfrm>
            <a:off x="251520" y="4941168"/>
            <a:ext cx="1634480" cy="612648"/>
          </a:xfrm>
          <a:prstGeom prst="wedgeEllipseCallout">
            <a:avLst>
              <a:gd name="adj1" fmla="val 153079"/>
              <a:gd name="adj2" fmla="val -174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Twenty</a:t>
            </a:r>
            <a:r>
              <a:rPr lang="cs-CZ" dirty="0" smtClean="0"/>
              <a:t> to</a:t>
            </a:r>
            <a:endParaRPr lang="cs-CZ" dirty="0"/>
          </a:p>
        </p:txBody>
      </p:sp>
      <p:sp>
        <p:nvSpPr>
          <p:cNvPr id="20" name="Oválný popisek 19"/>
          <p:cNvSpPr/>
          <p:nvPr/>
        </p:nvSpPr>
        <p:spPr>
          <a:xfrm>
            <a:off x="827584" y="1816340"/>
            <a:ext cx="1346448" cy="612648"/>
          </a:xfrm>
          <a:prstGeom prst="wedgeEllipseCallout">
            <a:avLst>
              <a:gd name="adj1" fmla="val 152017"/>
              <a:gd name="adj2" fmla="val 114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Ten to</a:t>
            </a:r>
            <a:endParaRPr lang="cs-CZ" dirty="0"/>
          </a:p>
        </p:txBody>
      </p:sp>
      <p:sp>
        <p:nvSpPr>
          <p:cNvPr id="21" name="Oválný popisek 20"/>
          <p:cNvSpPr/>
          <p:nvPr/>
        </p:nvSpPr>
        <p:spPr>
          <a:xfrm>
            <a:off x="2174032" y="1143036"/>
            <a:ext cx="1512168" cy="612648"/>
          </a:xfrm>
          <a:prstGeom prst="wedgeEllipseCallout">
            <a:avLst>
              <a:gd name="adj1" fmla="val 74761"/>
              <a:gd name="adj2" fmla="val 123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Five</a:t>
            </a:r>
            <a:r>
              <a:rPr lang="cs-CZ" dirty="0" smtClean="0"/>
              <a:t> 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Telling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://t0.gstatic.com/images?q=tbn:ANd9GcSHf6v2WD_QrPrJJ9ZfexFhPrcgFY2cPSRqgcz85RC1r07waq06C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20" y="1124744"/>
            <a:ext cx="1905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vajnory.sk/uploaded/Vajnorska_ladova_plocha/2009_lp/hodin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98" y="4714106"/>
            <a:ext cx="1849388" cy="1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272225" y="1124744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quarter</a:t>
            </a:r>
            <a:r>
              <a:rPr lang="cs-CZ" dirty="0" smtClean="0"/>
              <a:t> past </a:t>
            </a:r>
            <a:r>
              <a:rPr lang="cs-CZ" dirty="0" err="1" smtClean="0"/>
              <a:t>one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04620" y="5288535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half</a:t>
            </a:r>
            <a:r>
              <a:rPr lang="cs-CZ" dirty="0" smtClean="0"/>
              <a:t> past </a:t>
            </a:r>
            <a:r>
              <a:rPr lang="cs-CZ" dirty="0" err="1" smtClean="0"/>
              <a:t>nine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2060" name="Picture 12" descr="http://www.diveportal.wz.cz/images/hodin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59846"/>
            <a:ext cx="2028688" cy="202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547249" y="427419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quarter</a:t>
            </a:r>
            <a:r>
              <a:rPr lang="cs-CZ" dirty="0" smtClean="0"/>
              <a:t> to </a:t>
            </a:r>
            <a:r>
              <a:rPr lang="cs-CZ" dirty="0" err="1" smtClean="0"/>
              <a:t>one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51520" y="1714435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2:55 – </a:t>
            </a:r>
            <a:r>
              <a:rPr lang="cs-CZ" dirty="0" err="1"/>
              <a:t>I</a:t>
            </a:r>
            <a:r>
              <a:rPr lang="cs-CZ" dirty="0" err="1" smtClean="0"/>
              <a:t>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five</a:t>
            </a:r>
            <a:r>
              <a:rPr lang="cs-CZ" dirty="0" smtClean="0"/>
              <a:t> to </a:t>
            </a:r>
            <a:r>
              <a:rPr lang="cs-CZ" dirty="0" err="1" smtClean="0"/>
              <a:t>three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2348880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7:20 – </a:t>
            </a:r>
            <a:r>
              <a:rPr lang="cs-CZ" dirty="0" err="1"/>
              <a:t>I</a:t>
            </a:r>
            <a:r>
              <a:rPr lang="cs-CZ" dirty="0" err="1" smtClean="0"/>
              <a:t>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twenty</a:t>
            </a:r>
            <a:r>
              <a:rPr lang="cs-CZ" dirty="0" smtClean="0"/>
              <a:t> past </a:t>
            </a:r>
            <a:r>
              <a:rPr lang="cs-CZ" dirty="0" err="1" smtClean="0"/>
              <a:t>seven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51520" y="3035578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2:40 – </a:t>
            </a:r>
            <a:r>
              <a:rPr lang="cs-CZ" dirty="0" err="1"/>
              <a:t>I</a:t>
            </a:r>
            <a:r>
              <a:rPr lang="cs-CZ" dirty="0" err="1" smtClean="0"/>
              <a:t>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twenty</a:t>
            </a:r>
            <a:r>
              <a:rPr lang="cs-CZ" dirty="0" smtClean="0"/>
              <a:t> to </a:t>
            </a:r>
            <a:r>
              <a:rPr lang="cs-CZ" dirty="0" err="1" smtClean="0"/>
              <a:t>three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51520" y="3659818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6:30 – </a:t>
            </a:r>
            <a:r>
              <a:rPr lang="cs-CZ" dirty="0" err="1"/>
              <a:t>I</a:t>
            </a:r>
            <a:r>
              <a:rPr lang="cs-CZ" dirty="0" err="1" smtClean="0"/>
              <a:t>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half</a:t>
            </a:r>
            <a:r>
              <a:rPr lang="cs-CZ" dirty="0" smtClean="0"/>
              <a:t> past </a:t>
            </a:r>
            <a:r>
              <a:rPr lang="cs-CZ" dirty="0" err="1" smtClean="0"/>
              <a:t>six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51520" y="4385238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8:10 – </a:t>
            </a:r>
            <a:r>
              <a:rPr lang="cs-CZ" dirty="0" err="1"/>
              <a:t>I</a:t>
            </a:r>
            <a:r>
              <a:rPr lang="cs-CZ" dirty="0" err="1" smtClean="0"/>
              <a:t>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ten past </a:t>
            </a:r>
            <a:r>
              <a:rPr lang="cs-CZ" dirty="0" err="1" smtClean="0"/>
              <a:t>eight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5361806"/>
            <a:ext cx="292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Dopoledne – </a:t>
            </a:r>
            <a:r>
              <a:rPr lang="cs-CZ" dirty="0" err="1" smtClean="0"/>
              <a:t>a.m</a:t>
            </a:r>
            <a:r>
              <a:rPr lang="cs-CZ" dirty="0" smtClean="0"/>
              <a:t>. – 2:30 </a:t>
            </a:r>
            <a:r>
              <a:rPr lang="cs-CZ" dirty="0" err="1" smtClean="0"/>
              <a:t>a.m</a:t>
            </a:r>
            <a:r>
              <a:rPr lang="cs-CZ" dirty="0" smtClean="0"/>
              <a:t>.</a:t>
            </a:r>
          </a:p>
          <a:p>
            <a:r>
              <a:rPr lang="cs-CZ" dirty="0" smtClean="0"/>
              <a:t>Odpoledne – </a:t>
            </a:r>
            <a:r>
              <a:rPr lang="cs-CZ" dirty="0" err="1" smtClean="0"/>
              <a:t>p.m</a:t>
            </a:r>
            <a:r>
              <a:rPr lang="cs-CZ" dirty="0" smtClean="0"/>
              <a:t>. – 4:15 </a:t>
            </a:r>
            <a:r>
              <a:rPr lang="cs-CZ" dirty="0" err="1" smtClean="0"/>
              <a:t>p.m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16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14.5 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18651" y="1239577"/>
            <a:ext cx="157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Write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2164" y="2749570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6:00 ________________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48752" y="3469650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12:15 ________________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8752" y="4221088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3:30 ________________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148064" y="2195572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4:25 ________________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148064" y="2945163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9:05 ________________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148064" y="3694808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10:05 ________________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48752" y="4876942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1:50 _________________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205772" y="4405754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3:15 ________________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48064" y="1484218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8:10 ________________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48752" y="5638800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7:30 ________________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148064" y="5056980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2:45 ________________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48752" y="1998132"/>
            <a:ext cx="260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11:00 ________________</a:t>
            </a:r>
            <a:endParaRPr lang="cs-CZ" dirty="0"/>
          </a:p>
        </p:txBody>
      </p:sp>
      <p:pic>
        <p:nvPicPr>
          <p:cNvPr id="1026" name="Picture 2" descr="http://www.teplomery-galileo.cz/images/presypaci-hodiny-drev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4106"/>
            <a:ext cx="13811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14.6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1556792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Ask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friend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his/her </a:t>
            </a:r>
            <a:r>
              <a:rPr lang="cs-CZ" dirty="0" err="1" smtClean="0"/>
              <a:t>daily</a:t>
            </a:r>
            <a:r>
              <a:rPr lang="cs-CZ" dirty="0" smtClean="0"/>
              <a:t> </a:t>
            </a:r>
            <a:r>
              <a:rPr lang="cs-CZ" dirty="0" err="1" smtClean="0"/>
              <a:t>routine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99665" y="2420888"/>
            <a:ext cx="1063176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FF00"/>
                </a:solidFill>
              </a:rPr>
              <a:t>Wake</a:t>
            </a:r>
            <a:r>
              <a:rPr lang="cs-CZ" b="1" dirty="0" smtClean="0">
                <a:solidFill>
                  <a:srgbClr val="FFFF00"/>
                </a:solidFill>
              </a:rPr>
              <a:t> up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699791" y="2790220"/>
            <a:ext cx="85792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FF00"/>
                </a:solidFill>
              </a:rPr>
              <a:t>Get</a:t>
            </a:r>
            <a:r>
              <a:rPr lang="cs-CZ" b="1" dirty="0" smtClean="0">
                <a:solidFill>
                  <a:srgbClr val="FFFF00"/>
                </a:solidFill>
              </a:rPr>
              <a:t> up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39754" y="2790220"/>
            <a:ext cx="1745029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FF00"/>
                </a:solidFill>
              </a:rPr>
              <a:t>Have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breakfast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3501008"/>
            <a:ext cx="140294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Go to </a:t>
            </a:r>
            <a:r>
              <a:rPr lang="cs-CZ" b="1" dirty="0" err="1" smtClean="0">
                <a:solidFill>
                  <a:srgbClr val="FFFF00"/>
                </a:solidFill>
              </a:rPr>
              <a:t>school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851920" y="3501008"/>
            <a:ext cx="130676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FF00"/>
                </a:solidFill>
              </a:rPr>
              <a:t>Have</a:t>
            </a:r>
            <a:r>
              <a:rPr lang="cs-CZ" b="1" dirty="0" smtClean="0">
                <a:solidFill>
                  <a:srgbClr val="FFFF00"/>
                </a:solidFill>
              </a:rPr>
              <a:t> lunch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803585" y="4540478"/>
            <a:ext cx="1576072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Do </a:t>
            </a:r>
            <a:r>
              <a:rPr lang="cs-CZ" b="1" dirty="0" err="1" smtClean="0">
                <a:solidFill>
                  <a:srgbClr val="FFFF00"/>
                </a:solidFill>
              </a:rPr>
              <a:t>homework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83568" y="4725144"/>
            <a:ext cx="1409360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FF00"/>
                </a:solidFill>
              </a:rPr>
              <a:t>Have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dinner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996312" y="6016011"/>
            <a:ext cx="1595309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Do </a:t>
            </a:r>
            <a:r>
              <a:rPr lang="cs-CZ" b="1" dirty="0" err="1" smtClean="0">
                <a:solidFill>
                  <a:srgbClr val="FFFF00"/>
                </a:solidFill>
              </a:rPr>
              <a:t>some</a:t>
            </a:r>
            <a:r>
              <a:rPr lang="cs-CZ" b="1" dirty="0" smtClean="0">
                <a:solidFill>
                  <a:srgbClr val="FFFF00"/>
                </a:solidFill>
              </a:rPr>
              <a:t> sport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153732" y="5517232"/>
            <a:ext cx="114646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Go to </a:t>
            </a:r>
            <a:r>
              <a:rPr lang="cs-CZ" b="1" dirty="0" err="1" smtClean="0">
                <a:solidFill>
                  <a:srgbClr val="FFFF00"/>
                </a:solidFill>
              </a:rPr>
              <a:t>bed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2077" name="Picture 29" descr="http://t1.gstatic.com/images?q=tbn:ANd9GcTkDlUUy5exhf2YJERWhWryAA4I8m5VK-E61csNV7MvBNOXHbZl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597" y="854272"/>
            <a:ext cx="1298237" cy="173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http://www.tenisusti.cz/images/tennis%20bal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78604"/>
            <a:ext cx="1842421" cy="14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14.7 Song / Poem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19672" y="5887687"/>
            <a:ext cx="702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hlinkClick r:id="rId2"/>
              </a:rPr>
              <a:t>http://www.youtube.com/watch?v=_OTW-MbbqDU&amp;feature=related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3568" y="1700808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Clock</a:t>
            </a:r>
            <a:r>
              <a:rPr lang="cs-CZ" sz="2400" b="1" dirty="0" smtClean="0"/>
              <a:t> Song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552" y="2420888"/>
            <a:ext cx="41142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FF0066"/>
                </a:solidFill>
              </a:rPr>
              <a:t>Clocks</a:t>
            </a:r>
            <a:r>
              <a:rPr lang="cs-CZ" sz="2000" b="1" dirty="0" smtClean="0">
                <a:solidFill>
                  <a:srgbClr val="FF0066"/>
                </a:solidFill>
              </a:rPr>
              <a:t> go </a:t>
            </a:r>
            <a:r>
              <a:rPr lang="cs-CZ" sz="2000" b="1" dirty="0" err="1" smtClean="0">
                <a:solidFill>
                  <a:srgbClr val="FF0066"/>
                </a:solidFill>
              </a:rPr>
              <a:t>tick</a:t>
            </a:r>
            <a:r>
              <a:rPr lang="cs-CZ" sz="2000" b="1" dirty="0" smtClean="0">
                <a:solidFill>
                  <a:srgbClr val="FF0066"/>
                </a:solidFill>
              </a:rPr>
              <a:t> and </a:t>
            </a:r>
            <a:r>
              <a:rPr lang="cs-CZ" sz="2000" b="1" dirty="0" err="1" smtClean="0">
                <a:solidFill>
                  <a:srgbClr val="FF0066"/>
                </a:solidFill>
              </a:rPr>
              <a:t>clocks</a:t>
            </a:r>
            <a:r>
              <a:rPr lang="cs-CZ" sz="2000" b="1" dirty="0" smtClean="0">
                <a:solidFill>
                  <a:srgbClr val="FF0066"/>
                </a:solidFill>
              </a:rPr>
              <a:t> go </a:t>
            </a:r>
            <a:r>
              <a:rPr lang="cs-CZ" sz="2000" b="1" dirty="0" err="1" smtClean="0">
                <a:solidFill>
                  <a:srgbClr val="FF0066"/>
                </a:solidFill>
              </a:rPr>
              <a:t>tock</a:t>
            </a:r>
            <a:endParaRPr lang="cs-CZ" sz="2000" b="1" dirty="0" smtClean="0">
              <a:solidFill>
                <a:srgbClr val="FF0066"/>
              </a:solidFill>
            </a:endParaRPr>
          </a:p>
          <a:p>
            <a:r>
              <a:rPr lang="cs-CZ" sz="2000" b="1" dirty="0" smtClean="0">
                <a:solidFill>
                  <a:srgbClr val="FF0066"/>
                </a:solidFill>
              </a:rPr>
              <a:t>Make </a:t>
            </a:r>
            <a:r>
              <a:rPr lang="cs-CZ" sz="2000" b="1" dirty="0" err="1" smtClean="0">
                <a:solidFill>
                  <a:srgbClr val="FF0066"/>
                </a:solidFill>
              </a:rPr>
              <a:t>your</a:t>
            </a:r>
            <a:r>
              <a:rPr lang="cs-CZ" sz="2000" b="1" dirty="0" smtClean="0">
                <a:solidFill>
                  <a:srgbClr val="FF0066"/>
                </a:solidFill>
              </a:rPr>
              <a:t> </a:t>
            </a:r>
            <a:r>
              <a:rPr lang="cs-CZ" sz="2000" b="1" dirty="0" err="1" smtClean="0">
                <a:solidFill>
                  <a:srgbClr val="FF0066"/>
                </a:solidFill>
              </a:rPr>
              <a:t>arm</a:t>
            </a:r>
            <a:r>
              <a:rPr lang="cs-CZ" sz="2000" b="1" dirty="0" smtClean="0">
                <a:solidFill>
                  <a:srgbClr val="FF0066"/>
                </a:solidFill>
              </a:rPr>
              <a:t> </a:t>
            </a:r>
            <a:r>
              <a:rPr lang="cs-CZ" sz="2000" b="1" dirty="0" err="1" smtClean="0">
                <a:solidFill>
                  <a:srgbClr val="FF0066"/>
                </a:solidFill>
              </a:rPr>
              <a:t>say</a:t>
            </a:r>
            <a:r>
              <a:rPr lang="cs-CZ" sz="2000" b="1" dirty="0" smtClean="0">
                <a:solidFill>
                  <a:srgbClr val="FF0066"/>
                </a:solidFill>
              </a:rPr>
              <a:t> </a:t>
            </a:r>
            <a:r>
              <a:rPr lang="cs-CZ" sz="2000" b="1" dirty="0" err="1">
                <a:solidFill>
                  <a:srgbClr val="FF0066"/>
                </a:solidFill>
              </a:rPr>
              <a:t>t</a:t>
            </a:r>
            <a:r>
              <a:rPr lang="cs-CZ" sz="2000" b="1" dirty="0" err="1" smtClean="0">
                <a:solidFill>
                  <a:srgbClr val="FF0066"/>
                </a:solidFill>
              </a:rPr>
              <a:t>hree</a:t>
            </a:r>
            <a:r>
              <a:rPr lang="cs-CZ" sz="2000" b="1" dirty="0" smtClean="0">
                <a:solidFill>
                  <a:srgbClr val="FF0066"/>
                </a:solidFill>
              </a:rPr>
              <a:t> </a:t>
            </a:r>
            <a:r>
              <a:rPr lang="cs-CZ" sz="2000" b="1" dirty="0" err="1">
                <a:solidFill>
                  <a:srgbClr val="FF0066"/>
                </a:solidFill>
              </a:rPr>
              <a:t>o</a:t>
            </a:r>
            <a:r>
              <a:rPr lang="cs-CZ" sz="2000" b="1" dirty="0" err="1" smtClean="0">
                <a:solidFill>
                  <a:srgbClr val="FF0066"/>
                </a:solidFill>
              </a:rPr>
              <a:t>´clock</a:t>
            </a:r>
            <a:r>
              <a:rPr lang="cs-CZ" sz="2000" b="1" dirty="0" smtClean="0">
                <a:solidFill>
                  <a:srgbClr val="FF0066"/>
                </a:solidFill>
              </a:rPr>
              <a:t>.</a:t>
            </a:r>
          </a:p>
          <a:p>
            <a:r>
              <a:rPr lang="cs-CZ" sz="2000" b="1" dirty="0" err="1" smtClean="0">
                <a:solidFill>
                  <a:srgbClr val="FF0066"/>
                </a:solidFill>
              </a:rPr>
              <a:t>Clocks</a:t>
            </a:r>
            <a:r>
              <a:rPr lang="cs-CZ" sz="2000" b="1" dirty="0" smtClean="0">
                <a:solidFill>
                  <a:srgbClr val="FF0066"/>
                </a:solidFill>
              </a:rPr>
              <a:t> go </a:t>
            </a:r>
            <a:r>
              <a:rPr lang="cs-CZ" sz="2000" b="1" dirty="0" err="1" smtClean="0">
                <a:solidFill>
                  <a:srgbClr val="FF0066"/>
                </a:solidFill>
              </a:rPr>
              <a:t>tick</a:t>
            </a:r>
            <a:r>
              <a:rPr lang="cs-CZ" sz="2000" b="1" dirty="0" smtClean="0">
                <a:solidFill>
                  <a:srgbClr val="FF0066"/>
                </a:solidFill>
              </a:rPr>
              <a:t> and </a:t>
            </a:r>
            <a:r>
              <a:rPr lang="cs-CZ" sz="2000" b="1" dirty="0" err="1" smtClean="0">
                <a:solidFill>
                  <a:srgbClr val="FF0066"/>
                </a:solidFill>
              </a:rPr>
              <a:t>clocks</a:t>
            </a:r>
            <a:r>
              <a:rPr lang="cs-CZ" sz="2000" b="1" dirty="0" smtClean="0">
                <a:solidFill>
                  <a:srgbClr val="FF0066"/>
                </a:solidFill>
              </a:rPr>
              <a:t> go </a:t>
            </a:r>
            <a:r>
              <a:rPr lang="cs-CZ" sz="2000" b="1" dirty="0" err="1" smtClean="0">
                <a:solidFill>
                  <a:srgbClr val="FF0066"/>
                </a:solidFill>
              </a:rPr>
              <a:t>tock</a:t>
            </a:r>
            <a:endParaRPr lang="cs-CZ" sz="2000" b="1" dirty="0" smtClean="0">
              <a:solidFill>
                <a:srgbClr val="FF0066"/>
              </a:solidFill>
            </a:endParaRPr>
          </a:p>
          <a:p>
            <a:r>
              <a:rPr lang="cs-CZ" sz="2000" b="1" dirty="0" err="1" smtClean="0">
                <a:solidFill>
                  <a:srgbClr val="FF0066"/>
                </a:solidFill>
              </a:rPr>
              <a:t>Clock</a:t>
            </a:r>
            <a:r>
              <a:rPr lang="cs-CZ" sz="2000" b="1" dirty="0">
                <a:solidFill>
                  <a:srgbClr val="FF0066"/>
                </a:solidFill>
              </a:rPr>
              <a:t> </a:t>
            </a:r>
            <a:r>
              <a:rPr lang="cs-CZ" sz="2000" b="1" dirty="0" err="1" smtClean="0">
                <a:solidFill>
                  <a:srgbClr val="FF0066"/>
                </a:solidFill>
              </a:rPr>
              <a:t>goes</a:t>
            </a:r>
            <a:r>
              <a:rPr lang="cs-CZ" sz="2000" b="1" dirty="0" smtClean="0">
                <a:solidFill>
                  <a:srgbClr val="FF0066"/>
                </a:solidFill>
              </a:rPr>
              <a:t> </a:t>
            </a:r>
            <a:r>
              <a:rPr lang="cs-CZ" sz="2000" b="1" dirty="0" err="1" smtClean="0">
                <a:solidFill>
                  <a:srgbClr val="FF0066"/>
                </a:solidFill>
              </a:rPr>
              <a:t>tick</a:t>
            </a:r>
            <a:r>
              <a:rPr lang="cs-CZ" sz="2000" b="1" dirty="0" smtClean="0">
                <a:solidFill>
                  <a:srgbClr val="FF0066"/>
                </a:solidFill>
              </a:rPr>
              <a:t> and </a:t>
            </a:r>
            <a:r>
              <a:rPr lang="cs-CZ" sz="2000" b="1" dirty="0" err="1" smtClean="0">
                <a:solidFill>
                  <a:srgbClr val="FF0066"/>
                </a:solidFill>
              </a:rPr>
              <a:t>clock</a:t>
            </a:r>
            <a:r>
              <a:rPr lang="cs-CZ" sz="2000" b="1" dirty="0" smtClean="0">
                <a:solidFill>
                  <a:srgbClr val="FF0066"/>
                </a:solidFill>
              </a:rPr>
              <a:t> </a:t>
            </a:r>
            <a:r>
              <a:rPr lang="cs-CZ" sz="2000" b="1" dirty="0" err="1" smtClean="0">
                <a:solidFill>
                  <a:srgbClr val="FF0066"/>
                </a:solidFill>
              </a:rPr>
              <a:t>goes</a:t>
            </a:r>
            <a:r>
              <a:rPr lang="cs-CZ" sz="2000" b="1" dirty="0" smtClean="0">
                <a:solidFill>
                  <a:srgbClr val="FF0066"/>
                </a:solidFill>
              </a:rPr>
              <a:t> </a:t>
            </a:r>
            <a:r>
              <a:rPr lang="cs-CZ" sz="2000" b="1" dirty="0" err="1" smtClean="0">
                <a:solidFill>
                  <a:srgbClr val="FF0066"/>
                </a:solidFill>
              </a:rPr>
              <a:t>tock</a:t>
            </a:r>
            <a:r>
              <a:rPr lang="cs-CZ" sz="2000" b="1" dirty="0" smtClean="0">
                <a:solidFill>
                  <a:srgbClr val="FF0066"/>
                </a:solidFill>
              </a:rPr>
              <a:t> </a:t>
            </a:r>
          </a:p>
          <a:p>
            <a:r>
              <a:rPr lang="cs-CZ" sz="2000" b="1" dirty="0" smtClean="0">
                <a:solidFill>
                  <a:srgbClr val="FF0066"/>
                </a:solidFill>
              </a:rPr>
              <a:t>Make </a:t>
            </a:r>
            <a:r>
              <a:rPr lang="cs-CZ" sz="2000" b="1" dirty="0" err="1" smtClean="0">
                <a:solidFill>
                  <a:srgbClr val="FF0066"/>
                </a:solidFill>
              </a:rPr>
              <a:t>your</a:t>
            </a:r>
            <a:r>
              <a:rPr lang="cs-CZ" sz="2000" b="1" dirty="0" smtClean="0">
                <a:solidFill>
                  <a:srgbClr val="FF0066"/>
                </a:solidFill>
              </a:rPr>
              <a:t> </a:t>
            </a:r>
            <a:r>
              <a:rPr lang="cs-CZ" sz="2000" b="1" dirty="0" err="1" smtClean="0">
                <a:solidFill>
                  <a:srgbClr val="FF0066"/>
                </a:solidFill>
              </a:rPr>
              <a:t>arm</a:t>
            </a:r>
            <a:r>
              <a:rPr lang="cs-CZ" sz="2000" b="1" dirty="0" smtClean="0">
                <a:solidFill>
                  <a:srgbClr val="FF0066"/>
                </a:solidFill>
              </a:rPr>
              <a:t> </a:t>
            </a:r>
            <a:r>
              <a:rPr lang="cs-CZ" sz="2000" b="1" dirty="0" err="1" smtClean="0">
                <a:solidFill>
                  <a:srgbClr val="FF0066"/>
                </a:solidFill>
              </a:rPr>
              <a:t>say</a:t>
            </a:r>
            <a:r>
              <a:rPr lang="cs-CZ" sz="2000" b="1" dirty="0" smtClean="0">
                <a:solidFill>
                  <a:srgbClr val="FF0066"/>
                </a:solidFill>
              </a:rPr>
              <a:t> </a:t>
            </a:r>
            <a:r>
              <a:rPr lang="cs-CZ" sz="2000" b="1" dirty="0" err="1">
                <a:solidFill>
                  <a:srgbClr val="FF0066"/>
                </a:solidFill>
              </a:rPr>
              <a:t>f</a:t>
            </a:r>
            <a:r>
              <a:rPr lang="cs-CZ" sz="2000" b="1" dirty="0" err="1" smtClean="0">
                <a:solidFill>
                  <a:srgbClr val="FF0066"/>
                </a:solidFill>
              </a:rPr>
              <a:t>our</a:t>
            </a:r>
            <a:r>
              <a:rPr lang="cs-CZ" sz="2000" b="1" dirty="0" smtClean="0">
                <a:solidFill>
                  <a:srgbClr val="FF0066"/>
                </a:solidFill>
              </a:rPr>
              <a:t>  </a:t>
            </a:r>
            <a:r>
              <a:rPr lang="cs-CZ" sz="2000" b="1" dirty="0" err="1">
                <a:solidFill>
                  <a:srgbClr val="FF0066"/>
                </a:solidFill>
              </a:rPr>
              <a:t>o</a:t>
            </a:r>
            <a:r>
              <a:rPr lang="cs-CZ" sz="2000" b="1" dirty="0" err="1" smtClean="0">
                <a:solidFill>
                  <a:srgbClr val="FF0066"/>
                </a:solidFill>
              </a:rPr>
              <a:t>´clock</a:t>
            </a:r>
            <a:r>
              <a:rPr lang="cs-CZ" sz="2000" b="1" dirty="0" smtClean="0">
                <a:solidFill>
                  <a:srgbClr val="FF0066"/>
                </a:solidFill>
              </a:rPr>
              <a:t>.</a:t>
            </a:r>
            <a:endParaRPr lang="cs-CZ" sz="2000" b="1" dirty="0">
              <a:solidFill>
                <a:srgbClr val="FF0066"/>
              </a:solidFill>
            </a:endParaRPr>
          </a:p>
        </p:txBody>
      </p:sp>
      <p:pic>
        <p:nvPicPr>
          <p:cNvPr id="2050" name="Picture 2" descr="http://2.static.slando.com/photos/live/98/nastenne_hodiny_smajlik_22578998_1_F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15" y="1341021"/>
            <a:ext cx="3810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14.8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Revision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test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1628800"/>
            <a:ext cx="16145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?</a:t>
            </a:r>
          </a:p>
          <a:p>
            <a:pPr marL="342900" indent="-342900">
              <a:buAutoNum type="alphaLcPeriod"/>
            </a:pPr>
            <a:r>
              <a:rPr lang="cs-CZ" dirty="0"/>
              <a:t>a</a:t>
            </a:r>
            <a:r>
              <a:rPr lang="cs-CZ" dirty="0" smtClean="0"/>
              <a:t>larm </a:t>
            </a:r>
            <a:r>
              <a:rPr lang="cs-CZ" dirty="0" err="1" smtClean="0"/>
              <a:t>clock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/>
              <a:t>w</a:t>
            </a:r>
            <a:r>
              <a:rPr lang="cs-CZ" dirty="0" err="1" smtClean="0"/>
              <a:t>atch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/>
              <a:t>o</a:t>
            </a:r>
            <a:r>
              <a:rPr lang="cs-CZ" dirty="0" err="1" smtClean="0"/>
              <a:t>´clock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/>
              <a:t>c</a:t>
            </a:r>
            <a:r>
              <a:rPr lang="cs-CZ" dirty="0" err="1" smtClean="0"/>
              <a:t>lock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 descr="http://www.hodinky-koscom.cz/img/_/p.007021/t007.309.11.053.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25" y="1261656"/>
            <a:ext cx="979513" cy="14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11560" y="3501008"/>
            <a:ext cx="21146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  </a:t>
            </a:r>
            <a:r>
              <a:rPr lang="cs-CZ" dirty="0" err="1" smtClean="0"/>
              <a:t>Find</a:t>
            </a:r>
            <a:r>
              <a:rPr lang="cs-CZ" dirty="0" smtClean="0"/>
              <a:t> a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word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/>
              <a:t>e</a:t>
            </a:r>
            <a:r>
              <a:rPr lang="cs-CZ" dirty="0" err="1" smtClean="0"/>
              <a:t>mti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/>
              <a:t>a</a:t>
            </a:r>
            <a:r>
              <a:rPr lang="cs-CZ" dirty="0" err="1" smtClean="0"/>
              <a:t>nhd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/>
              <a:t>a</a:t>
            </a:r>
            <a:r>
              <a:rPr lang="cs-CZ" dirty="0" err="1" smtClean="0"/>
              <a:t>twhc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/>
              <a:t>e</a:t>
            </a:r>
            <a:r>
              <a:rPr lang="cs-CZ" dirty="0" err="1" smtClean="0"/>
              <a:t>lg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67944" y="1608909"/>
            <a:ext cx="30242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? –  </a:t>
            </a:r>
            <a:r>
              <a:rPr lang="cs-CZ" dirty="0">
                <a:cs typeface="Times New Roman"/>
              </a:rPr>
              <a:t>"</a:t>
            </a:r>
            <a:r>
              <a:rPr lang="cs-CZ" dirty="0" smtClean="0"/>
              <a:t>4:30</a:t>
            </a:r>
            <a:r>
              <a:rPr lang="cs-CZ" dirty="0" smtClean="0">
                <a:latin typeface="Times New Roman"/>
                <a:cs typeface="Times New Roman"/>
              </a:rPr>
              <a:t>"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half</a:t>
            </a:r>
            <a:r>
              <a:rPr lang="cs-CZ" dirty="0" smtClean="0"/>
              <a:t> past </a:t>
            </a:r>
            <a:r>
              <a:rPr lang="cs-CZ" dirty="0" err="1" smtClean="0"/>
              <a:t>four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quarter</a:t>
            </a:r>
            <a:r>
              <a:rPr lang="cs-CZ" dirty="0" smtClean="0"/>
              <a:t> past </a:t>
            </a:r>
            <a:r>
              <a:rPr lang="cs-CZ" dirty="0" err="1" smtClean="0"/>
              <a:t>three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quarter</a:t>
            </a:r>
            <a:r>
              <a:rPr lang="cs-CZ" dirty="0" smtClean="0"/>
              <a:t> to </a:t>
            </a:r>
            <a:r>
              <a:rPr lang="cs-CZ" dirty="0" err="1" smtClean="0"/>
              <a:t>four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quarter</a:t>
            </a:r>
            <a:r>
              <a:rPr lang="cs-CZ" dirty="0" smtClean="0"/>
              <a:t> to </a:t>
            </a:r>
            <a:r>
              <a:rPr lang="cs-CZ" dirty="0" err="1" smtClean="0"/>
              <a:t>three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67944" y="3501008"/>
            <a:ext cx="42553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? – </a:t>
            </a:r>
            <a:r>
              <a:rPr lang="cs-CZ" dirty="0">
                <a:cs typeface="Times New Roman"/>
              </a:rPr>
              <a:t>"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quarter</a:t>
            </a:r>
            <a:r>
              <a:rPr lang="cs-CZ" dirty="0" smtClean="0"/>
              <a:t> to </a:t>
            </a:r>
            <a:r>
              <a:rPr lang="cs-CZ" dirty="0" err="1" smtClean="0"/>
              <a:t>six</a:t>
            </a:r>
            <a:r>
              <a:rPr lang="cs-CZ" dirty="0" smtClean="0"/>
              <a:t>.</a:t>
            </a:r>
            <a:r>
              <a:rPr lang="cs-CZ" dirty="0">
                <a:cs typeface="Times New Roman"/>
              </a:rPr>
              <a:t> "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smtClean="0"/>
              <a:t>6:15</a:t>
            </a:r>
          </a:p>
          <a:p>
            <a:pPr marL="342900" indent="-342900">
              <a:buAutoNum type="alphaLcPeriod"/>
            </a:pPr>
            <a:r>
              <a:rPr lang="cs-CZ" dirty="0" smtClean="0"/>
              <a:t>5:45</a:t>
            </a:r>
          </a:p>
          <a:p>
            <a:pPr marL="342900" indent="-342900">
              <a:buAutoNum type="alphaLcPeriod"/>
            </a:pPr>
            <a:r>
              <a:rPr lang="cs-CZ" dirty="0" smtClean="0"/>
              <a:t>6:45</a:t>
            </a:r>
          </a:p>
          <a:p>
            <a:pPr marL="342900" indent="-342900">
              <a:buAutoNum type="alphaLcPeriod"/>
            </a:pPr>
            <a:r>
              <a:rPr lang="cs-CZ" dirty="0" smtClean="0"/>
              <a:t>5:30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411760" y="5805264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Correct</a:t>
            </a:r>
            <a:r>
              <a:rPr lang="cs-CZ" sz="1400" dirty="0" smtClean="0"/>
              <a:t> </a:t>
            </a:r>
            <a:r>
              <a:rPr lang="cs-CZ" sz="1400" dirty="0" err="1" smtClean="0"/>
              <a:t>answers</a:t>
            </a:r>
            <a:r>
              <a:rPr lang="cs-CZ" sz="1400" dirty="0" smtClean="0"/>
              <a:t>:</a:t>
            </a:r>
          </a:p>
          <a:p>
            <a:r>
              <a:rPr lang="cs-CZ" sz="1400" dirty="0" smtClean="0"/>
              <a:t>1b,2c,3a,4b</a:t>
            </a:r>
            <a:endParaRPr lang="cs-CZ" sz="1400" dirty="0"/>
          </a:p>
        </p:txBody>
      </p:sp>
      <p:pic>
        <p:nvPicPr>
          <p:cNvPr id="10" name="Picture 2" descr="http://www.predskolaci.cz/wp-content/uploads/2009/12/hra-s-budik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5472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664804"/>
            <a:ext cx="4911889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1916832"/>
            <a:ext cx="8064896" cy="27363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u="sng" dirty="0">
                <a:hlinkClick r:id="rId2"/>
              </a:rPr>
              <a:t>http://www.apples4theteacher.com/math/time/printables/flashcards/miniset1.html</a:t>
            </a:r>
            <a:endParaRPr lang="cs-CZ" dirty="0"/>
          </a:p>
          <a:p>
            <a:r>
              <a:rPr lang="cs-CZ" b="1" u="sng" dirty="0">
                <a:hlinkClick r:id="rId3"/>
              </a:rPr>
              <a:t>http://www.stormwatches.cz/</a:t>
            </a:r>
            <a:endParaRPr lang="cs-CZ" dirty="0"/>
          </a:p>
          <a:p>
            <a:r>
              <a:rPr lang="cs-CZ" b="1" u="sng" dirty="0">
                <a:hlinkClick r:id="rId4"/>
              </a:rPr>
              <a:t>http://www.youtube.com/watch?v=_OTW-MbbqDU&amp;feature=related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0460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537</Words>
  <Application>Microsoft Office PowerPoint</Application>
  <PresentationFormat>Předvádění na obrazovce (4:3)</PresentationFormat>
  <Paragraphs>114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55</cp:revision>
  <dcterms:created xsi:type="dcterms:W3CDTF">2010-12-26T08:22:04Z</dcterms:created>
  <dcterms:modified xsi:type="dcterms:W3CDTF">2012-02-05T12:02:19Z</dcterms:modified>
</cp:coreProperties>
</file>