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6" r:id="rId4"/>
    <p:sldId id="273" r:id="rId5"/>
    <p:sldId id="274" r:id="rId6"/>
    <p:sldId id="269" r:id="rId7"/>
    <p:sldId id="260" r:id="rId8"/>
    <p:sldId id="264" r:id="rId9"/>
    <p:sldId id="271" r:id="rId10"/>
    <p:sldId id="27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EB2"/>
    <a:srgbClr val="CA84B3"/>
    <a:srgbClr val="8F8C7F"/>
    <a:srgbClr val="F3B3E2"/>
    <a:srgbClr val="FEE8FB"/>
    <a:srgbClr val="FCCCF6"/>
    <a:srgbClr val="00602B"/>
    <a:srgbClr val="7E3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7" autoAdjust="0"/>
    <p:restoredTop sz="94717" autoAdjust="0"/>
  </p:normalViewPr>
  <p:slideViewPr>
    <p:cSldViewPr>
      <p:cViewPr>
        <p:scale>
          <a:sx n="76" d="100"/>
          <a:sy n="76" d="100"/>
        </p:scale>
        <p:origin x="-1140" y="-3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F3984-2D77-4C55-9991-8849707F36F0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0D35C-269E-47E8-B80B-E4C418D3DB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33019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FE2ED-D46E-4A47-8D5D-279CC8BE5480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637B4-7C67-4A5C-A9CC-DF4B8A5A2A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3419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1.6.2013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400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1.6.2013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1.6.2013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1.6.2013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1.6.2013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1.6.2013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1.6.2013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1.6.2013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18D82-EBBA-41D4-8A2B-3DDA52EC00E1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54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0A68-4936-4BBD-A143-F428379E38C0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38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1C20-E4A9-4D82-8A44-652EF0BDE633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32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A70D-83DD-4A00-8570-3E649BD6DAFF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76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155C5-9A45-47A2-B883-2BC41ABC5BE4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38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88B0C-DD5A-424E-8787-50D756B31443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05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01EA-5592-4A8E-BE42-4E3B709D50F7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99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4E50-FE58-41AE-979D-EC2EA7B6D9E6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28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DCE9-D765-4A4A-9B3D-B2C2266A5DF8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46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6E5A-F145-4038-B657-4C2F40EA1BC2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65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63572-B751-4F4D-96EB-E32D1F2CB87B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3B3E2"/>
            </a:gs>
            <a:gs pos="100000">
              <a:srgbClr val="8F8C7F"/>
            </a:gs>
            <a:gs pos="100000">
              <a:srgbClr val="D1C39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4444-7186-4E1D-A819-8B8733BF1264}" type="datetime1">
              <a:rPr lang="cs-CZ" smtClean="0"/>
              <a:pPr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89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hyperlink" Target="http://www.youtube.com/watch?v=qOthJn4QFwI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ninka\Downloads\Head_Shoulders_Knees_And_Toes.avi" TargetMode="External"/><Relationship Id="rId6" Type="http://schemas.openxmlformats.org/officeDocument/2006/relationships/image" Target="../media/image16.wmf"/><Relationship Id="rId5" Type="http://schemas.openxmlformats.org/officeDocument/2006/relationships/hyperlink" Target="http://www.youtube.com/watch?v=gxphoOOwTbo" TargetMode="Externa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-blueprints.com/blueprints-depot-restricted/humans/humans/female_face-15721.jpg" TargetMode="External"/><Relationship Id="rId2" Type="http://schemas.openxmlformats.org/officeDocument/2006/relationships/hyperlink" Target="http://www.dreamstime.com/boy-body-parts-thumb2432141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gxphoOOwTbo" TargetMode="External"/><Relationship Id="rId5" Type="http://schemas.openxmlformats.org/officeDocument/2006/relationships/hyperlink" Target="http://bestclipartblog.com/clipart-pics/-girl-clipart-5.jpg" TargetMode="External"/><Relationship Id="rId4" Type="http://schemas.openxmlformats.org/officeDocument/2006/relationships/hyperlink" Target="http://upload.wikimedia.org/wikipedia/en/0/0e/Outline-body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CA84B3"/>
            </a:gs>
            <a:gs pos="100000">
              <a:srgbClr val="8F8C7F"/>
            </a:gs>
            <a:gs pos="100000">
              <a:srgbClr val="D1C39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rgbClr val="FCCEB2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8" name="TextovéPole 4"/>
          <p:cNvSpPr txBox="1"/>
          <p:nvPr/>
        </p:nvSpPr>
        <p:spPr>
          <a:xfrm>
            <a:off x="0" y="4681836"/>
            <a:ext cx="9144000" cy="615553"/>
          </a:xfrm>
          <a:prstGeom prst="rect">
            <a:avLst/>
          </a:prstGeom>
          <a:solidFill>
            <a:srgbClr val="FCCEB2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Jitka Šolcová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82" y="4728001"/>
            <a:ext cx="3029719" cy="415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/>
          <p:cNvSpPr txBox="1"/>
          <p:nvPr/>
        </p:nvSpPr>
        <p:spPr>
          <a:xfrm>
            <a:off x="0" y="340210"/>
            <a:ext cx="5400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10.1 Face and body</a:t>
            </a:r>
            <a:endParaRPr lang="cs-CZ" sz="25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1506" name="Picture 2" descr="http://www.dreamstime.com/boy-body-parts-thumb24321414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795" b="4032"/>
          <a:stretch>
            <a:fillRect/>
          </a:stretch>
        </p:blipFill>
        <p:spPr bwMode="auto">
          <a:xfrm>
            <a:off x="6074603" y="599813"/>
            <a:ext cx="2376264" cy="3348372"/>
          </a:xfrm>
          <a:prstGeom prst="rect">
            <a:avLst/>
          </a:prstGeom>
          <a:noFill/>
        </p:spPr>
      </p:pic>
      <p:pic>
        <p:nvPicPr>
          <p:cNvPr id="21508" name="Picture 4" descr="http://www.dreamstime.com/boy-body-parts-thumb24321414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63" r="55542"/>
          <a:stretch>
            <a:fillRect/>
          </a:stretch>
        </p:blipFill>
        <p:spPr bwMode="auto">
          <a:xfrm>
            <a:off x="3954042" y="599813"/>
            <a:ext cx="2160240" cy="3463833"/>
          </a:xfrm>
          <a:prstGeom prst="rect">
            <a:avLst/>
          </a:prstGeom>
          <a:noFill/>
        </p:spPr>
      </p:pic>
      <p:sp>
        <p:nvSpPr>
          <p:cNvPr id="2" name="Obdélník 1"/>
          <p:cNvSpPr/>
          <p:nvPr/>
        </p:nvSpPr>
        <p:spPr>
          <a:xfrm>
            <a:off x="2339752" y="4063646"/>
            <a:ext cx="46080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hlinkClick r:id="rId5"/>
              </a:rPr>
              <a:t>www.youtube.com/watch?v=qOthJn4QFwI</a:t>
            </a:r>
            <a:endParaRPr lang="cs-CZ" dirty="0"/>
          </a:p>
        </p:txBody>
      </p:sp>
      <p:pic>
        <p:nvPicPr>
          <p:cNvPr id="5122" name="Picture 2" descr="C:\Users\Jitka Šolcová\AppData\Local\Microsoft\Windows\Temporary Internet Files\Content.IE5\E206SJ79\MC90044063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352" y="1417329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32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rgbClr val="FCCEB2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smtClean="0">
                <a:latin typeface="Times New Roman" pitchFamily="18" charset="0"/>
                <a:cs typeface="Times New Roman" pitchFamily="18" charset="0"/>
              </a:rPr>
              <a:t>Anglický jazyk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0" y="338555"/>
            <a:ext cx="8928992" cy="4202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10.10 Anotace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356223"/>
              </p:ext>
            </p:extLst>
          </p:nvPr>
        </p:nvGraphicFramePr>
        <p:xfrm>
          <a:off x="1115616" y="1439612"/>
          <a:ext cx="7272808" cy="2372288"/>
        </p:xfrm>
        <a:graphic>
          <a:graphicData uri="http://schemas.openxmlformats.org/drawingml/2006/table">
            <a:tbl>
              <a:tblPr firstRow="1" bandRow="1"/>
              <a:tblGrid>
                <a:gridCol w="1907305"/>
                <a:gridCol w="5365503"/>
              </a:tblGrid>
              <a:tr h="4091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Mgr.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Jitka Šolcová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4148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4148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4148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Body,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have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got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head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7185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zaměřená na části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lidského těla a sloveso „</a:t>
                      </a:r>
                      <a:r>
                        <a:rPr lang="cs-CZ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have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got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“ v jednotném čísle.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21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729" y="13979"/>
            <a:ext cx="9111271" cy="338554"/>
          </a:xfrm>
          <a:prstGeom prst="rect">
            <a:avLst/>
          </a:prstGeom>
          <a:solidFill>
            <a:srgbClr val="FCCEB2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3060" y="358095"/>
            <a:ext cx="163698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10.2  </a:t>
            </a:r>
            <a:r>
              <a:rPr lang="cs-CZ" sz="2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Head</a:t>
            </a:r>
            <a:endParaRPr lang="cs-CZ" sz="25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9673" y="1167594"/>
            <a:ext cx="8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h</a:t>
            </a:r>
            <a:r>
              <a:rPr lang="cs-CZ" dirty="0" err="1" smtClean="0">
                <a:latin typeface="Comic Sans MS" pitchFamily="66" charset="0"/>
              </a:rPr>
              <a:t>air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156176" y="789552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Comic Sans MS" pitchFamily="66" charset="0"/>
              </a:rPr>
              <a:t>Head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27585" y="1761660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e</a:t>
            </a:r>
            <a:r>
              <a:rPr lang="cs-CZ" dirty="0" err="1" smtClean="0">
                <a:latin typeface="Comic Sans MS" pitchFamily="66" charset="0"/>
              </a:rPr>
              <a:t>ye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2841780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e</a:t>
            </a:r>
            <a:r>
              <a:rPr lang="cs-CZ" dirty="0" err="1" smtClean="0">
                <a:latin typeface="Comic Sans MS" pitchFamily="66" charset="0"/>
              </a:rPr>
              <a:t>ar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971601" y="3543858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Comic Sans MS" pitchFamily="66" charset="0"/>
              </a:rPr>
              <a:t>n</a:t>
            </a:r>
            <a:r>
              <a:rPr lang="cs-CZ" dirty="0" smtClean="0">
                <a:latin typeface="Comic Sans MS" pitchFamily="66" charset="0"/>
              </a:rPr>
              <a:t>ose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884369" y="2841780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Comic Sans MS" pitchFamily="66" charset="0"/>
              </a:rPr>
              <a:t>f</a:t>
            </a:r>
            <a:r>
              <a:rPr lang="cs-CZ" dirty="0" smtClean="0">
                <a:latin typeface="Comic Sans MS" pitchFamily="66" charset="0"/>
              </a:rPr>
              <a:t>ace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876257" y="4029912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m</a:t>
            </a:r>
            <a:r>
              <a:rPr lang="cs-CZ" dirty="0" err="1" smtClean="0">
                <a:latin typeface="Comic Sans MS" pitchFamily="66" charset="0"/>
              </a:rPr>
              <a:t>outh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283968" y="467798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c</a:t>
            </a:r>
            <a:r>
              <a:rPr lang="cs-CZ" dirty="0" err="1" smtClean="0">
                <a:latin typeface="Comic Sans MS" pitchFamily="66" charset="0"/>
              </a:rPr>
              <a:t>hin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3557" name="AutoShape 5" descr="https://encrypted-tbn2.gstatic.com/images?q=tbn:ANd9GcRlFm_MDX4G87rhlM7xyWq_HSGPJrt9X18HyUwxv4ptoCCCtPc7OA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559" name="AutoShape 7" descr="https://encrypted-tbn2.gstatic.com/images?q=tbn:ANd9GcRlFm_MDX4G87rhlM7xyWq_HSGPJrt9X18HyUwxv4ptoCCCtPc7OA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561" name="AutoShape 9" descr="https://encrypted-tbn2.gstatic.com/images?q=tbn:ANd9GcRlFm_MDX4G87rhlM7xyWq_HSGPJrt9X18HyUwxv4ptoCCCtPc7OA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563" name="AutoShape 11" descr="https://encrypted-tbn2.gstatic.com/images?q=tbn:ANd9GcRlFm_MDX4G87rhlM7xyWq_HSGPJrt9X18HyUwxv4ptoCCCtPc7OA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3567" name="Picture 15" descr="http://www.the-blueprints.com/blueprints-depot-restricted/humans/humans/female_face-1572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383"/>
          <a:stretch>
            <a:fillRect/>
          </a:stretch>
        </p:blipFill>
        <p:spPr bwMode="auto">
          <a:xfrm>
            <a:off x="2339752" y="789552"/>
            <a:ext cx="4507402" cy="38379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cxnSp>
        <p:nvCxnSpPr>
          <p:cNvPr id="36" name="Přímá spojovací čára 35"/>
          <p:cNvCxnSpPr/>
          <p:nvPr/>
        </p:nvCxnSpPr>
        <p:spPr>
          <a:xfrm>
            <a:off x="2267744" y="1329612"/>
            <a:ext cx="792088" cy="432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 flipH="1">
            <a:off x="5148064" y="1158884"/>
            <a:ext cx="2164370" cy="386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>
            <a:endCxn id="16" idx="0"/>
          </p:cNvCxnSpPr>
          <p:nvPr/>
        </p:nvCxnSpPr>
        <p:spPr>
          <a:xfrm flipH="1">
            <a:off x="4594310" y="4083918"/>
            <a:ext cx="49701" cy="594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 flipV="1">
            <a:off x="1691680" y="3273828"/>
            <a:ext cx="2880320" cy="3780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 flipV="1">
            <a:off x="1043608" y="2895786"/>
            <a:ext cx="2016224" cy="1080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>
            <a:off x="1403648" y="1923678"/>
            <a:ext cx="2160240" cy="7560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 flipH="1" flipV="1">
            <a:off x="4788024" y="3705876"/>
            <a:ext cx="2088232" cy="432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 flipH="1">
            <a:off x="5508104" y="2949792"/>
            <a:ext cx="2376264" cy="2700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7312434" y="97421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f</a:t>
            </a:r>
            <a:r>
              <a:rPr lang="cs-CZ" dirty="0" err="1" smtClean="0">
                <a:latin typeface="Comic Sans MS" pitchFamily="66" charset="0"/>
              </a:rPr>
              <a:t>orehead</a:t>
            </a:r>
            <a:endParaRPr lang="cs-CZ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95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rgbClr val="FCCEB2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65" y="382210"/>
            <a:ext cx="15376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10.3 Body</a:t>
            </a:r>
            <a:endParaRPr lang="cs-CZ" sz="25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1508" name="Picture 4" descr="http://2.bp.blogspot.com/-omAmDBQoxMQ/UGnco0S2X3I/AAAAAAAAAMA/uHtVBTmNWT8/s1600/human+body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519522"/>
            <a:ext cx="3312368" cy="4481441"/>
          </a:xfrm>
          <a:prstGeom prst="rect">
            <a:avLst/>
          </a:prstGeom>
          <a:noFill/>
        </p:spPr>
      </p:pic>
      <p:cxnSp>
        <p:nvCxnSpPr>
          <p:cNvPr id="30" name="Přímá spojovací čára 29"/>
          <p:cNvCxnSpPr/>
          <p:nvPr/>
        </p:nvCxnSpPr>
        <p:spPr>
          <a:xfrm>
            <a:off x="4499992" y="789552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5364088" y="2949792"/>
            <a:ext cx="72008" cy="17281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3635896" y="1167594"/>
            <a:ext cx="792088" cy="1080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2699792" y="3759882"/>
            <a:ext cx="1440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 flipV="1">
            <a:off x="6056227" y="2679762"/>
            <a:ext cx="936104" cy="264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>
            <a:off x="4932040" y="1437624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2195736" y="2409732"/>
            <a:ext cx="22322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>
            <a:endCxn id="44" idx="1"/>
          </p:cNvCxnSpPr>
          <p:nvPr/>
        </p:nvCxnSpPr>
        <p:spPr>
          <a:xfrm>
            <a:off x="5076056" y="2193709"/>
            <a:ext cx="1584177" cy="226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1043609" y="2301720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s</a:t>
            </a:r>
            <a:r>
              <a:rPr lang="cs-CZ" dirty="0" err="1" smtClean="0">
                <a:latin typeface="Comic Sans MS" pitchFamily="66" charset="0"/>
              </a:rPr>
              <a:t>tomach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1979712" y="3651870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k</a:t>
            </a:r>
            <a:r>
              <a:rPr lang="cs-CZ" dirty="0" err="1" smtClean="0">
                <a:latin typeface="Comic Sans MS" pitchFamily="66" charset="0"/>
              </a:rPr>
              <a:t>nee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6660233" y="203169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e</a:t>
            </a:r>
            <a:r>
              <a:rPr lang="cs-CZ" dirty="0" err="1" smtClean="0">
                <a:latin typeface="Comic Sans MS" pitchFamily="66" charset="0"/>
              </a:rPr>
              <a:t>lbow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7020272" y="257175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Comic Sans MS" pitchFamily="66" charset="0"/>
              </a:rPr>
              <a:t>h</a:t>
            </a:r>
            <a:r>
              <a:rPr lang="cs-CZ" dirty="0" smtClean="0">
                <a:latin typeface="Comic Sans MS" pitchFamily="66" charset="0"/>
              </a:rPr>
              <a:t>and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436096" y="127560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s</a:t>
            </a:r>
            <a:r>
              <a:rPr lang="cs-CZ" dirty="0" err="1" smtClean="0">
                <a:latin typeface="Comic Sans MS" pitchFamily="66" charset="0"/>
              </a:rPr>
              <a:t>houlder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2915817" y="951570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n</a:t>
            </a:r>
            <a:r>
              <a:rPr lang="cs-CZ" dirty="0" err="1" smtClean="0">
                <a:latin typeface="Comic Sans MS" pitchFamily="66" charset="0"/>
              </a:rPr>
              <a:t>eck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940152" y="681540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h</a:t>
            </a:r>
            <a:r>
              <a:rPr lang="cs-CZ" dirty="0" err="1" smtClean="0">
                <a:latin typeface="Comic Sans MS" pitchFamily="66" charset="0"/>
              </a:rPr>
              <a:t>ead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6804249" y="4137924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Comic Sans MS" pitchFamily="66" charset="0"/>
              </a:rPr>
              <a:t>l</a:t>
            </a:r>
            <a:r>
              <a:rPr lang="cs-CZ" dirty="0" smtClean="0">
                <a:latin typeface="Comic Sans MS" pitchFamily="66" charset="0"/>
              </a:rPr>
              <a:t>eg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6660233" y="3543858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f</a:t>
            </a:r>
            <a:r>
              <a:rPr lang="cs-CZ" dirty="0" err="1" smtClean="0">
                <a:latin typeface="Comic Sans MS" pitchFamily="66" charset="0"/>
              </a:rPr>
              <a:t>inger</a:t>
            </a:r>
            <a:endParaRPr lang="cs-CZ" dirty="0">
              <a:latin typeface="Comic Sans MS" pitchFamily="66" charset="0"/>
            </a:endParaRPr>
          </a:p>
        </p:txBody>
      </p:sp>
      <p:cxnSp>
        <p:nvCxnSpPr>
          <p:cNvPr id="52" name="Přímá spojovací čára 51"/>
          <p:cNvCxnSpPr>
            <a:endCxn id="51" idx="1"/>
          </p:cNvCxnSpPr>
          <p:nvPr/>
        </p:nvCxnSpPr>
        <p:spPr>
          <a:xfrm>
            <a:off x="5796136" y="3003798"/>
            <a:ext cx="864097" cy="7247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>
            <a:off x="2627784" y="4785996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1979712" y="462397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Comic Sans MS" pitchFamily="66" charset="0"/>
              </a:rPr>
              <a:t>foot</a:t>
            </a:r>
            <a:endParaRPr lang="cs-CZ" dirty="0">
              <a:latin typeface="Comic Sans MS" pitchFamily="66" charset="0"/>
            </a:endParaRPr>
          </a:p>
        </p:txBody>
      </p:sp>
      <p:cxnSp>
        <p:nvCxnSpPr>
          <p:cNvPr id="62" name="Přímá spojovací čára 61"/>
          <p:cNvCxnSpPr/>
          <p:nvPr/>
        </p:nvCxnSpPr>
        <p:spPr>
          <a:xfrm>
            <a:off x="5940152" y="2517744"/>
            <a:ext cx="216024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Přímá spojovací čára 67"/>
          <p:cNvCxnSpPr/>
          <p:nvPr/>
        </p:nvCxnSpPr>
        <p:spPr>
          <a:xfrm flipH="1">
            <a:off x="5940152" y="2949792"/>
            <a:ext cx="216024" cy="5400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Přímá spojovací čára 68"/>
          <p:cNvCxnSpPr/>
          <p:nvPr/>
        </p:nvCxnSpPr>
        <p:spPr>
          <a:xfrm flipH="1">
            <a:off x="5724128" y="2517744"/>
            <a:ext cx="216024" cy="5400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/>
          <p:nvPr/>
        </p:nvCxnSpPr>
        <p:spPr>
          <a:xfrm flipH="1">
            <a:off x="2699792" y="1329612"/>
            <a:ext cx="720080" cy="17281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flipH="1" flipV="1">
            <a:off x="3419872" y="1329612"/>
            <a:ext cx="216024" cy="5400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flipH="1" flipV="1">
            <a:off x="2699792" y="3057804"/>
            <a:ext cx="216024" cy="5400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Přímá spojovací čára 79"/>
          <p:cNvCxnSpPr>
            <a:stCxn id="82" idx="3"/>
          </p:cNvCxnSpPr>
          <p:nvPr/>
        </p:nvCxnSpPr>
        <p:spPr>
          <a:xfrm>
            <a:off x="2141097" y="1568284"/>
            <a:ext cx="1062752" cy="3013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>
            <a:off x="1547665" y="138361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a</a:t>
            </a:r>
            <a:r>
              <a:rPr lang="cs-CZ" dirty="0" err="1" smtClean="0">
                <a:latin typeface="Comic Sans MS" pitchFamily="66" charset="0"/>
              </a:rPr>
              <a:t>rm</a:t>
            </a:r>
            <a:endParaRPr lang="cs-CZ" dirty="0">
              <a:latin typeface="Comic Sans MS" pitchFamily="66" charset="0"/>
            </a:endParaRPr>
          </a:p>
        </p:txBody>
      </p:sp>
      <p:cxnSp>
        <p:nvCxnSpPr>
          <p:cNvPr id="86" name="Přímá spojovací čára 85"/>
          <p:cNvCxnSpPr/>
          <p:nvPr/>
        </p:nvCxnSpPr>
        <p:spPr>
          <a:xfrm flipH="1">
            <a:off x="5220072" y="4677984"/>
            <a:ext cx="21602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flipH="1">
            <a:off x="5148064" y="2949792"/>
            <a:ext cx="2076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>
            <a:off x="5436096" y="4245936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>
            <a:off x="4932040" y="4948014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>
            <a:off x="3635896" y="4677984"/>
            <a:ext cx="0" cy="2700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Přímá spojovací čára 103"/>
          <p:cNvCxnSpPr/>
          <p:nvPr/>
        </p:nvCxnSpPr>
        <p:spPr>
          <a:xfrm flipH="1">
            <a:off x="3635896" y="4677984"/>
            <a:ext cx="144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 flipH="1">
            <a:off x="3635896" y="4948014"/>
            <a:ext cx="144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xtovéPole 106"/>
          <p:cNvSpPr txBox="1"/>
          <p:nvPr/>
        </p:nvSpPr>
        <p:spPr>
          <a:xfrm>
            <a:off x="5868144" y="4785996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Comic Sans MS" pitchFamily="66" charset="0"/>
              </a:rPr>
              <a:t>toe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08" name="TextovéPole 107"/>
          <p:cNvSpPr txBox="1"/>
          <p:nvPr/>
        </p:nvSpPr>
        <p:spPr>
          <a:xfrm>
            <a:off x="3995937" y="1545636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latin typeface="Comic Sans MS" pitchFamily="66" charset="0"/>
              </a:rPr>
              <a:t>c</a:t>
            </a:r>
            <a:r>
              <a:rPr lang="cs-CZ" dirty="0" err="1" smtClean="0">
                <a:latin typeface="Comic Sans MS" pitchFamily="66" charset="0"/>
              </a:rPr>
              <a:t>hest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10" name="Elipsa 109"/>
          <p:cNvSpPr/>
          <p:nvPr/>
        </p:nvSpPr>
        <p:spPr>
          <a:xfrm>
            <a:off x="4067944" y="2139702"/>
            <a:ext cx="72008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Elipsa 110"/>
          <p:cNvSpPr/>
          <p:nvPr/>
        </p:nvSpPr>
        <p:spPr>
          <a:xfrm>
            <a:off x="3995936" y="3705876"/>
            <a:ext cx="216024" cy="1620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Elipsa 111"/>
          <p:cNvSpPr/>
          <p:nvPr/>
        </p:nvSpPr>
        <p:spPr>
          <a:xfrm>
            <a:off x="4932040" y="2139702"/>
            <a:ext cx="216024" cy="1620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7" grpId="0"/>
      <p:bldP spid="82" grpId="0"/>
      <p:bldP spid="107" grpId="0"/>
      <p:bldP spid="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rgbClr val="FCCEB2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365072"/>
            <a:ext cx="346601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10.4 </a:t>
            </a:r>
            <a:r>
              <a:rPr lang="cs-CZ" sz="2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Have</a:t>
            </a:r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got</a:t>
            </a:r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lang="cs-CZ" sz="2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singular</a:t>
            </a:r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lang="cs-CZ" sz="25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291218" y="897564"/>
            <a:ext cx="4104456" cy="1890210"/>
          </a:xfrm>
          <a:solidFill>
            <a:srgbClr val="CA84B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AutoNum type="arabicPeriod"/>
            </a:pPr>
            <a:r>
              <a:rPr lang="en-US" sz="1800" b="1" dirty="0" smtClean="0">
                <a:solidFill>
                  <a:schemeClr val="tx1"/>
                </a:solidFill>
              </a:rPr>
              <a:t>I have got</a:t>
            </a:r>
            <a:r>
              <a:rPr lang="cs-CZ" sz="1800" b="1" dirty="0" smtClean="0">
                <a:solidFill>
                  <a:schemeClr val="tx1"/>
                </a:solidFill>
              </a:rPr>
              <a:t>.</a:t>
            </a:r>
            <a:r>
              <a:rPr lang="cs-CZ" sz="1800" dirty="0" smtClean="0">
                <a:solidFill>
                  <a:schemeClr val="tx1"/>
                </a:solidFill>
              </a:rPr>
              <a:t>		já mám </a:t>
            </a:r>
          </a:p>
          <a:p>
            <a:pPr>
              <a:buAutoNum type="arabicPeriod"/>
            </a:pPr>
            <a:r>
              <a:rPr lang="en-US" sz="1800" b="1" dirty="0" smtClean="0">
                <a:solidFill>
                  <a:schemeClr val="tx1"/>
                </a:solidFill>
              </a:rPr>
              <a:t>You </a:t>
            </a:r>
            <a:r>
              <a:rPr lang="en-US" sz="1800" b="1" dirty="0">
                <a:solidFill>
                  <a:schemeClr val="tx1"/>
                </a:solidFill>
              </a:rPr>
              <a:t>have </a:t>
            </a:r>
            <a:r>
              <a:rPr lang="en-US" sz="1800" b="1" dirty="0" smtClean="0">
                <a:solidFill>
                  <a:schemeClr val="tx1"/>
                </a:solidFill>
              </a:rPr>
              <a:t>got</a:t>
            </a:r>
            <a:r>
              <a:rPr lang="cs-CZ" sz="1800" b="1" dirty="0" smtClean="0">
                <a:solidFill>
                  <a:schemeClr val="tx1"/>
                </a:solidFill>
              </a:rPr>
              <a:t>.</a:t>
            </a:r>
            <a:r>
              <a:rPr lang="cs-CZ" sz="1800" dirty="0">
                <a:solidFill>
                  <a:schemeClr val="tx1"/>
                </a:solidFill>
              </a:rPr>
              <a:t>		</a:t>
            </a:r>
            <a:r>
              <a:rPr lang="cs-CZ" sz="1800" dirty="0" smtClean="0">
                <a:solidFill>
                  <a:schemeClr val="tx1"/>
                </a:solidFill>
              </a:rPr>
              <a:t>ty máš</a:t>
            </a:r>
          </a:p>
          <a:p>
            <a:pPr marL="0" lvl="0" indent="0"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3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  </a:t>
            </a:r>
            <a:r>
              <a:rPr lang="cs-CZ" sz="1800" b="1" dirty="0" smtClean="0">
                <a:solidFill>
                  <a:schemeClr val="tx1"/>
                </a:solidFill>
              </a:rPr>
              <a:t>H</a:t>
            </a:r>
            <a:r>
              <a:rPr lang="en-US" sz="1800" b="1" dirty="0">
                <a:solidFill>
                  <a:schemeClr val="tx1"/>
                </a:solidFill>
              </a:rPr>
              <a:t>e </a:t>
            </a:r>
            <a:r>
              <a:rPr lang="en-US" sz="18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</a:rPr>
              <a:t>has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got</a:t>
            </a:r>
            <a:r>
              <a:rPr lang="cs-CZ" sz="1800" b="1" dirty="0" smtClean="0">
                <a:solidFill>
                  <a:schemeClr val="tx1"/>
                </a:solidFill>
              </a:rPr>
              <a:t>.</a:t>
            </a:r>
            <a:r>
              <a:rPr lang="cs-CZ" sz="1800" dirty="0">
                <a:solidFill>
                  <a:schemeClr val="tx1"/>
                </a:solidFill>
              </a:rPr>
              <a:t>		</a:t>
            </a:r>
            <a:r>
              <a:rPr lang="cs-CZ" sz="1800" dirty="0" smtClean="0">
                <a:solidFill>
                  <a:schemeClr val="tx1"/>
                </a:solidFill>
              </a:rPr>
              <a:t>on má</a:t>
            </a:r>
            <a:endParaRPr lang="en-US" sz="1800" dirty="0">
              <a:solidFill>
                <a:schemeClr val="tx1"/>
              </a:solidFill>
            </a:endParaRPr>
          </a:p>
          <a:p>
            <a:pPr marL="0" lvl="0" indent="0">
              <a:buNone/>
              <a:defRPr/>
            </a:pPr>
            <a:r>
              <a:rPr lang="cs-CZ" sz="1800" b="1" dirty="0">
                <a:solidFill>
                  <a:schemeClr val="tx1"/>
                </a:solidFill>
              </a:rPr>
              <a:t>   </a:t>
            </a:r>
            <a:r>
              <a:rPr lang="cs-CZ" sz="1800" b="1" dirty="0" smtClean="0">
                <a:solidFill>
                  <a:schemeClr val="tx1"/>
                </a:solidFill>
              </a:rPr>
              <a:t>   </a:t>
            </a:r>
            <a:r>
              <a:rPr lang="en-US" sz="1800" b="1" dirty="0" smtClean="0">
                <a:solidFill>
                  <a:schemeClr val="tx1"/>
                </a:solidFill>
              </a:rPr>
              <a:t>She </a:t>
            </a:r>
            <a:r>
              <a:rPr lang="en-US" sz="18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</a:rPr>
              <a:t>has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got</a:t>
            </a:r>
            <a:r>
              <a:rPr lang="cs-CZ" sz="1800" b="1" dirty="0" smtClean="0">
                <a:solidFill>
                  <a:schemeClr val="tx1"/>
                </a:solidFill>
              </a:rPr>
              <a:t>.</a:t>
            </a:r>
            <a:r>
              <a:rPr lang="cs-CZ" sz="1800" dirty="0">
                <a:solidFill>
                  <a:schemeClr val="tx1"/>
                </a:solidFill>
              </a:rPr>
              <a:t>		</a:t>
            </a:r>
            <a:r>
              <a:rPr lang="cs-CZ" sz="1800" dirty="0" smtClean="0">
                <a:solidFill>
                  <a:schemeClr val="tx1"/>
                </a:solidFill>
              </a:rPr>
              <a:t>ona má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0" lvl="0" indent="0">
              <a:buNone/>
              <a:defRPr/>
            </a:pPr>
            <a:r>
              <a:rPr lang="cs-CZ" sz="1800" b="1" dirty="0" smtClean="0">
                <a:solidFill>
                  <a:schemeClr val="tx1"/>
                </a:solidFill>
              </a:rPr>
              <a:t>      </a:t>
            </a:r>
            <a:r>
              <a:rPr lang="en-US" sz="1800" b="1" dirty="0" smtClean="0">
                <a:solidFill>
                  <a:schemeClr val="tx1"/>
                </a:solidFill>
              </a:rPr>
              <a:t>It </a:t>
            </a:r>
            <a:r>
              <a:rPr lang="en-US" sz="1800" b="1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</a:rPr>
              <a:t>has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got</a:t>
            </a:r>
            <a:r>
              <a:rPr lang="cs-CZ" sz="1800" b="1" dirty="0" smtClean="0">
                <a:solidFill>
                  <a:schemeClr val="tx1"/>
                </a:solidFill>
              </a:rPr>
              <a:t>.</a:t>
            </a:r>
            <a:r>
              <a:rPr lang="cs-CZ" sz="1800" dirty="0">
                <a:solidFill>
                  <a:schemeClr val="tx1"/>
                </a:solidFill>
              </a:rPr>
              <a:t>		</a:t>
            </a:r>
            <a:r>
              <a:rPr lang="cs-CZ" sz="1800" dirty="0" smtClean="0">
                <a:solidFill>
                  <a:schemeClr val="tx1"/>
                </a:solidFill>
              </a:rPr>
              <a:t>ono má</a:t>
            </a:r>
          </a:p>
          <a:p>
            <a:pPr marL="0" lvl="0" indent="0"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>
              <a:buAutoNum type="arabicPeriod"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788024" y="897564"/>
            <a:ext cx="3672408" cy="1818202"/>
          </a:xfrm>
          <a:prstGeom prst="rect">
            <a:avLst/>
          </a:prstGeom>
          <a:solidFill>
            <a:srgbClr val="CA84B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100" u="sng" dirty="0" smtClean="0">
                <a:solidFill>
                  <a:schemeClr val="tx1"/>
                </a:solidFill>
              </a:rPr>
              <a:t>SHORT FORMS </a:t>
            </a:r>
            <a:r>
              <a:rPr lang="cs-CZ" sz="2200" dirty="0" smtClean="0">
                <a:solidFill>
                  <a:schemeClr val="tx1"/>
                </a:solidFill>
              </a:rPr>
              <a:t>(zkrácený tvar)</a:t>
            </a:r>
          </a:p>
          <a:p>
            <a:pPr lvl="0"/>
            <a:r>
              <a:rPr lang="cs-CZ" sz="2600" dirty="0" smtClean="0">
                <a:solidFill>
                  <a:schemeClr val="tx1"/>
                </a:solidFill>
              </a:rPr>
              <a:t>1. 	</a:t>
            </a:r>
            <a:r>
              <a:rPr lang="cs-CZ" sz="3200" b="1" dirty="0" err="1" smtClean="0">
                <a:solidFill>
                  <a:schemeClr val="tx1"/>
                </a:solidFill>
              </a:rPr>
              <a:t>I‘ve</a:t>
            </a:r>
            <a:r>
              <a:rPr lang="cs-CZ" sz="3200" b="1" dirty="0" smtClean="0">
                <a:solidFill>
                  <a:schemeClr val="tx1"/>
                </a:solidFill>
              </a:rPr>
              <a:t>  </a:t>
            </a:r>
            <a:r>
              <a:rPr lang="cs-CZ" sz="3200" b="1" dirty="0" err="1" smtClean="0">
                <a:solidFill>
                  <a:schemeClr val="tx1"/>
                </a:solidFill>
              </a:rPr>
              <a:t>got</a:t>
            </a:r>
            <a:r>
              <a:rPr lang="cs-CZ" sz="3200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cs-CZ" sz="3200" dirty="0" smtClean="0">
                <a:solidFill>
                  <a:schemeClr val="tx1"/>
                </a:solidFill>
              </a:rPr>
              <a:t>2. 	</a:t>
            </a:r>
            <a:r>
              <a:rPr lang="cs-CZ" sz="3200" b="1" dirty="0" err="1" smtClean="0">
                <a:solidFill>
                  <a:schemeClr val="tx1"/>
                </a:solidFill>
              </a:rPr>
              <a:t>You‘ve</a:t>
            </a:r>
            <a:r>
              <a:rPr lang="cs-CZ" sz="3200" b="1" dirty="0" smtClean="0">
                <a:solidFill>
                  <a:schemeClr val="tx1"/>
                </a:solidFill>
              </a:rPr>
              <a:t>  </a:t>
            </a:r>
            <a:r>
              <a:rPr lang="cs-CZ" sz="3200" b="1" dirty="0" err="1" smtClean="0">
                <a:solidFill>
                  <a:schemeClr val="tx1"/>
                </a:solidFill>
              </a:rPr>
              <a:t>got</a:t>
            </a:r>
            <a:r>
              <a:rPr lang="cs-CZ" sz="3200" b="1" dirty="0">
                <a:solidFill>
                  <a:schemeClr val="tx1"/>
                </a:solidFill>
              </a:rPr>
              <a:t>.</a:t>
            </a:r>
            <a:r>
              <a:rPr lang="cs-CZ" sz="3200" b="1" dirty="0" smtClean="0">
                <a:solidFill>
                  <a:schemeClr val="tx1"/>
                </a:solidFill>
              </a:rPr>
              <a:t>   </a:t>
            </a:r>
            <a:r>
              <a:rPr lang="cs-CZ" sz="3200" dirty="0" smtClean="0">
                <a:solidFill>
                  <a:schemeClr val="tx1"/>
                </a:solidFill>
              </a:rPr>
              <a:t>                                                                  </a:t>
            </a:r>
          </a:p>
          <a:p>
            <a:pPr lvl="0"/>
            <a:r>
              <a:rPr lang="cs-CZ" sz="3200" dirty="0" smtClean="0">
                <a:solidFill>
                  <a:schemeClr val="tx1"/>
                </a:solidFill>
              </a:rPr>
              <a:t>3.	</a:t>
            </a:r>
            <a:r>
              <a:rPr lang="cs-CZ" sz="3200" b="1" dirty="0" err="1" smtClean="0">
                <a:solidFill>
                  <a:schemeClr val="tx1"/>
                </a:solidFill>
              </a:rPr>
              <a:t>He‘s</a:t>
            </a:r>
            <a:r>
              <a:rPr lang="cs-CZ" sz="3200" b="1" dirty="0" smtClean="0">
                <a:solidFill>
                  <a:schemeClr val="tx1"/>
                </a:solidFill>
              </a:rPr>
              <a:t>  </a:t>
            </a:r>
            <a:r>
              <a:rPr lang="cs-CZ" sz="3200" b="1" dirty="0" err="1" smtClean="0">
                <a:solidFill>
                  <a:schemeClr val="tx1"/>
                </a:solidFill>
              </a:rPr>
              <a:t>got</a:t>
            </a:r>
            <a:r>
              <a:rPr lang="cs-CZ" sz="3200" b="1" dirty="0">
                <a:solidFill>
                  <a:schemeClr val="tx1"/>
                </a:solidFill>
              </a:rPr>
              <a:t>.</a:t>
            </a:r>
            <a:r>
              <a:rPr lang="cs-CZ" sz="3200" b="1" dirty="0" smtClean="0">
                <a:solidFill>
                  <a:schemeClr val="tx1"/>
                </a:solidFill>
              </a:rPr>
              <a:t>                                     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    	</a:t>
            </a:r>
            <a:r>
              <a:rPr lang="cs-CZ" sz="3200" b="1" dirty="0" err="1" smtClean="0">
                <a:solidFill>
                  <a:schemeClr val="tx1"/>
                </a:solidFill>
              </a:rPr>
              <a:t>She‘s</a:t>
            </a:r>
            <a:r>
              <a:rPr lang="cs-CZ" sz="3200" b="1" dirty="0" smtClean="0">
                <a:solidFill>
                  <a:schemeClr val="tx1"/>
                </a:solidFill>
              </a:rPr>
              <a:t>  </a:t>
            </a:r>
            <a:r>
              <a:rPr lang="cs-CZ" sz="3200" b="1" dirty="0" err="1" smtClean="0">
                <a:solidFill>
                  <a:schemeClr val="tx1"/>
                </a:solidFill>
              </a:rPr>
              <a:t>got</a:t>
            </a:r>
            <a:r>
              <a:rPr lang="cs-CZ" sz="32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3200" b="1" dirty="0" smtClean="0">
                <a:solidFill>
                  <a:schemeClr val="tx1"/>
                </a:solidFill>
              </a:rPr>
              <a:t>    	</a:t>
            </a:r>
            <a:r>
              <a:rPr lang="cs-CZ" sz="3200" b="1" dirty="0" err="1" smtClean="0">
                <a:solidFill>
                  <a:schemeClr val="tx1"/>
                </a:solidFill>
              </a:rPr>
              <a:t>It‘s</a:t>
            </a:r>
            <a:r>
              <a:rPr lang="cs-CZ" sz="3200" b="1" dirty="0" smtClean="0">
                <a:solidFill>
                  <a:schemeClr val="tx1"/>
                </a:solidFill>
              </a:rPr>
              <a:t>  </a:t>
            </a:r>
            <a:r>
              <a:rPr lang="cs-CZ" sz="3200" b="1" dirty="0" err="1" smtClean="0">
                <a:solidFill>
                  <a:schemeClr val="tx1"/>
                </a:solidFill>
              </a:rPr>
              <a:t>got</a:t>
            </a:r>
            <a:r>
              <a:rPr lang="cs-CZ" sz="3200" b="1" dirty="0" smtClean="0">
                <a:solidFill>
                  <a:schemeClr val="tx1"/>
                </a:solidFill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699792" y="2907438"/>
            <a:ext cx="5040560" cy="1944216"/>
          </a:xfrm>
          <a:prstGeom prst="rect">
            <a:avLst/>
          </a:prstGeom>
          <a:solidFill>
            <a:srgbClr val="CA84B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NEGATIVE</a:t>
            </a:r>
            <a:r>
              <a:rPr lang="cs-CZ" sz="2600" noProof="0" dirty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(zápor)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200" dirty="0" smtClean="0">
                <a:solidFill>
                  <a:schemeClr val="tx1"/>
                </a:solidFill>
              </a:rPr>
              <a:t>    	</a:t>
            </a:r>
            <a:r>
              <a:rPr lang="cs-CZ" sz="2400" b="1" dirty="0" smtClean="0">
                <a:solidFill>
                  <a:schemeClr val="tx1"/>
                </a:solidFill>
              </a:rPr>
              <a:t>I </a:t>
            </a:r>
            <a:r>
              <a:rPr lang="cs-CZ" sz="2400" b="1" dirty="0" err="1" smtClean="0">
                <a:solidFill>
                  <a:schemeClr val="tx1"/>
                </a:solidFill>
              </a:rPr>
              <a:t>haven‘t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got</a:t>
            </a:r>
            <a:r>
              <a:rPr lang="cs-CZ" sz="2400" b="1" dirty="0">
                <a:solidFill>
                  <a:schemeClr val="tx1"/>
                </a:solidFill>
              </a:rPr>
              <a:t>.</a:t>
            </a:r>
            <a:r>
              <a:rPr lang="cs-CZ" sz="2400" b="1" dirty="0" smtClean="0">
                <a:solidFill>
                  <a:schemeClr val="tx1"/>
                </a:solidFill>
              </a:rPr>
              <a:t>  </a:t>
            </a:r>
            <a:r>
              <a:rPr lang="cs-CZ" sz="2200" b="1" dirty="0" smtClean="0">
                <a:solidFill>
                  <a:schemeClr val="tx1"/>
                </a:solidFill>
              </a:rPr>
              <a:t>		</a:t>
            </a:r>
            <a:r>
              <a:rPr lang="cs-CZ" sz="2200" dirty="0" smtClean="0">
                <a:solidFill>
                  <a:schemeClr val="tx1"/>
                </a:solidFill>
              </a:rPr>
              <a:t>já nemám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200" dirty="0" smtClean="0">
                <a:solidFill>
                  <a:schemeClr val="tx1"/>
                </a:solidFill>
              </a:rPr>
              <a:t> 	</a:t>
            </a:r>
            <a:r>
              <a:rPr lang="cs-CZ" sz="2400" b="1" dirty="0" err="1" smtClean="0">
                <a:solidFill>
                  <a:schemeClr val="tx1"/>
                </a:solidFill>
              </a:rPr>
              <a:t>You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haven‘t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got</a:t>
            </a:r>
            <a:r>
              <a:rPr lang="cs-CZ" sz="2400" b="1" dirty="0">
                <a:solidFill>
                  <a:schemeClr val="tx1"/>
                </a:solidFill>
              </a:rPr>
              <a:t>.</a:t>
            </a:r>
            <a:r>
              <a:rPr lang="cs-CZ" sz="2400" b="1" dirty="0" smtClean="0">
                <a:solidFill>
                  <a:schemeClr val="tx1"/>
                </a:solidFill>
              </a:rPr>
              <a:t>	</a:t>
            </a:r>
            <a:r>
              <a:rPr lang="cs-CZ" sz="2200" b="1" dirty="0" smtClean="0">
                <a:solidFill>
                  <a:schemeClr val="tx1"/>
                </a:solidFill>
              </a:rPr>
              <a:t>	</a:t>
            </a:r>
            <a:r>
              <a:rPr lang="cs-CZ" sz="2200" dirty="0" smtClean="0">
                <a:solidFill>
                  <a:schemeClr val="tx1"/>
                </a:solidFill>
              </a:rPr>
              <a:t>ty nemáš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2200" dirty="0" smtClean="0">
                <a:solidFill>
                  <a:schemeClr val="tx1"/>
                </a:solidFill>
              </a:rPr>
              <a:t> 	</a:t>
            </a:r>
            <a:r>
              <a:rPr lang="cs-CZ" sz="2400" b="1" dirty="0" smtClean="0">
                <a:solidFill>
                  <a:schemeClr val="tx1"/>
                </a:solidFill>
              </a:rPr>
              <a:t>He </a:t>
            </a:r>
            <a:r>
              <a:rPr lang="cs-CZ" sz="2400" b="1" dirty="0" err="1" smtClean="0">
                <a:solidFill>
                  <a:schemeClr val="tx1"/>
                </a:solidFill>
              </a:rPr>
              <a:t>hasn‘t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got</a:t>
            </a:r>
            <a:r>
              <a:rPr lang="cs-CZ" sz="2400" b="1" dirty="0" smtClean="0">
                <a:solidFill>
                  <a:schemeClr val="tx1"/>
                </a:solidFill>
              </a:rPr>
              <a:t>. 	</a:t>
            </a:r>
            <a:r>
              <a:rPr lang="cs-CZ" sz="2200" b="1" dirty="0" smtClean="0">
                <a:solidFill>
                  <a:schemeClr val="tx1"/>
                </a:solidFill>
              </a:rPr>
              <a:t>	</a:t>
            </a:r>
            <a:r>
              <a:rPr lang="cs-CZ" sz="2200" dirty="0" smtClean="0">
                <a:solidFill>
                  <a:schemeClr val="tx1"/>
                </a:solidFill>
              </a:rPr>
              <a:t>on nemá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s-CZ" sz="2200" dirty="0" smtClean="0">
                <a:solidFill>
                  <a:schemeClr val="tx1"/>
                </a:solidFill>
              </a:rPr>
              <a:t>    	</a:t>
            </a:r>
            <a:r>
              <a:rPr lang="cs-CZ" sz="2400" b="1" dirty="0" err="1" smtClean="0">
                <a:solidFill>
                  <a:schemeClr val="tx1"/>
                </a:solidFill>
              </a:rPr>
              <a:t>She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hasn‘t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got</a:t>
            </a:r>
            <a:r>
              <a:rPr lang="cs-CZ" sz="2400" b="1" dirty="0" smtClean="0">
                <a:solidFill>
                  <a:schemeClr val="tx1"/>
                </a:solidFill>
              </a:rPr>
              <a:t>. 	</a:t>
            </a:r>
            <a:r>
              <a:rPr lang="cs-CZ" sz="2200" b="1" dirty="0" smtClean="0">
                <a:solidFill>
                  <a:schemeClr val="tx1"/>
                </a:solidFill>
              </a:rPr>
              <a:t>	</a:t>
            </a:r>
            <a:r>
              <a:rPr lang="cs-CZ" sz="2200" dirty="0" smtClean="0">
                <a:solidFill>
                  <a:schemeClr val="tx1"/>
                </a:solidFill>
              </a:rPr>
              <a:t>ona nemá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cs-CZ" sz="2200" dirty="0" smtClean="0">
                <a:solidFill>
                  <a:schemeClr val="tx1"/>
                </a:solidFill>
              </a:rPr>
              <a:t>    	</a:t>
            </a:r>
            <a:r>
              <a:rPr lang="cs-CZ" sz="2400" b="1" dirty="0" err="1" smtClean="0">
                <a:solidFill>
                  <a:schemeClr val="tx1"/>
                </a:solidFill>
              </a:rPr>
              <a:t>It</a:t>
            </a:r>
            <a:r>
              <a:rPr lang="cs-CZ" sz="2400" b="1" dirty="0" smtClean="0">
                <a:solidFill>
                  <a:schemeClr val="tx1"/>
                </a:solidFill>
              </a:rPr>
              <a:t>  </a:t>
            </a:r>
            <a:r>
              <a:rPr lang="cs-CZ" sz="2400" b="1" dirty="0" err="1" smtClean="0">
                <a:solidFill>
                  <a:schemeClr val="tx1"/>
                </a:solidFill>
              </a:rPr>
              <a:t>hasn‘t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got</a:t>
            </a:r>
            <a:r>
              <a:rPr lang="cs-CZ" sz="2400" b="1" dirty="0">
                <a:solidFill>
                  <a:schemeClr val="tx1"/>
                </a:solidFill>
              </a:rPr>
              <a:t>.</a:t>
            </a:r>
            <a:r>
              <a:rPr lang="cs-CZ" sz="2200" b="1" dirty="0" smtClean="0">
                <a:solidFill>
                  <a:schemeClr val="tx1"/>
                </a:solidFill>
              </a:rPr>
              <a:t>		</a:t>
            </a:r>
            <a:r>
              <a:rPr lang="cs-CZ" sz="2200" dirty="0" smtClean="0">
                <a:solidFill>
                  <a:schemeClr val="tx1"/>
                </a:solidFill>
              </a:rPr>
              <a:t>ono nemá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pic>
        <p:nvPicPr>
          <p:cNvPr id="4102" name="Picture 6" descr="C:\Users\Jitka Šolcová\AppData\Local\Microsoft\Windows\Temporary Internet Files\Content.IE5\O5N8LHBD\MC90031258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965651"/>
            <a:ext cx="1822399" cy="159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79510" y="4666988"/>
            <a:ext cx="2254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She</a:t>
            </a:r>
            <a:r>
              <a:rPr lang="cs-CZ" dirty="0" smtClean="0"/>
              <a:t> has </a:t>
            </a:r>
            <a:r>
              <a:rPr lang="cs-CZ" dirty="0" err="1" smtClean="0"/>
              <a:t>got</a:t>
            </a:r>
            <a:r>
              <a:rPr lang="cs-CZ" dirty="0" smtClean="0"/>
              <a:t> a big </a:t>
            </a:r>
            <a:r>
              <a:rPr lang="cs-CZ" dirty="0" err="1" smtClean="0"/>
              <a:t>key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77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9" grpId="0" animBg="1"/>
      <p:bldP spid="13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rgbClr val="FCCEB2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3917" y="385544"/>
            <a:ext cx="197906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10.5 </a:t>
            </a:r>
            <a:r>
              <a:rPr lang="cs-CZ" sz="2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Exercise</a:t>
            </a:r>
            <a:endParaRPr lang="cs-CZ" sz="25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512" y="862598"/>
            <a:ext cx="4392488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1) Doplň do vět správný tvar slovesa „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“.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79512" y="1275606"/>
            <a:ext cx="4392488" cy="36779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AutoNum type="arabicPeriod"/>
            </a:pPr>
            <a:r>
              <a:rPr lang="cs-CZ" sz="1600" dirty="0" smtClean="0">
                <a:cs typeface="Times New Roman" pitchFamily="18" charset="0"/>
              </a:rPr>
              <a:t>  I ......................................... dog.</a:t>
            </a:r>
          </a:p>
          <a:p>
            <a:pPr>
              <a:spcAft>
                <a:spcPts val="1800"/>
              </a:spcAft>
            </a:pPr>
            <a:r>
              <a:rPr lang="cs-CZ" sz="1600" dirty="0" smtClean="0">
                <a:cs typeface="Times New Roman" pitchFamily="18" charset="0"/>
              </a:rPr>
              <a:t>2.   </a:t>
            </a:r>
            <a:r>
              <a:rPr lang="cs-CZ" sz="1600" dirty="0" err="1" smtClean="0">
                <a:cs typeface="Times New Roman" pitchFamily="18" charset="0"/>
              </a:rPr>
              <a:t>She</a:t>
            </a:r>
            <a:r>
              <a:rPr lang="cs-CZ" sz="1600" dirty="0" smtClean="0">
                <a:cs typeface="Times New Roman" pitchFamily="18" charset="0"/>
              </a:rPr>
              <a:t> .................................... </a:t>
            </a:r>
            <a:r>
              <a:rPr lang="cs-CZ" sz="1600" dirty="0" err="1" smtClean="0">
                <a:cs typeface="Times New Roman" pitchFamily="18" charset="0"/>
              </a:rPr>
              <a:t>blue</a:t>
            </a:r>
            <a:r>
              <a:rPr lang="cs-CZ" sz="1600" dirty="0" smtClean="0">
                <a:cs typeface="Times New Roman" pitchFamily="18" charset="0"/>
              </a:rPr>
              <a:t> </a:t>
            </a:r>
            <a:r>
              <a:rPr lang="cs-CZ" sz="1600" dirty="0" err="1" smtClean="0">
                <a:cs typeface="Times New Roman" pitchFamily="18" charset="0"/>
              </a:rPr>
              <a:t>jeans</a:t>
            </a:r>
            <a:r>
              <a:rPr lang="cs-CZ" sz="1600" dirty="0" smtClean="0">
                <a:cs typeface="Times New Roman" pitchFamily="18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cs-CZ" sz="1600" dirty="0" smtClean="0">
                <a:cs typeface="Times New Roman" pitchFamily="18" charset="0"/>
              </a:rPr>
              <a:t>3.   </a:t>
            </a:r>
            <a:r>
              <a:rPr lang="cs-CZ" sz="1600" dirty="0" err="1" smtClean="0">
                <a:cs typeface="Times New Roman" pitchFamily="18" charset="0"/>
              </a:rPr>
              <a:t>Lisa</a:t>
            </a:r>
            <a:r>
              <a:rPr lang="cs-CZ" sz="1600" dirty="0" smtClean="0">
                <a:cs typeface="Times New Roman" pitchFamily="18" charset="0"/>
              </a:rPr>
              <a:t> .................................... </a:t>
            </a:r>
            <a:r>
              <a:rPr lang="cs-CZ" sz="1600" dirty="0" err="1" smtClean="0">
                <a:cs typeface="Times New Roman" pitchFamily="18" charset="0"/>
              </a:rPr>
              <a:t>long</a:t>
            </a:r>
            <a:r>
              <a:rPr lang="cs-CZ" sz="1600" dirty="0" smtClean="0">
                <a:cs typeface="Times New Roman" pitchFamily="18" charset="0"/>
              </a:rPr>
              <a:t> </a:t>
            </a:r>
            <a:r>
              <a:rPr lang="cs-CZ" sz="1600" dirty="0" err="1" smtClean="0">
                <a:cs typeface="Times New Roman" pitchFamily="18" charset="0"/>
              </a:rPr>
              <a:t>hair</a:t>
            </a:r>
            <a:r>
              <a:rPr lang="cs-CZ" sz="1600" dirty="0" smtClean="0">
                <a:cs typeface="Times New Roman" pitchFamily="18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cs-CZ" sz="1600" dirty="0" smtClean="0">
                <a:cs typeface="Times New Roman" pitchFamily="18" charset="0"/>
              </a:rPr>
              <a:t>4.   </a:t>
            </a:r>
            <a:r>
              <a:rPr lang="cs-CZ" sz="1600" dirty="0" err="1" smtClean="0">
                <a:cs typeface="Times New Roman" pitchFamily="18" charset="0"/>
              </a:rPr>
              <a:t>You</a:t>
            </a:r>
            <a:r>
              <a:rPr lang="cs-CZ" sz="1600" dirty="0" smtClean="0">
                <a:cs typeface="Times New Roman" pitchFamily="18" charset="0"/>
              </a:rPr>
              <a:t> ............................(not) </a:t>
            </a:r>
            <a:r>
              <a:rPr lang="cs-CZ" sz="1600" dirty="0" err="1" smtClean="0">
                <a:cs typeface="Times New Roman" pitchFamily="18" charset="0"/>
              </a:rPr>
              <a:t>new</a:t>
            </a:r>
            <a:r>
              <a:rPr lang="cs-CZ" sz="1600" dirty="0" smtClean="0">
                <a:cs typeface="Times New Roman" pitchFamily="18" charset="0"/>
              </a:rPr>
              <a:t> </a:t>
            </a:r>
            <a:r>
              <a:rPr lang="cs-CZ" sz="1600" dirty="0" err="1" smtClean="0">
                <a:cs typeface="Times New Roman" pitchFamily="18" charset="0"/>
              </a:rPr>
              <a:t>colour</a:t>
            </a:r>
            <a:r>
              <a:rPr lang="cs-CZ" sz="1600" dirty="0" smtClean="0">
                <a:cs typeface="Times New Roman" pitchFamily="18" charset="0"/>
              </a:rPr>
              <a:t> </a:t>
            </a:r>
            <a:r>
              <a:rPr lang="cs-CZ" sz="1600" dirty="0" err="1" smtClean="0">
                <a:cs typeface="Times New Roman" pitchFamily="18" charset="0"/>
              </a:rPr>
              <a:t>pencils</a:t>
            </a:r>
            <a:r>
              <a:rPr lang="cs-CZ" sz="1600" dirty="0" smtClean="0">
                <a:cs typeface="Times New Roman" pitchFamily="18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cs-CZ" sz="1600" dirty="0" smtClean="0">
                <a:cs typeface="Times New Roman" pitchFamily="18" charset="0"/>
              </a:rPr>
              <a:t>5.   I ......................................... (not) </a:t>
            </a:r>
            <a:r>
              <a:rPr lang="cs-CZ" sz="1600" dirty="0" err="1" smtClean="0">
                <a:cs typeface="Times New Roman" pitchFamily="18" charset="0"/>
              </a:rPr>
              <a:t>two</a:t>
            </a:r>
            <a:r>
              <a:rPr lang="cs-CZ" sz="1600" dirty="0" smtClean="0">
                <a:cs typeface="Times New Roman" pitchFamily="18" charset="0"/>
              </a:rPr>
              <a:t> </a:t>
            </a:r>
            <a:r>
              <a:rPr lang="cs-CZ" sz="1600" dirty="0" err="1" smtClean="0">
                <a:cs typeface="Times New Roman" pitchFamily="18" charset="0"/>
              </a:rPr>
              <a:t>apples</a:t>
            </a:r>
            <a:r>
              <a:rPr lang="cs-CZ" sz="1600" dirty="0" smtClean="0">
                <a:cs typeface="Times New Roman" pitchFamily="18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cs-CZ" sz="1600" dirty="0" smtClean="0">
                <a:cs typeface="Times New Roman" pitchFamily="18" charset="0"/>
              </a:rPr>
              <a:t>6.   </a:t>
            </a:r>
            <a:r>
              <a:rPr lang="cs-CZ" sz="1600" dirty="0" err="1" smtClean="0">
                <a:cs typeface="Times New Roman" pitchFamily="18" charset="0"/>
              </a:rPr>
              <a:t>You</a:t>
            </a:r>
            <a:r>
              <a:rPr lang="cs-CZ" sz="1600" dirty="0" smtClean="0">
                <a:cs typeface="Times New Roman" pitchFamily="18" charset="0"/>
              </a:rPr>
              <a:t> ..................................... </a:t>
            </a:r>
            <a:r>
              <a:rPr lang="cs-CZ" sz="1600" dirty="0" err="1" smtClean="0">
                <a:cs typeface="Times New Roman" pitchFamily="18" charset="0"/>
              </a:rPr>
              <a:t>black</a:t>
            </a:r>
            <a:r>
              <a:rPr lang="cs-CZ" sz="1600" dirty="0" smtClean="0">
                <a:cs typeface="Times New Roman" pitchFamily="18" charset="0"/>
              </a:rPr>
              <a:t> </a:t>
            </a:r>
            <a:r>
              <a:rPr lang="cs-CZ" sz="1600" dirty="0" err="1" smtClean="0">
                <a:cs typeface="Times New Roman" pitchFamily="18" charset="0"/>
              </a:rPr>
              <a:t>cat</a:t>
            </a:r>
            <a:r>
              <a:rPr lang="cs-CZ" sz="1600" dirty="0" smtClean="0">
                <a:cs typeface="Times New Roman" pitchFamily="18" charset="0"/>
              </a:rPr>
              <a:t>.</a:t>
            </a:r>
          </a:p>
          <a:p>
            <a:pPr marL="342900" indent="-342900">
              <a:spcAft>
                <a:spcPts val="1800"/>
              </a:spcAft>
              <a:buAutoNum type="arabicPeriod" startAt="7"/>
            </a:pPr>
            <a:r>
              <a:rPr lang="cs-CZ" sz="1600" dirty="0" smtClean="0">
                <a:cs typeface="Times New Roman" pitchFamily="18" charset="0"/>
              </a:rPr>
              <a:t>Tom ............................ </a:t>
            </a:r>
            <a:r>
              <a:rPr lang="cs-CZ" sz="1600" dirty="0" err="1" smtClean="0">
                <a:cs typeface="Times New Roman" pitchFamily="18" charset="0"/>
              </a:rPr>
              <a:t>new</a:t>
            </a:r>
            <a:r>
              <a:rPr lang="cs-CZ" sz="1600" dirty="0" smtClean="0">
                <a:cs typeface="Times New Roman" pitchFamily="18" charset="0"/>
              </a:rPr>
              <a:t> </a:t>
            </a:r>
            <a:r>
              <a:rPr lang="cs-CZ" sz="1600" dirty="0" err="1" smtClean="0">
                <a:cs typeface="Times New Roman" pitchFamily="18" charset="0"/>
              </a:rPr>
              <a:t>computer</a:t>
            </a:r>
            <a:r>
              <a:rPr lang="cs-CZ" sz="1600" dirty="0" smtClean="0">
                <a:cs typeface="Times New Roman" pitchFamily="18" charset="0"/>
              </a:rPr>
              <a:t>. </a:t>
            </a:r>
          </a:p>
          <a:p>
            <a:pPr>
              <a:spcAft>
                <a:spcPts val="1800"/>
              </a:spcAft>
            </a:pPr>
            <a:endParaRPr lang="cs-CZ" sz="1600" dirty="0" smtClean="0">
              <a:cs typeface="Times New Roman" pitchFamily="18" charset="0"/>
            </a:endParaRPr>
          </a:p>
        </p:txBody>
      </p:sp>
      <p:pic>
        <p:nvPicPr>
          <p:cNvPr id="1026" name="Picture 2" descr="C:\Users\Jitka Šolcová\AppData\Local\Microsoft\Windows\Temporary Internet Files\Content.IE5\E206SJ79\MC9000193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486243"/>
            <a:ext cx="1224135" cy="146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4747989" y="862598"/>
            <a:ext cx="4216499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Match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picture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259558" y="1275606"/>
            <a:ext cx="2304256" cy="36933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C:\Users\Jitka Šolcová\AppData\Local\Microsoft\Windows\Temporary Internet Files\Content.IE5\ABY3TM39\MC900441792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1327082"/>
            <a:ext cx="867544" cy="836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itka Šolcová\AppData\Local\Microsoft\Windows\Temporary Internet Files\Content.IE5\KQHUOX1I\MC900448744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558" y="3114571"/>
            <a:ext cx="1014234" cy="60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Jitka Šolcová\AppData\Local\Microsoft\Windows\Temporary Internet Files\Content.IE5\O5N8LHBD\MP900448626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249" y="1446877"/>
            <a:ext cx="1116679" cy="596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Jitka Šolcová\AppData\Local\Microsoft\Windows\Temporary Internet Files\Content.IE5\O5N8LHBD\MC90028128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756" y="2163268"/>
            <a:ext cx="661657" cy="61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Jitka Šolcová\AppData\Local\Microsoft\Windows\Temporary Internet Files\Content.IE5\O5N8LHBD\MC90029018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619" y="2597396"/>
            <a:ext cx="729650" cy="51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Jitka Šolcová\AppData\Local\Microsoft\Windows\Temporary Internet Files\Content.IE5\O5N8LHBD\MC90023204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251" y="3867894"/>
            <a:ext cx="781281" cy="71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Jitka Šolcová\AppData\Local\Microsoft\Windows\Temporary Internet Files\Content.IE5\ABY3TM39\MP900431171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592" y="3852626"/>
            <a:ext cx="1013336" cy="862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740352" y="2013011"/>
            <a:ext cx="936104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knee</a:t>
            </a:r>
            <a:endParaRPr lang="cs-CZ" dirty="0" smtClean="0"/>
          </a:p>
          <a:p>
            <a:pPr algn="ctr"/>
            <a:r>
              <a:rPr lang="cs-CZ" dirty="0" err="1" smtClean="0"/>
              <a:t>legs</a:t>
            </a:r>
            <a:endParaRPr lang="cs-CZ" dirty="0" smtClean="0"/>
          </a:p>
          <a:p>
            <a:pPr algn="ctr"/>
            <a:r>
              <a:rPr lang="cs-CZ" dirty="0" err="1" smtClean="0"/>
              <a:t>mouth</a:t>
            </a:r>
            <a:endParaRPr lang="cs-CZ" dirty="0" smtClean="0"/>
          </a:p>
          <a:p>
            <a:pPr algn="ctr"/>
            <a:r>
              <a:rPr lang="cs-CZ" dirty="0" err="1" smtClean="0"/>
              <a:t>eye</a:t>
            </a:r>
            <a:endParaRPr lang="cs-CZ" dirty="0" smtClean="0"/>
          </a:p>
          <a:p>
            <a:pPr algn="ctr"/>
            <a:r>
              <a:rPr lang="cs-CZ" dirty="0" err="1" smtClean="0"/>
              <a:t>ear</a:t>
            </a:r>
            <a:endParaRPr lang="cs-CZ" dirty="0" smtClean="0"/>
          </a:p>
          <a:p>
            <a:pPr algn="ctr"/>
            <a:r>
              <a:rPr lang="cs-CZ" dirty="0" smtClean="0"/>
              <a:t>hand</a:t>
            </a:r>
          </a:p>
          <a:p>
            <a:pPr algn="ctr"/>
            <a:r>
              <a:rPr lang="cs-CZ" dirty="0" err="1" smtClean="0"/>
              <a:t>feet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68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rgbClr val="FCCEB2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07504" y="343756"/>
            <a:ext cx="150233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10.6 Song</a:t>
            </a:r>
            <a:endParaRPr lang="cs-CZ" sz="25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" name="Head_Shoulders_Knees_And_Toes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572000" y="1221601"/>
            <a:ext cx="4248472" cy="2124236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5724128" y="3489852"/>
            <a:ext cx="230425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5"/>
              </a:rPr>
              <a:t>Head Shoulders Knees And Toes song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572930" y="820810"/>
            <a:ext cx="3672408" cy="41549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dirty="0"/>
              <a:t> </a:t>
            </a:r>
            <a:r>
              <a:rPr lang="en-US" dirty="0" smtClean="0"/>
              <a:t>Head, shoulders,</a:t>
            </a:r>
            <a:endParaRPr lang="cs-CZ" dirty="0" smtClean="0"/>
          </a:p>
          <a:p>
            <a:pPr algn="ctr"/>
            <a:r>
              <a:rPr lang="en-US" dirty="0" smtClean="0"/>
              <a:t>knees and toes,</a:t>
            </a:r>
            <a:endParaRPr lang="cs-CZ" dirty="0" smtClean="0"/>
          </a:p>
          <a:p>
            <a:pPr algn="ctr"/>
            <a:r>
              <a:rPr lang="en-US" dirty="0" smtClean="0"/>
              <a:t>knees and toes</a:t>
            </a:r>
            <a:r>
              <a:rPr lang="cs-CZ" dirty="0" smtClean="0"/>
              <a:t>.</a:t>
            </a:r>
          </a:p>
          <a:p>
            <a:pPr algn="ctr">
              <a:spcBef>
                <a:spcPts val="1200"/>
              </a:spcBef>
            </a:pPr>
            <a:r>
              <a:rPr lang="en-US" dirty="0" smtClean="0"/>
              <a:t>Head, shoulders,</a:t>
            </a:r>
            <a:endParaRPr lang="cs-CZ" dirty="0" smtClean="0"/>
          </a:p>
          <a:p>
            <a:pPr algn="ctr"/>
            <a:r>
              <a:rPr lang="en-US" dirty="0" smtClean="0"/>
              <a:t>knees and toes,</a:t>
            </a:r>
            <a:endParaRPr lang="cs-CZ" dirty="0" smtClean="0"/>
          </a:p>
          <a:p>
            <a:pPr algn="ctr"/>
            <a:r>
              <a:rPr lang="en-US" dirty="0" smtClean="0"/>
              <a:t>knees and toes</a:t>
            </a:r>
            <a:r>
              <a:rPr lang="cs-CZ" dirty="0" smtClean="0"/>
              <a:t>.</a:t>
            </a:r>
          </a:p>
          <a:p>
            <a:pPr algn="ctr">
              <a:spcBef>
                <a:spcPts val="1200"/>
              </a:spcBef>
            </a:pPr>
            <a:r>
              <a:rPr lang="en-US" dirty="0" smtClean="0"/>
              <a:t>And eyes and ears</a:t>
            </a:r>
            <a:endParaRPr lang="cs-CZ" dirty="0" smtClean="0"/>
          </a:p>
          <a:p>
            <a:pPr algn="ctr"/>
            <a:r>
              <a:rPr lang="en-US" dirty="0" smtClean="0"/>
              <a:t>and mouth and nose</a:t>
            </a:r>
            <a:r>
              <a:rPr lang="cs-CZ" dirty="0" smtClean="0"/>
              <a:t>,</a:t>
            </a:r>
          </a:p>
          <a:p>
            <a:pPr algn="ctr">
              <a:spcBef>
                <a:spcPts val="1200"/>
              </a:spcBef>
            </a:pPr>
            <a:r>
              <a:rPr lang="cs-CZ" dirty="0" smtClean="0"/>
              <a:t>h</a:t>
            </a:r>
            <a:r>
              <a:rPr lang="en-US" dirty="0" err="1" smtClean="0"/>
              <a:t>ead</a:t>
            </a:r>
            <a:r>
              <a:rPr lang="en-US" dirty="0" smtClean="0"/>
              <a:t>, shoulders,</a:t>
            </a:r>
            <a:endParaRPr lang="cs-CZ" dirty="0" smtClean="0"/>
          </a:p>
          <a:p>
            <a:pPr algn="ctr"/>
            <a:r>
              <a:rPr lang="en-US" dirty="0" smtClean="0"/>
              <a:t>knees and toes,</a:t>
            </a:r>
            <a:endParaRPr lang="cs-CZ" dirty="0" smtClean="0"/>
          </a:p>
          <a:p>
            <a:pPr algn="ctr"/>
            <a:r>
              <a:rPr lang="en-US" dirty="0" smtClean="0"/>
              <a:t>knees and toes</a:t>
            </a:r>
            <a:r>
              <a:rPr lang="cs-CZ" dirty="0" smtClean="0"/>
              <a:t>.</a:t>
            </a:r>
          </a:p>
          <a:p>
            <a:pPr algn="ctr"/>
            <a:endParaRPr lang="cs-CZ" dirty="0"/>
          </a:p>
        </p:txBody>
      </p:sp>
      <p:pic>
        <p:nvPicPr>
          <p:cNvPr id="2052" name="Picture 4" descr="C:\Users\Jitka Šolcová\AppData\Local\Microsoft\Windows\Temporary Internet Files\Content.IE5\E206SJ79\MC90038925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5" y="3736705"/>
            <a:ext cx="936104" cy="79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48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73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rgbClr val="FCCEB2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8778" y="338555"/>
            <a:ext cx="424571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10.7 </a:t>
            </a:r>
            <a:r>
              <a:rPr lang="cs-CZ" sz="2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Something</a:t>
            </a:r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more </a:t>
            </a:r>
            <a:r>
              <a:rPr lang="cs-CZ" sz="2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difficult</a:t>
            </a:r>
            <a:endParaRPr lang="cs-CZ" sz="25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1266" name="Picture 2" descr="girl clipart 5 300x30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1855251"/>
            <a:ext cx="4225652" cy="3169239"/>
          </a:xfrm>
          <a:prstGeom prst="rect">
            <a:avLst/>
          </a:prstGeom>
          <a:noFill/>
        </p:spPr>
      </p:pic>
      <p:sp>
        <p:nvSpPr>
          <p:cNvPr id="10" name="Obdélník 9"/>
          <p:cNvSpPr/>
          <p:nvPr/>
        </p:nvSpPr>
        <p:spPr>
          <a:xfrm>
            <a:off x="629466" y="1060402"/>
            <a:ext cx="7618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Lisa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T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tell and show what parts of the body and face you see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Oválný popisek 10"/>
          <p:cNvSpPr/>
          <p:nvPr/>
        </p:nvSpPr>
        <p:spPr>
          <a:xfrm>
            <a:off x="5796136" y="1563638"/>
            <a:ext cx="2016224" cy="1080120"/>
          </a:xfrm>
          <a:prstGeom prst="wedgeEllipseCallout">
            <a:avLst>
              <a:gd name="adj1" fmla="val -66023"/>
              <a:gd name="adj2" fmla="val 70364"/>
            </a:avLst>
          </a:prstGeom>
          <a:solidFill>
            <a:srgbClr val="CA84B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err="1" smtClean="0">
                <a:solidFill>
                  <a:schemeClr val="tx1"/>
                </a:solidFill>
                <a:latin typeface="Comic Sans MS" pitchFamily="66" charset="0"/>
              </a:rPr>
              <a:t>Hello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,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I </a:t>
            </a:r>
            <a:r>
              <a:rPr lang="cs-CZ" sz="2000" dirty="0" err="1" smtClean="0">
                <a:solidFill>
                  <a:schemeClr val="tx1"/>
                </a:solidFill>
                <a:latin typeface="Comic Sans MS" pitchFamily="66" charset="0"/>
              </a:rPr>
              <a:t>am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latin typeface="Comic Sans MS" pitchFamily="66" charset="0"/>
              </a:rPr>
              <a:t>Lisa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29467" y="3939902"/>
            <a:ext cx="3024336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3600" dirty="0" err="1" smtClean="0">
                <a:cs typeface="Times New Roman" pitchFamily="18" charset="0"/>
              </a:rPr>
              <a:t>Lisa</a:t>
            </a:r>
            <a:r>
              <a:rPr lang="cs-CZ" sz="3600" dirty="0" smtClean="0">
                <a:cs typeface="Times New Roman" pitchFamily="18" charset="0"/>
              </a:rPr>
              <a:t> has </a:t>
            </a:r>
            <a:r>
              <a:rPr lang="cs-CZ" sz="3600" dirty="0" err="1" smtClean="0">
                <a:cs typeface="Times New Roman" pitchFamily="18" charset="0"/>
              </a:rPr>
              <a:t>got</a:t>
            </a:r>
            <a:r>
              <a:rPr lang="cs-CZ" sz="3600" dirty="0" smtClean="0">
                <a:cs typeface="Times New Roman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6848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1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rgbClr val="FCCEB2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483845"/>
            <a:ext cx="264527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10.8  </a:t>
            </a:r>
            <a:r>
              <a:rPr lang="cs-CZ" sz="2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Revision</a:t>
            </a:r>
            <a:r>
              <a:rPr lang="cs-CZ" sz="2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test</a:t>
            </a:r>
            <a:endParaRPr lang="cs-CZ" sz="25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23528" y="1025582"/>
            <a:ext cx="3240360" cy="19305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>
                <a:solidFill>
                  <a:schemeClr val="tx1"/>
                </a:solidFill>
                <a:cs typeface="Times New Roman" pitchFamily="18" charset="0"/>
              </a:rPr>
              <a:t>1. I …… blond </a:t>
            </a:r>
            <a:r>
              <a:rPr lang="cs-CZ" b="1" dirty="0" err="1" smtClean="0">
                <a:solidFill>
                  <a:schemeClr val="tx1"/>
                </a:solidFill>
                <a:cs typeface="Times New Roman" pitchFamily="18" charset="0"/>
              </a:rPr>
              <a:t>hair</a:t>
            </a:r>
            <a:r>
              <a:rPr lang="cs-CZ" b="1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hasn</a:t>
            </a: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‘t </a:t>
            </a: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got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have</a:t>
            </a: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got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has </a:t>
            </a: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got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>
                <a:solidFill>
                  <a:schemeClr val="tx1"/>
                </a:solidFill>
                <a:cs typeface="Times New Roman" pitchFamily="18" charset="0"/>
              </a:rPr>
              <a:t>h</a:t>
            </a: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as</a:t>
            </a:r>
          </a:p>
          <a:p>
            <a:pPr marL="342900" indent="-342900">
              <a:buAutoNum type="alphaLcParenR"/>
            </a:pP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695288" y="1001392"/>
            <a:ext cx="4248473" cy="19305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>
                <a:solidFill>
                  <a:schemeClr val="tx1"/>
                </a:solidFill>
                <a:cs typeface="Times New Roman" pitchFamily="18" charset="0"/>
              </a:rPr>
              <a:t>3. Které slovo nenajdeš na svém obličeji?</a:t>
            </a: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eye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chin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nose</a:t>
            </a:r>
          </a:p>
          <a:p>
            <a:pPr marL="342900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leg</a:t>
            </a:r>
          </a:p>
          <a:p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718974" y="3087685"/>
            <a:ext cx="4104457" cy="19305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>
                <a:solidFill>
                  <a:schemeClr val="tx1"/>
                </a:solidFill>
                <a:cs typeface="Times New Roman" pitchFamily="18" charset="0"/>
              </a:rPr>
              <a:t>4. Které slovo nepatří mezi části těla</a:t>
            </a: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stomach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elbow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book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err="1">
                <a:solidFill>
                  <a:schemeClr val="tx1"/>
                </a:solidFill>
                <a:cs typeface="Times New Roman" pitchFamily="18" charset="0"/>
              </a:rPr>
              <a:t>n</a:t>
            </a: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eck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23528" y="3114221"/>
            <a:ext cx="3240360" cy="19305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14400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>
                <a:solidFill>
                  <a:schemeClr val="tx1"/>
                </a:solidFill>
                <a:cs typeface="Times New Roman" pitchFamily="18" charset="0"/>
              </a:rPr>
              <a:t>2. </a:t>
            </a:r>
            <a:r>
              <a:rPr lang="cs-CZ" b="1" dirty="0" err="1" smtClean="0">
                <a:solidFill>
                  <a:schemeClr val="tx1"/>
                </a:solidFill>
                <a:cs typeface="Times New Roman" pitchFamily="18" charset="0"/>
              </a:rPr>
              <a:t>What</a:t>
            </a:r>
            <a:r>
              <a:rPr lang="cs-CZ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cs typeface="Times New Roman" pitchFamily="18" charset="0"/>
              </a:rPr>
              <a:t>is</a:t>
            </a:r>
            <a:r>
              <a:rPr lang="cs-CZ" b="1" dirty="0" smtClean="0">
                <a:solidFill>
                  <a:schemeClr val="tx1"/>
                </a:solidFill>
                <a:cs typeface="Times New Roman" pitchFamily="18" charset="0"/>
              </a:rPr>
              <a:t> this?</a:t>
            </a:r>
          </a:p>
          <a:p>
            <a:pPr marL="342900" indent="-342900">
              <a:buAutoNum type="alphaLcParenR"/>
            </a:pPr>
            <a:r>
              <a:rPr lang="cs-CZ" dirty="0" err="1">
                <a:solidFill>
                  <a:schemeClr val="tx1"/>
                </a:solidFill>
                <a:cs typeface="Times New Roman" pitchFamily="18" charset="0"/>
              </a:rPr>
              <a:t>a</a:t>
            </a: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n</a:t>
            </a: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arm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err="1">
                <a:solidFill>
                  <a:schemeClr val="tx1"/>
                </a:solidFill>
                <a:cs typeface="Times New Roman" pitchFamily="18" charset="0"/>
              </a:rPr>
              <a:t>a</a:t>
            </a: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n</a:t>
            </a: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eye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>
                <a:solidFill>
                  <a:schemeClr val="tx1"/>
                </a:solidFill>
                <a:cs typeface="Times New Roman" pitchFamily="18" charset="0"/>
              </a:rPr>
              <a:t>a</a:t>
            </a: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knee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dirty="0" err="1">
                <a:solidFill>
                  <a:schemeClr val="tx1"/>
                </a:solidFill>
                <a:cs typeface="Times New Roman" pitchFamily="18" charset="0"/>
              </a:rPr>
              <a:t>a</a:t>
            </a: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n</a:t>
            </a:r>
            <a:r>
              <a:rPr lang="cs-CZ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cs typeface="Times New Roman" pitchFamily="18" charset="0"/>
              </a:rPr>
              <a:t>ear</a:t>
            </a:r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  <a:p>
            <a:endParaRPr lang="cs-CZ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9" name="TextovéPole 18">
            <a:hlinkClick r:id="" action="ppaction://noaction" highlightClick="1"/>
          </p:cNvPr>
          <p:cNvSpPr txBox="1"/>
          <p:nvPr/>
        </p:nvSpPr>
        <p:spPr>
          <a:xfrm>
            <a:off x="7956375" y="2956092"/>
            <a:ext cx="1069795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/>
              <a:t>Correct</a:t>
            </a:r>
            <a:r>
              <a:rPr lang="cs-CZ" sz="1600" b="1" dirty="0" smtClean="0"/>
              <a:t> </a:t>
            </a:r>
          </a:p>
          <a:p>
            <a:pPr algn="ctr"/>
            <a:r>
              <a:rPr lang="cs-CZ" sz="1600" b="1" dirty="0" err="1"/>
              <a:t>a</a:t>
            </a:r>
            <a:r>
              <a:rPr lang="cs-CZ" sz="1600" b="1" dirty="0" err="1" smtClean="0"/>
              <a:t>nswers</a:t>
            </a:r>
            <a:r>
              <a:rPr lang="cs-CZ" sz="1600" b="1" dirty="0" smtClean="0"/>
              <a:t>:</a:t>
            </a:r>
          </a:p>
          <a:p>
            <a:pPr algn="ctr"/>
            <a:r>
              <a:rPr lang="cs-CZ" sz="1600" b="1" dirty="0" smtClean="0"/>
              <a:t>1. b</a:t>
            </a:r>
          </a:p>
          <a:p>
            <a:pPr algn="ctr"/>
            <a:r>
              <a:rPr lang="cs-CZ" sz="1600" b="1" dirty="0" smtClean="0"/>
              <a:t>2. </a:t>
            </a:r>
            <a:r>
              <a:rPr lang="cs-CZ" sz="1600" b="1" dirty="0"/>
              <a:t>d</a:t>
            </a:r>
            <a:endParaRPr lang="cs-CZ" sz="1600" b="1" dirty="0" smtClean="0"/>
          </a:p>
          <a:p>
            <a:pPr algn="ctr"/>
            <a:r>
              <a:rPr lang="cs-CZ" sz="1600" b="1" dirty="0" smtClean="0"/>
              <a:t>3. d</a:t>
            </a:r>
          </a:p>
          <a:p>
            <a:pPr algn="ctr"/>
            <a:r>
              <a:rPr lang="cs-CZ" sz="1600" b="1" dirty="0" smtClean="0"/>
              <a:t>4. c</a:t>
            </a:r>
          </a:p>
          <a:p>
            <a:pPr algn="ctr"/>
            <a:endParaRPr lang="cs-CZ" sz="1600" b="1" dirty="0"/>
          </a:p>
          <a:p>
            <a:pPr algn="ctr"/>
            <a:endParaRPr lang="cs-CZ" sz="1600" b="1" dirty="0" smtClean="0"/>
          </a:p>
        </p:txBody>
      </p:sp>
      <p:pic>
        <p:nvPicPr>
          <p:cNvPr id="1026" name="Picture 2" descr="C:\Users\Aninka\AppData\Local\Microsoft\Windows\Temporary Internet Files\Content.IE5\Z0O1O2SB\MC90023819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18505">
            <a:off x="2049868" y="3763979"/>
            <a:ext cx="792088" cy="910652"/>
          </a:xfrm>
          <a:prstGeom prst="rect">
            <a:avLst/>
          </a:prstGeom>
          <a:noFill/>
        </p:spPr>
      </p:pic>
      <p:pic>
        <p:nvPicPr>
          <p:cNvPr id="2050" name="Picture 2" descr="C:\Users\Jitka Šolcová\AppData\Local\Microsoft\Windows\Temporary Internet Files\Content.IE5\ABY3TM39\MC9004114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635721"/>
            <a:ext cx="792087" cy="954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Jitka Šolcová\AppData\Local\Microsoft\Windows\Temporary Internet Files\Content.IE5\O5N8LHBD\MC90023818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50" y="4407394"/>
            <a:ext cx="1015848" cy="558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297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82" y="987574"/>
            <a:ext cx="8784976" cy="16767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 smtClean="0">
                <a:hlinkClick r:id="rId2"/>
              </a:rPr>
              <a:t>http://www.dreamstime.com/boy-body-parts-thumb24321414.jpg</a:t>
            </a:r>
            <a:r>
              <a:rPr lang="cs-CZ" sz="1400" dirty="0" smtClean="0"/>
              <a:t>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1))</a:t>
            </a:r>
          </a:p>
          <a:p>
            <a:pPr marL="0" indent="0">
              <a:buNone/>
            </a:pPr>
            <a:r>
              <a:rPr lang="cs-CZ" sz="1400" dirty="0" smtClean="0">
                <a:hlinkClick r:id="rId3"/>
              </a:rPr>
              <a:t>http://www.the-blueprints.com/blueprints-depot-restricted/humans/humans/female_face-15721.jpg</a:t>
            </a:r>
            <a:r>
              <a:rPr lang="cs-CZ" sz="1400" dirty="0" smtClean="0"/>
              <a:t> 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2) </a:t>
            </a:r>
            <a:r>
              <a:rPr lang="cs-CZ" sz="1400" dirty="0" smtClean="0">
                <a:hlinkClick r:id="rId4"/>
              </a:rPr>
              <a:t>http://upload.wikimedia.org/wikipedia/en/0/0e/Outline-body.png</a:t>
            </a:r>
            <a:r>
              <a:rPr lang="cs-CZ" sz="1400" dirty="0" smtClean="0"/>
              <a:t>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3)</a:t>
            </a:r>
          </a:p>
          <a:p>
            <a:pPr marL="0" indent="0">
              <a:buNone/>
            </a:pPr>
            <a:r>
              <a:rPr lang="cs-CZ" sz="1400" dirty="0" smtClean="0">
                <a:hlinkClick r:id="rId5"/>
              </a:rPr>
              <a:t>http://bestclipartblog.com/clipart-pics/-girl-clipart-5.jpg</a:t>
            </a:r>
            <a:r>
              <a:rPr lang="cs-CZ" sz="1400" dirty="0" smtClean="0"/>
              <a:t>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7)</a:t>
            </a:r>
          </a:p>
          <a:p>
            <a:pPr marL="0" indent="0">
              <a:buNone/>
            </a:pPr>
            <a:r>
              <a:rPr lang="cs-CZ" sz="1400" dirty="0" smtClean="0">
                <a:hlinkClick r:id="rId6"/>
              </a:rPr>
              <a:t>http://www.youtube.com/watch?v=gxphoOOwTbo</a:t>
            </a:r>
            <a:r>
              <a:rPr lang="cs-CZ" sz="1400" dirty="0" smtClean="0"/>
              <a:t> (</a:t>
            </a:r>
            <a:r>
              <a:rPr lang="cs-CZ" sz="1400" dirty="0" err="1" smtClean="0"/>
              <a:t>slide</a:t>
            </a:r>
            <a:r>
              <a:rPr lang="cs-CZ" sz="1400" dirty="0" smtClean="0"/>
              <a:t> 6)</a:t>
            </a:r>
          </a:p>
          <a:p>
            <a:pPr marL="0" indent="0">
              <a:buNone/>
            </a:pPr>
            <a:r>
              <a:rPr lang="cs-CZ" sz="1400" dirty="0" smtClean="0"/>
              <a:t>Obrázky z databáze klipart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0" y="1"/>
            <a:ext cx="9144000" cy="338554"/>
          </a:xfrm>
          <a:prstGeom prst="rect">
            <a:avLst/>
          </a:prstGeom>
          <a:solidFill>
            <a:srgbClr val="FCCEB2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6274" y="356243"/>
            <a:ext cx="8928992" cy="4202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, citace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721</Words>
  <Application>Microsoft Office PowerPoint</Application>
  <PresentationFormat>Předvádění na obrazovce (16:9)</PresentationFormat>
  <Paragraphs>172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Základní škola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krivankova</cp:lastModifiedBy>
  <cp:revision>200</cp:revision>
  <dcterms:created xsi:type="dcterms:W3CDTF">2010-12-28T12:12:29Z</dcterms:created>
  <dcterms:modified xsi:type="dcterms:W3CDTF">2013-06-01T19:31:55Z</dcterms:modified>
</cp:coreProperties>
</file>