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6" r:id="rId6"/>
    <p:sldId id="262" r:id="rId7"/>
    <p:sldId id="263" r:id="rId8"/>
    <p:sldId id="264" r:id="rId9"/>
    <p:sldId id="269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CD5B5"/>
    <a:srgbClr val="CA84B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1" d="100"/>
          <a:sy n="71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B2C0F-AFFD-4CCD-BCBA-77EDF19FE760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B9074-E8C4-4A5C-B09E-CA130015C9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2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– l.stupeň                Základní škola Děčín VI, Na stráni 879/2 – příspěvková organizace 		              Angličtina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25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9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86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33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23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95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69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91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74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382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3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7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CA84B3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4EF3A-041B-4556-A724-CFC0D7D9FE1F}" type="datetimeFigureOut">
              <a:rPr lang="cs-CZ" smtClean="0"/>
              <a:pPr/>
              <a:t>4.1.2012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57B4C-1C8A-4F97-8CF5-C871AFB05B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7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tecek.com/" TargetMode="External"/><Relationship Id="rId2" Type="http://schemas.openxmlformats.org/officeDocument/2006/relationships/hyperlink" Target="http://www.youtube.com/watch?v=CpTLdI3Jpn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isney.go.com/poo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6580312" cy="936104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cs-CZ" sz="2500" b="1" dirty="0">
                <a:solidFill>
                  <a:schemeClr val="tx1"/>
                </a:solidFill>
              </a:rPr>
              <a:t>1</a:t>
            </a:r>
            <a:r>
              <a:rPr lang="cs-CZ" sz="2500" b="1" dirty="0" smtClean="0">
                <a:solidFill>
                  <a:schemeClr val="tx1"/>
                </a:solidFill>
              </a:rPr>
              <a:t>.1  </a:t>
            </a:r>
            <a:r>
              <a:rPr lang="cs-CZ" sz="2500" b="1" dirty="0" err="1" smtClean="0">
                <a:solidFill>
                  <a:schemeClr val="tx1"/>
                </a:solidFill>
              </a:rPr>
              <a:t>Introduction</a:t>
            </a:r>
            <a:r>
              <a:rPr lang="cs-CZ" sz="2500" b="1" dirty="0" smtClean="0">
                <a:solidFill>
                  <a:schemeClr val="tx1"/>
                </a:solidFill>
              </a:rPr>
              <a:t> – Úvod do AJ</a:t>
            </a:r>
            <a:endParaRPr lang="cs-CZ" sz="25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pPr/>
              <a:t>1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544291" y="2244059"/>
            <a:ext cx="2670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Hello, </a:t>
            </a:r>
          </a:p>
          <a:p>
            <a:r>
              <a:rPr lang="cs-CZ" sz="2400" dirty="0" smtClean="0"/>
              <a:t>My </a:t>
            </a:r>
            <a:r>
              <a:rPr lang="cs-CZ" sz="2400" dirty="0" err="1" smtClean="0"/>
              <a:t>name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Krtek.</a:t>
            </a:r>
          </a:p>
          <a:p>
            <a:r>
              <a:rPr lang="cs-CZ" sz="2400" dirty="0" err="1" smtClean="0"/>
              <a:t>How</a:t>
            </a:r>
            <a:r>
              <a:rPr lang="cs-CZ" sz="2400" dirty="0" smtClean="0"/>
              <a:t> are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today</a:t>
            </a:r>
            <a:r>
              <a:rPr lang="cs-CZ" sz="2400" dirty="0"/>
              <a:t>?</a:t>
            </a:r>
          </a:p>
        </p:txBody>
      </p:sp>
      <p:pic>
        <p:nvPicPr>
          <p:cNvPr id="1032" name="Picture 8" descr="http://t0.gstatic.com/images?q=tbn:ANd9GcRv90UVITENscO9xFMF501zsS32JKso1876xtlKCDbv0K55jvnmh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44059"/>
            <a:ext cx="3270577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27984" y="5301208"/>
            <a:ext cx="30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http://www.anglictinacz.com/</a:t>
            </a:r>
          </a:p>
        </p:txBody>
      </p:sp>
      <p:sp>
        <p:nvSpPr>
          <p:cNvPr id="12" name="TextovéPole 9"/>
          <p:cNvSpPr txBox="1"/>
          <p:nvPr/>
        </p:nvSpPr>
        <p:spPr>
          <a:xfrm>
            <a:off x="0" y="6256186"/>
            <a:ext cx="9144000" cy="615553"/>
          </a:xfrm>
          <a:prstGeom prst="rect">
            <a:avLst/>
          </a:prstGeom>
          <a:solidFill>
            <a:srgbClr val="FCD5B5"/>
          </a:solidFill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Zuzana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Tonderová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13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16" y="6256186"/>
            <a:ext cx="2979184" cy="601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–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9879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Autor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Zuzana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Tonderová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solidFill>
                      <a:srgbClr val="FF9933"/>
                    </a:solidFill>
                  </a:tcPr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Období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07</a:t>
                      </a:r>
                      <a:r>
                        <a:rPr lang="cs-CZ" sz="2400" baseline="0" dirty="0" smtClean="0"/>
                        <a:t> – 12/2011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Ročník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1. ročník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Klíčová slova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Pozdravy, představování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Anotace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Prezentace popisující</a:t>
                      </a:r>
                      <a:r>
                        <a:rPr lang="cs-CZ" sz="2400" baseline="0" dirty="0" smtClean="0"/>
                        <a:t> úvod do angličtiny, představování se a pozdravy</a:t>
                      </a:r>
                      <a:endParaRPr lang="cs-CZ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476672"/>
            <a:ext cx="8023920" cy="108012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1.2 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pPr/>
              <a:t>2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pic>
        <p:nvPicPr>
          <p:cNvPr id="1029" name="Picture 5" descr="http://www.letajicisen.cz/fotky1276/fotos/_vyr_28D23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3" y="2101853"/>
            <a:ext cx="3982894" cy="26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228184" y="2924944"/>
            <a:ext cx="21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I´m</a:t>
            </a:r>
            <a:r>
              <a:rPr lang="cs-CZ" dirty="0" smtClean="0"/>
              <a:t> </a:t>
            </a:r>
            <a:r>
              <a:rPr lang="cs-CZ" dirty="0" err="1"/>
              <a:t>Winnie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Pooh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148064" y="519319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I´m</a:t>
            </a:r>
            <a:r>
              <a:rPr lang="cs-CZ" dirty="0" smtClean="0"/>
              <a:t> </a:t>
            </a:r>
            <a:r>
              <a:rPr lang="cs-CZ" dirty="0" err="1" smtClean="0"/>
              <a:t>Eeyore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17594" y="1618579"/>
            <a:ext cx="114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I´m</a:t>
            </a:r>
            <a:r>
              <a:rPr lang="cs-CZ" dirty="0" smtClean="0"/>
              <a:t> </a:t>
            </a:r>
            <a:r>
              <a:rPr lang="cs-CZ" dirty="0" err="1" smtClean="0"/>
              <a:t>piggy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72461" y="4975181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I´m</a:t>
            </a:r>
            <a:r>
              <a:rPr lang="cs-CZ" dirty="0" smtClean="0"/>
              <a:t> </a:t>
            </a:r>
            <a:r>
              <a:rPr lang="cs-CZ" dirty="0" err="1"/>
              <a:t>tiger</a:t>
            </a:r>
            <a:r>
              <a:rPr lang="cs-CZ" dirty="0"/>
              <a:t> </a:t>
            </a:r>
            <a:r>
              <a:rPr lang="cs-CZ" dirty="0" err="1" smtClean="0"/>
              <a:t>cub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996377" y="4149080"/>
            <a:ext cx="1199359" cy="62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4170697" y="4384101"/>
            <a:ext cx="902317" cy="960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692209" y="1987911"/>
            <a:ext cx="871679" cy="576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8" idx="1"/>
          </p:cNvCxnSpPr>
          <p:nvPr/>
        </p:nvCxnSpPr>
        <p:spPr>
          <a:xfrm flipH="1">
            <a:off x="5364088" y="3109610"/>
            <a:ext cx="864096" cy="92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1" name="Picture 7" descr="http://www.rodina.cz/partner/warnerbros/slonisk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79" y="5223011"/>
            <a:ext cx="1002837" cy="11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1004915" y="6187543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I´m</a:t>
            </a:r>
            <a:r>
              <a:rPr lang="cs-CZ" dirty="0" smtClean="0"/>
              <a:t> </a:t>
            </a:r>
            <a:r>
              <a:rPr lang="cs-CZ" dirty="0" err="1" smtClean="0"/>
              <a:t>Haffalump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27" name="Přímá spojnice se šipkou 26"/>
          <p:cNvCxnSpPr/>
          <p:nvPr/>
        </p:nvCxnSpPr>
        <p:spPr>
          <a:xfrm flipV="1">
            <a:off x="2729345" y="5989840"/>
            <a:ext cx="939934" cy="203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7592888" cy="7439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pPr/>
              <a:t>3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39329" y="5756439"/>
            <a:ext cx="178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Hello, </a:t>
            </a:r>
            <a:r>
              <a:rPr lang="cs-CZ" dirty="0" err="1" smtClean="0"/>
              <a:t>Hi</a:t>
            </a:r>
            <a:r>
              <a:rPr lang="cs-CZ" dirty="0" smtClean="0"/>
              <a:t> – Ahoj.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57585" y="3870340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morning</a:t>
            </a:r>
            <a:r>
              <a:rPr lang="cs-CZ" dirty="0" smtClean="0"/>
              <a:t>. – Dobré ráno, dobrý den.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57585" y="4503658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bye</a:t>
            </a:r>
            <a:r>
              <a:rPr lang="cs-CZ" dirty="0" smtClean="0"/>
              <a:t>. – </a:t>
            </a:r>
            <a:r>
              <a:rPr lang="cs-CZ" dirty="0" err="1" smtClean="0"/>
              <a:t>Nashledanou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1026" name="Picture 2" descr="http://t0.gstatic.com/images?q=tbn:ANd9GcQ-cEcIsLGyxuH9M5YSMW6AXepJf2p6VBuEPYQpPSuyNeDEzCtNFpT6SUavC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36196"/>
            <a:ext cx="1944216" cy="18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d04.jxs.cz/889/017/01d355f288_73198302_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5500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039329" y="5109341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Good</a:t>
            </a:r>
            <a:r>
              <a:rPr lang="cs-CZ" dirty="0" smtClean="0"/>
              <a:t> night – Dobrou noc.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57585" y="2505828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? – Jak se jmenuješ?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57585" y="3212976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My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…. – Jmenuji se…..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  <p:bldP spid="9" grpId="0"/>
      <p:bldP spid="10" grpId="0"/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6400800" cy="648072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solidFill>
                  <a:schemeClr val="tx1"/>
                </a:solidFill>
              </a:rPr>
              <a:t>1.4  </a:t>
            </a:r>
            <a:r>
              <a:rPr lang="cs-CZ" sz="2500" b="1" dirty="0" err="1" smtClean="0">
                <a:solidFill>
                  <a:schemeClr val="tx1"/>
                </a:solidFill>
              </a:rPr>
              <a:t>Introductions</a:t>
            </a:r>
            <a:r>
              <a:rPr lang="cs-CZ" sz="2500" b="1" dirty="0" smtClean="0">
                <a:solidFill>
                  <a:schemeClr val="tx1"/>
                </a:solidFill>
              </a:rPr>
              <a:t> – </a:t>
            </a:r>
            <a:r>
              <a:rPr lang="cs-CZ" sz="2500" b="1" dirty="0" err="1" smtClean="0">
                <a:solidFill>
                  <a:schemeClr val="tx1"/>
                </a:solidFill>
              </a:rPr>
              <a:t>What</a:t>
            </a:r>
            <a:r>
              <a:rPr lang="cs-CZ" sz="2500" b="1" dirty="0" smtClean="0">
                <a:solidFill>
                  <a:schemeClr val="tx1"/>
                </a:solidFill>
              </a:rPr>
              <a:t> </a:t>
            </a:r>
            <a:r>
              <a:rPr lang="cs-CZ" sz="2500" b="1" dirty="0" err="1" smtClean="0">
                <a:solidFill>
                  <a:schemeClr val="tx1"/>
                </a:solidFill>
              </a:rPr>
              <a:t>is</a:t>
            </a:r>
            <a:r>
              <a:rPr lang="cs-CZ" sz="2500" b="1" dirty="0" smtClean="0">
                <a:solidFill>
                  <a:schemeClr val="tx1"/>
                </a:solidFill>
              </a:rPr>
              <a:t> </a:t>
            </a:r>
            <a:r>
              <a:rPr lang="cs-CZ" sz="2500" b="1" dirty="0" err="1" smtClean="0">
                <a:solidFill>
                  <a:schemeClr val="tx1"/>
                </a:solidFill>
              </a:rPr>
              <a:t>your</a:t>
            </a:r>
            <a:r>
              <a:rPr lang="cs-CZ" sz="2500" b="1" dirty="0" smtClean="0">
                <a:solidFill>
                  <a:schemeClr val="tx1"/>
                </a:solidFill>
              </a:rPr>
              <a:t> </a:t>
            </a:r>
            <a:r>
              <a:rPr lang="cs-CZ" sz="2500" b="1" dirty="0" err="1" smtClean="0">
                <a:solidFill>
                  <a:schemeClr val="tx1"/>
                </a:solidFill>
              </a:rPr>
              <a:t>name</a:t>
            </a:r>
            <a:r>
              <a:rPr lang="cs-CZ" sz="2500" b="1" dirty="0" smtClean="0">
                <a:solidFill>
                  <a:schemeClr val="tx1"/>
                </a:solidFill>
              </a:rPr>
              <a:t>?  </a:t>
            </a:r>
            <a:endParaRPr lang="cs-CZ" sz="25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pPr/>
              <a:t>4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3212976"/>
            <a:ext cx="581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Hello, </a:t>
            </a:r>
            <a:r>
              <a:rPr lang="cs-CZ" dirty="0" err="1" smtClean="0"/>
              <a:t>I´m</a:t>
            </a:r>
            <a:r>
              <a:rPr lang="cs-CZ" dirty="0" smtClean="0"/>
              <a:t> </a:t>
            </a:r>
            <a:r>
              <a:rPr lang="cs-CZ" dirty="0" err="1"/>
              <a:t>Winnie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Pooh</a:t>
            </a:r>
            <a:r>
              <a:rPr lang="cs-CZ" dirty="0" smtClean="0"/>
              <a:t>. – Ahoj, já jsem medvídek </a:t>
            </a:r>
            <a:r>
              <a:rPr lang="cs-CZ" dirty="0" err="1" smtClean="0"/>
              <a:t>Pooh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71600" y="1772816"/>
            <a:ext cx="462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Try</a:t>
            </a:r>
            <a:r>
              <a:rPr lang="cs-CZ" dirty="0" smtClean="0"/>
              <a:t> to </a:t>
            </a:r>
            <a:r>
              <a:rPr lang="cs-CZ" dirty="0" err="1" smtClean="0"/>
              <a:t>introduce</a:t>
            </a:r>
            <a:r>
              <a:rPr lang="cs-CZ" dirty="0" smtClean="0"/>
              <a:t> </a:t>
            </a:r>
            <a:r>
              <a:rPr lang="cs-CZ" dirty="0" err="1" smtClean="0"/>
              <a:t>yourself</a:t>
            </a:r>
            <a:r>
              <a:rPr lang="cs-CZ" dirty="0" smtClean="0"/>
              <a:t>. – Pokus se představit.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971599" y="2438555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? – Jak se jmenuješ ?</a:t>
            </a:r>
            <a:endParaRPr lang="cs-CZ" dirty="0"/>
          </a:p>
        </p:txBody>
      </p:sp>
      <p:pic>
        <p:nvPicPr>
          <p:cNvPr id="17" name="Picture 2" descr="http://obrazky.gifmania.cz/Animovane-Gify-Walt-Disney/animovane-Obrazky-Disney-Postavy/Animace-Medvidek-Pu/Medvidek-Pu-Zpravy/winnie-the-pooh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83" y="3951961"/>
            <a:ext cx="2365474" cy="20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1600" y="3951961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How</a:t>
            </a:r>
            <a:r>
              <a:rPr lang="cs-CZ" dirty="0" smtClean="0"/>
              <a:t> are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today</a:t>
            </a:r>
            <a:r>
              <a:rPr lang="cs-CZ" dirty="0" smtClean="0"/>
              <a:t>? – Jak se dnes máš?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4698179"/>
            <a:ext cx="530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fine and I </a:t>
            </a:r>
            <a:r>
              <a:rPr lang="cs-CZ" dirty="0" err="1" smtClean="0"/>
              <a:t>am</a:t>
            </a:r>
            <a:r>
              <a:rPr lang="cs-CZ" dirty="0" smtClean="0"/>
              <a:t> happy. – Je mi dobře a jsem šťastný.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4" grpId="0"/>
      <p:bldP spid="15" grpId="0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6400800" cy="648072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solidFill>
                  <a:schemeClr val="tx1"/>
                </a:solidFill>
              </a:rPr>
              <a:t>1.5  </a:t>
            </a:r>
            <a:r>
              <a:rPr lang="cs-CZ" sz="2500" b="1" dirty="0" err="1" smtClean="0">
                <a:solidFill>
                  <a:schemeClr val="tx1"/>
                </a:solidFill>
              </a:rPr>
              <a:t>Exercises</a:t>
            </a:r>
            <a:endParaRPr lang="cs-CZ" sz="2500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pPr/>
              <a:t>5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pic>
        <p:nvPicPr>
          <p:cNvPr id="5122" name="Picture 2" descr="http://www.inglesmadrid.com/images/im-email-saluda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87" y="1236663"/>
            <a:ext cx="1974354" cy="16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5538"/>
              </p:ext>
            </p:extLst>
          </p:nvPr>
        </p:nvGraphicFramePr>
        <p:xfrm>
          <a:off x="755576" y="2204864"/>
          <a:ext cx="3657600" cy="428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14536"/>
                <a:gridCol w="604664"/>
              </a:tblGrid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G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D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B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H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G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G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G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K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D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L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T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P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M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L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D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X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M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B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V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B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K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K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Q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Q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I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Z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Z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W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H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T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G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X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F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Y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F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H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T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J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I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Z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E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U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H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U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U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S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G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R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I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C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O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076056" y="3573016"/>
            <a:ext cx="20120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Find</a:t>
            </a:r>
            <a:r>
              <a:rPr lang="cs-CZ" dirty="0" smtClean="0"/>
              <a:t> these </a:t>
            </a:r>
            <a:r>
              <a:rPr lang="cs-CZ" dirty="0" err="1" smtClean="0"/>
              <a:t>words</a:t>
            </a:r>
            <a:r>
              <a:rPr lang="cs-CZ" dirty="0" smtClean="0"/>
              <a:t>:</a:t>
            </a:r>
          </a:p>
          <a:p>
            <a:r>
              <a:rPr lang="cs-CZ" dirty="0" smtClean="0"/>
              <a:t>HI</a:t>
            </a:r>
          </a:p>
          <a:p>
            <a:r>
              <a:rPr lang="cs-CZ" dirty="0" smtClean="0"/>
              <a:t>HELLO</a:t>
            </a:r>
          </a:p>
          <a:p>
            <a:r>
              <a:rPr lang="cs-CZ" dirty="0" smtClean="0"/>
              <a:t>GOOD MORNING</a:t>
            </a:r>
          </a:p>
          <a:p>
            <a:r>
              <a:rPr lang="cs-CZ" dirty="0" smtClean="0"/>
              <a:t>GOOD BYE</a:t>
            </a:r>
          </a:p>
          <a:p>
            <a:r>
              <a:rPr lang="cs-CZ" dirty="0" smtClean="0"/>
              <a:t>WHAT</a:t>
            </a:r>
          </a:p>
          <a:p>
            <a:r>
              <a:rPr lang="cs-CZ" dirty="0" smtClean="0"/>
              <a:t>IS</a:t>
            </a:r>
          </a:p>
          <a:p>
            <a:r>
              <a:rPr lang="cs-CZ" dirty="0" smtClean="0"/>
              <a:t>NAME</a:t>
            </a:r>
          </a:p>
          <a:p>
            <a:r>
              <a:rPr lang="cs-CZ" dirty="0" smtClean="0"/>
              <a:t>BYE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3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pPr/>
              <a:t>6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11960" y="6237312"/>
            <a:ext cx="397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http://www.anglicky-rychle.ic.cz/?p=190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50577"/>
              </p:ext>
            </p:extLst>
          </p:nvPr>
        </p:nvGraphicFramePr>
        <p:xfrm>
          <a:off x="1115616" y="2008212"/>
          <a:ext cx="6542544" cy="42291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04784"/>
                <a:gridCol w="2468880"/>
                <a:gridCol w="246888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/>
                      </a:r>
                      <a:br>
                        <a:rPr lang="cs-CZ" dirty="0">
                          <a:effectLst/>
                        </a:rPr>
                      </a:br>
                      <a:endParaRPr lang="cs-CZ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solidFill>
                            <a:srgbClr val="FF0000"/>
                          </a:solidFill>
                          <a:effectLst/>
                        </a:rPr>
                        <a:t>neformální</a:t>
                      </a:r>
                      <a:r>
                        <a:rPr lang="cs-CZ" dirty="0">
                          <a:effectLst/>
                        </a:rPr>
                        <a:t/>
                      </a:r>
                      <a:br>
                        <a:rPr lang="cs-CZ" dirty="0">
                          <a:effectLst/>
                        </a:rPr>
                      </a:br>
                      <a:endParaRPr lang="cs-CZ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solidFill>
                            <a:srgbClr val="FF0000"/>
                          </a:solidFill>
                          <a:effectLst/>
                        </a:rPr>
                        <a:t>formální</a:t>
                      </a:r>
                      <a:r>
                        <a:rPr lang="cs-CZ" dirty="0">
                          <a:effectLst/>
                        </a:rPr>
                        <a:t/>
                      </a:r>
                      <a:br>
                        <a:rPr lang="cs-CZ" dirty="0">
                          <a:effectLst/>
                        </a:rPr>
                      </a:br>
                      <a:endParaRPr lang="cs-CZ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setkání</a:t>
                      </a:r>
                      <a:br>
                        <a:rPr lang="cs-CZ" dirty="0">
                          <a:effectLst/>
                        </a:rPr>
                      </a:br>
                      <a:endParaRPr lang="cs-CZ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 err="1">
                          <a:effectLst/>
                        </a:rPr>
                        <a:t>hello</a:t>
                      </a:r>
                      <a:r>
                        <a:rPr lang="cs-CZ" dirty="0">
                          <a:effectLst/>
                        </a:rPr>
                        <a:t> (ahoj) </a:t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cs-CZ" dirty="0" err="1">
                          <a:effectLst/>
                        </a:rPr>
                        <a:t>hi</a:t>
                      </a:r>
                      <a:r>
                        <a:rPr lang="cs-CZ" dirty="0">
                          <a:effectLst/>
                        </a:rPr>
                        <a:t> (čau)</a:t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cs-CZ" dirty="0" err="1">
                          <a:effectLst/>
                        </a:rPr>
                        <a:t>hey</a:t>
                      </a:r>
                      <a:r>
                        <a:rPr lang="cs-CZ" dirty="0">
                          <a:effectLst/>
                        </a:rPr>
                        <a:t> (čau)</a:t>
                      </a:r>
                      <a:br>
                        <a:rPr lang="cs-CZ" dirty="0">
                          <a:effectLst/>
                        </a:rPr>
                      </a:br>
                      <a:endParaRPr lang="cs-CZ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 err="1">
                          <a:effectLst/>
                        </a:rPr>
                        <a:t>hello</a:t>
                      </a:r>
                      <a:r>
                        <a:rPr lang="cs-CZ" dirty="0">
                          <a:effectLst/>
                        </a:rPr>
                        <a:t> (dobrý den)</a:t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cs-CZ" dirty="0" err="1">
                          <a:effectLst/>
                        </a:rPr>
                        <a:t>good</a:t>
                      </a:r>
                      <a:r>
                        <a:rPr lang="cs-CZ" dirty="0">
                          <a:effectLst/>
                        </a:rPr>
                        <a:t> </a:t>
                      </a:r>
                      <a:r>
                        <a:rPr lang="cs-CZ" dirty="0" err="1">
                          <a:effectLst/>
                        </a:rPr>
                        <a:t>morning</a:t>
                      </a:r>
                      <a:r>
                        <a:rPr lang="cs-CZ" dirty="0">
                          <a:effectLst/>
                        </a:rPr>
                        <a:t> (dobré ráno/dopoledne)</a:t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cs-CZ" dirty="0" err="1">
                          <a:effectLst/>
                        </a:rPr>
                        <a:t>good</a:t>
                      </a:r>
                      <a:r>
                        <a:rPr lang="cs-CZ" dirty="0">
                          <a:effectLst/>
                        </a:rPr>
                        <a:t> </a:t>
                      </a:r>
                      <a:r>
                        <a:rPr lang="cs-CZ" dirty="0" err="1">
                          <a:effectLst/>
                        </a:rPr>
                        <a:t>afternoon</a:t>
                      </a:r>
                      <a:r>
                        <a:rPr lang="cs-CZ" dirty="0">
                          <a:effectLst/>
                        </a:rPr>
                        <a:t> (dobré odpoledne)</a:t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cs-CZ" dirty="0" err="1">
                          <a:effectLst/>
                        </a:rPr>
                        <a:t>good</a:t>
                      </a:r>
                      <a:r>
                        <a:rPr lang="cs-CZ" dirty="0">
                          <a:effectLst/>
                        </a:rPr>
                        <a:t> </a:t>
                      </a:r>
                      <a:r>
                        <a:rPr lang="cs-CZ" dirty="0" err="1">
                          <a:effectLst/>
                        </a:rPr>
                        <a:t>evening</a:t>
                      </a:r>
                      <a:r>
                        <a:rPr lang="cs-CZ" dirty="0">
                          <a:effectLst/>
                        </a:rPr>
                        <a:t> (dobrý večer)</a:t>
                      </a:r>
                      <a:br>
                        <a:rPr lang="cs-CZ" dirty="0">
                          <a:effectLst/>
                        </a:rPr>
                      </a:br>
                      <a:endParaRPr lang="cs-CZ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loučení</a:t>
                      </a:r>
                      <a:br>
                        <a:rPr lang="cs-CZ" dirty="0">
                          <a:effectLst/>
                        </a:rPr>
                      </a:br>
                      <a:endParaRPr lang="cs-CZ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bye (</a:t>
                      </a:r>
                      <a:r>
                        <a:rPr lang="en-US" dirty="0" err="1">
                          <a:effectLst/>
                        </a:rPr>
                        <a:t>tak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čau</a:t>
                      </a:r>
                      <a:r>
                        <a:rPr lang="en-US" dirty="0">
                          <a:effectLst/>
                        </a:rPr>
                        <a:t>)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bye </a:t>
                      </a:r>
                      <a:r>
                        <a:rPr lang="en-US" dirty="0" err="1">
                          <a:effectLst/>
                        </a:rPr>
                        <a:t>bye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see you later (</a:t>
                      </a:r>
                      <a:r>
                        <a:rPr lang="en-US" dirty="0" err="1">
                          <a:effectLst/>
                        </a:rPr>
                        <a:t>tak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zatím</a:t>
                      </a:r>
                      <a:r>
                        <a:rPr lang="en-US" dirty="0">
                          <a:effectLst/>
                        </a:rPr>
                        <a:t>)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see you (</a:t>
                      </a:r>
                      <a:r>
                        <a:rPr lang="en-US" dirty="0" err="1">
                          <a:effectLst/>
                        </a:rPr>
                        <a:t>tak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zatím</a:t>
                      </a:r>
                      <a:r>
                        <a:rPr lang="en-US" dirty="0">
                          <a:effectLst/>
                        </a:rPr>
                        <a:t>)</a:t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 err="1">
                          <a:effectLst/>
                        </a:rPr>
                        <a:t>goodbye</a:t>
                      </a:r>
                      <a:r>
                        <a:rPr lang="cs-CZ" dirty="0">
                          <a:effectLst/>
                        </a:rPr>
                        <a:t> (</a:t>
                      </a:r>
                      <a:r>
                        <a:rPr lang="cs-CZ" dirty="0" err="1">
                          <a:effectLst/>
                        </a:rPr>
                        <a:t>nashledanou</a:t>
                      </a:r>
                      <a:r>
                        <a:rPr lang="cs-CZ" dirty="0">
                          <a:effectLst/>
                        </a:rPr>
                        <a:t>)</a:t>
                      </a:r>
                      <a:br>
                        <a:rPr lang="cs-CZ" dirty="0">
                          <a:effectLst/>
                        </a:rPr>
                      </a:br>
                      <a:endParaRPr lang="cs-CZ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611560" y="1444134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Pozdravy formální a neformální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7772400" cy="792088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1.7  CLIL – song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pPr/>
              <a:t>7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2" name="Obdélník 1"/>
          <p:cNvSpPr/>
          <p:nvPr/>
        </p:nvSpPr>
        <p:spPr>
          <a:xfrm>
            <a:off x="3528329" y="541222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http://www.youtube.com/watch?v=CpTLdI3Jpn4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27584" y="2060848"/>
            <a:ext cx="30957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Hello song</a:t>
            </a:r>
          </a:p>
          <a:p>
            <a:r>
              <a:rPr lang="cs-CZ" dirty="0" err="1" smtClean="0"/>
              <a:t>Get</a:t>
            </a:r>
            <a:r>
              <a:rPr lang="cs-CZ" dirty="0" smtClean="0"/>
              <a:t> up on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feet</a:t>
            </a:r>
            <a:endParaRPr lang="cs-CZ" dirty="0" smtClean="0"/>
          </a:p>
          <a:p>
            <a:r>
              <a:rPr lang="cs-CZ" dirty="0" smtClean="0"/>
              <a:t>And to </a:t>
            </a:r>
            <a:r>
              <a:rPr lang="cs-CZ" dirty="0" err="1" smtClean="0"/>
              <a:t>everyone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meet</a:t>
            </a:r>
            <a:endParaRPr lang="cs-CZ" dirty="0" smtClean="0"/>
          </a:p>
          <a:p>
            <a:r>
              <a:rPr lang="cs-CZ" dirty="0" err="1" smtClean="0"/>
              <a:t>Say</a:t>
            </a:r>
            <a:r>
              <a:rPr lang="cs-CZ" dirty="0" smtClean="0"/>
              <a:t> </a:t>
            </a:r>
            <a:r>
              <a:rPr lang="cs-CZ" dirty="0" err="1" smtClean="0"/>
              <a:t>hello-hello-hello-hello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meet</a:t>
            </a:r>
            <a:r>
              <a:rPr lang="cs-CZ" dirty="0" smtClean="0"/>
              <a:t> </a:t>
            </a:r>
            <a:r>
              <a:rPr lang="cs-CZ" dirty="0" err="1" smtClean="0"/>
              <a:t>somebody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thing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do </a:t>
            </a:r>
            <a:r>
              <a:rPr lang="cs-CZ" dirty="0" err="1" smtClean="0"/>
              <a:t>is</a:t>
            </a:r>
            <a:endParaRPr lang="cs-CZ" dirty="0" smtClean="0"/>
          </a:p>
          <a:p>
            <a:r>
              <a:rPr lang="cs-CZ" dirty="0" err="1" smtClean="0"/>
              <a:t>Say</a:t>
            </a:r>
            <a:r>
              <a:rPr lang="cs-CZ" dirty="0" smtClean="0"/>
              <a:t> </a:t>
            </a:r>
            <a:r>
              <a:rPr lang="cs-CZ" dirty="0" err="1" smtClean="0"/>
              <a:t>hello-hello-hello-hello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Say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, </a:t>
            </a:r>
            <a:r>
              <a:rPr lang="cs-CZ" dirty="0" err="1" smtClean="0"/>
              <a:t>say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low</a:t>
            </a:r>
            <a:endParaRPr lang="cs-CZ" dirty="0" smtClean="0"/>
          </a:p>
          <a:p>
            <a:r>
              <a:rPr lang="cs-CZ" dirty="0" err="1" smtClean="0"/>
              <a:t>Say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fast, </a:t>
            </a:r>
            <a:r>
              <a:rPr lang="cs-CZ" dirty="0" err="1" smtClean="0"/>
              <a:t>say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slow</a:t>
            </a:r>
            <a:r>
              <a:rPr lang="cs-CZ" dirty="0" smtClean="0"/>
              <a:t> ……</a:t>
            </a:r>
            <a:endParaRPr lang="cs-CZ" dirty="0"/>
          </a:p>
        </p:txBody>
      </p:sp>
      <p:pic>
        <p:nvPicPr>
          <p:cNvPr id="1026" name="Picture 2" descr="http://www.pnik007.estranky.cz/img/mid/90/opravdovy-kamar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2952896" cy="204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235759" y="548680"/>
            <a:ext cx="7772400" cy="67943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1.8  Test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0070-481F-4D59-942E-8F53878FB30F}" type="slidenum">
              <a:rPr lang="cs-CZ" smtClean="0">
                <a:solidFill>
                  <a:schemeClr val="tx1"/>
                </a:solidFill>
              </a:rPr>
              <a:pPr/>
              <a:t>8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1556792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1.   </a:t>
            </a:r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your</a:t>
            </a:r>
            <a:r>
              <a:rPr lang="cs-CZ" b="1" dirty="0" smtClean="0"/>
              <a:t> </a:t>
            </a:r>
            <a:r>
              <a:rPr lang="cs-CZ" b="1" dirty="0" err="1" smtClean="0"/>
              <a:t>name</a:t>
            </a:r>
            <a:r>
              <a:rPr lang="cs-CZ" b="1" dirty="0" smtClean="0"/>
              <a:t>?</a:t>
            </a:r>
            <a:r>
              <a:rPr lang="cs-CZ" dirty="0" smtClean="0"/>
              <a:t>			</a:t>
            </a:r>
            <a:r>
              <a:rPr lang="cs-CZ" b="1" dirty="0" smtClean="0"/>
              <a:t>4. </a:t>
            </a:r>
            <a:r>
              <a:rPr lang="cs-CZ" b="1" dirty="0" err="1" smtClean="0"/>
              <a:t>How</a:t>
            </a:r>
            <a:r>
              <a:rPr lang="cs-CZ" b="1" dirty="0" smtClean="0"/>
              <a:t> are </a:t>
            </a:r>
            <a:r>
              <a:rPr lang="cs-CZ" b="1" dirty="0" err="1" smtClean="0"/>
              <a:t>you</a:t>
            </a:r>
            <a:r>
              <a:rPr lang="cs-CZ" b="1" dirty="0" smtClean="0"/>
              <a:t>? </a:t>
            </a:r>
          </a:p>
          <a:p>
            <a:pPr marL="342900" indent="-342900">
              <a:buAutoNum type="alphaLcPeriod"/>
            </a:pPr>
            <a:r>
              <a:rPr lang="cs-CZ" dirty="0" smtClean="0"/>
              <a:t>I </a:t>
            </a:r>
            <a:r>
              <a:rPr lang="cs-CZ" dirty="0" err="1" smtClean="0"/>
              <a:t>hello</a:t>
            </a:r>
            <a:r>
              <a:rPr lang="cs-CZ" dirty="0" smtClean="0"/>
              <a:t>				a.  </a:t>
            </a:r>
            <a:r>
              <a:rPr lang="cs-CZ" dirty="0" err="1" smtClean="0"/>
              <a:t>Hi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happy.				b.  </a:t>
            </a:r>
            <a:r>
              <a:rPr lang="cs-CZ" dirty="0" err="1" smtClean="0"/>
              <a:t>Hello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not happy.				c.  I </a:t>
            </a:r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John				d.  I </a:t>
            </a:r>
            <a:r>
              <a:rPr lang="cs-CZ" dirty="0" err="1" smtClean="0"/>
              <a:t>am</a:t>
            </a:r>
            <a:r>
              <a:rPr lang="cs-CZ" dirty="0" smtClean="0"/>
              <a:t> fine</a:t>
            </a:r>
          </a:p>
          <a:p>
            <a:pPr marL="342900" indent="-342900">
              <a:buAutoNum type="alphaLcPeriod"/>
            </a:pPr>
            <a:endParaRPr lang="cs-CZ" dirty="0"/>
          </a:p>
          <a:p>
            <a:r>
              <a:rPr lang="cs-CZ" b="1" dirty="0" smtClean="0"/>
              <a:t>2.   In the </a:t>
            </a:r>
            <a:r>
              <a:rPr lang="cs-CZ" b="1" dirty="0" err="1" smtClean="0"/>
              <a:t>morning</a:t>
            </a:r>
            <a:r>
              <a:rPr lang="cs-CZ" b="1" dirty="0" smtClean="0"/>
              <a:t> </a:t>
            </a:r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say</a:t>
            </a:r>
            <a:r>
              <a:rPr lang="cs-CZ" b="1" dirty="0" smtClean="0"/>
              <a:t>: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bye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Good</a:t>
            </a:r>
            <a:r>
              <a:rPr lang="cs-CZ" dirty="0" smtClean="0"/>
              <a:t> night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morning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Hi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3.  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evening</a:t>
            </a:r>
            <a:r>
              <a:rPr lang="cs-CZ" b="1" dirty="0" smtClean="0"/>
              <a:t> </a:t>
            </a:r>
            <a:r>
              <a:rPr lang="cs-CZ" b="1" dirty="0" err="1" smtClean="0"/>
              <a:t>we</a:t>
            </a:r>
            <a:r>
              <a:rPr lang="cs-CZ" b="1" dirty="0" smtClean="0"/>
              <a:t> </a:t>
            </a:r>
            <a:r>
              <a:rPr lang="cs-CZ" b="1" dirty="0" err="1" smtClean="0"/>
              <a:t>say</a:t>
            </a:r>
            <a:r>
              <a:rPr lang="cs-CZ" dirty="0" smtClean="0"/>
              <a:t>:			</a:t>
            </a:r>
          </a:p>
          <a:p>
            <a:r>
              <a:rPr lang="cs-CZ" dirty="0" smtClean="0"/>
              <a:t>a.   Hello		</a:t>
            </a:r>
          </a:p>
          <a:p>
            <a:r>
              <a:rPr lang="cs-CZ" dirty="0" smtClean="0"/>
              <a:t>b.   </a:t>
            </a:r>
            <a:r>
              <a:rPr lang="cs-CZ" dirty="0" err="1" smtClean="0"/>
              <a:t>Hi</a:t>
            </a:r>
            <a:endParaRPr lang="cs-CZ" dirty="0" smtClean="0"/>
          </a:p>
          <a:p>
            <a:r>
              <a:rPr lang="cs-CZ" dirty="0" smtClean="0"/>
              <a:t>c.  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evening</a:t>
            </a:r>
            <a:endParaRPr lang="cs-CZ" dirty="0"/>
          </a:p>
          <a:p>
            <a:r>
              <a:rPr lang="cs-CZ" dirty="0" smtClean="0"/>
              <a:t>d.  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bye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355976" y="4797152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1d ,2c ,3c, 4d</a:t>
            </a:r>
            <a:endParaRPr lang="cs-CZ" sz="1400" dirty="0"/>
          </a:p>
        </p:txBody>
      </p:sp>
      <p:pic>
        <p:nvPicPr>
          <p:cNvPr id="6146" name="Picture 2" descr="http://hipish.free.fr/category/hi_hello_hola/hi_hello_hola_02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84" y="3496202"/>
            <a:ext cx="2553485" cy="19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cs-CZ" sz="1200" b="1" dirty="0" smtClean="0"/>
              <a:t>  učebnice - I. stupeň                         </a:t>
            </a:r>
            <a:r>
              <a:rPr lang="cs-CZ" sz="1000" dirty="0" smtClean="0"/>
              <a:t>Základní škola Děčín VI, Na Stráni 879/2  – příspěvková organizace                               </a:t>
            </a:r>
            <a:r>
              <a:rPr lang="cs-CZ" sz="1600" b="1" dirty="0" smtClean="0"/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/>
          </a:p>
        </p:txBody>
      </p:sp>
      <p:sp>
        <p:nvSpPr>
          <p:cNvPr id="3" name="Nadpis 5"/>
          <p:cNvSpPr txBox="1">
            <a:spLocks/>
          </p:cNvSpPr>
          <p:nvPr/>
        </p:nvSpPr>
        <p:spPr>
          <a:xfrm>
            <a:off x="235759" y="548680"/>
            <a:ext cx="7772400" cy="67943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1" y="2492896"/>
            <a:ext cx="7036558" cy="2160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b="1" u="sng" dirty="0" smtClean="0">
                <a:hlinkClick r:id="rId2"/>
              </a:rPr>
              <a:t>http</a:t>
            </a:r>
            <a:r>
              <a:rPr lang="cs-CZ" b="1" u="sng" dirty="0">
                <a:hlinkClick r:id="rId2"/>
              </a:rPr>
              <a:t>://</a:t>
            </a:r>
            <a:r>
              <a:rPr lang="cs-CZ" b="1" u="sng" dirty="0" smtClean="0">
                <a:hlinkClick r:id="rId2"/>
              </a:rPr>
              <a:t>www.youtube.com/watch?v=CpTLdI3Jpn4</a:t>
            </a:r>
            <a:endParaRPr lang="cs-CZ" b="1" u="sng" dirty="0" smtClean="0"/>
          </a:p>
          <a:p>
            <a:pPr marL="342900" indent="-342900">
              <a:buFontTx/>
              <a:buAutoNum type="arabicPeriod"/>
            </a:pPr>
            <a:r>
              <a:rPr lang="cs-CZ" b="1" u="sng" dirty="0">
                <a:hlinkClick r:id="rId3"/>
              </a:rPr>
              <a:t>http://www.krtecek.com/</a:t>
            </a:r>
            <a:endParaRPr lang="cs-CZ" dirty="0"/>
          </a:p>
          <a:p>
            <a:pPr marL="342900" indent="-342900">
              <a:buFontTx/>
              <a:buAutoNum type="arabicPeriod"/>
            </a:pPr>
            <a:r>
              <a:rPr lang="cs-CZ" b="1" u="sng" dirty="0">
                <a:hlinkClick r:id="rId4"/>
              </a:rPr>
              <a:t>http://disney.go.com/pooh</a:t>
            </a:r>
            <a:r>
              <a:rPr lang="cs-CZ" b="1" u="sng" dirty="0" smtClean="0">
                <a:hlinkClick r:id="rId4"/>
              </a:rPr>
              <a:t>/</a:t>
            </a:r>
            <a:endParaRPr lang="cs-CZ" b="1" u="sng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8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lastní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742</Words>
  <Application>Microsoft Office PowerPoint</Application>
  <PresentationFormat>Předvádění na obrazovce (4:3)</PresentationFormat>
  <Paragraphs>212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1.2  What do we already know?</vt:lpstr>
      <vt:lpstr>1.3  New terms</vt:lpstr>
      <vt:lpstr>Prezentace aplikace PowerPoint</vt:lpstr>
      <vt:lpstr>Prezentace aplikace PowerPoint</vt:lpstr>
      <vt:lpstr>1.6  Something more difficult</vt:lpstr>
      <vt:lpstr>1.7  CLIL – song </vt:lpstr>
      <vt:lpstr>1.8  Test</vt:lpstr>
      <vt:lpstr>Prezentace aplikace PowerPoint</vt:lpstr>
      <vt:lpstr>Prezentace aplikace PowerPoint</vt:lpstr>
    </vt:vector>
  </TitlesOfParts>
  <Company>Základní škola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krivankova</cp:lastModifiedBy>
  <cp:revision>83</cp:revision>
  <dcterms:created xsi:type="dcterms:W3CDTF">2011-01-31T14:31:13Z</dcterms:created>
  <dcterms:modified xsi:type="dcterms:W3CDTF">2012-01-04T06:27:07Z</dcterms:modified>
</cp:coreProperties>
</file>