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0" r:id="rId6"/>
    <p:sldId id="271" r:id="rId7"/>
    <p:sldId id="27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B050"/>
    <a:srgbClr val="CCFFCC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13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imonak.eu/images/obrazky_ostatni_strany/h_k/3_19.jpg" TargetMode="External"/><Relationship Id="rId13" Type="http://schemas.openxmlformats.org/officeDocument/2006/relationships/hyperlink" Target="http://cs.wikipedia.org/wiki/Soubor:Hitler,_recoloured.jpg" TargetMode="External"/><Relationship Id="rId3" Type="http://schemas.openxmlformats.org/officeDocument/2006/relationships/hyperlink" Target="http://t1.gstatic.com/images?q=tbn:ANd9GcRomzxuvnxJ9gUIWqdHiZCNUfAR8CeKZULEsregh42th8eqhAKy" TargetMode="External"/><Relationship Id="rId7" Type="http://schemas.openxmlformats.org/officeDocument/2006/relationships/hyperlink" Target="http://t1.gstatic.com/images?q=tbn:ANd9GcR0xuMXtAHieAU2dqt3uzd5kxOQ-Ql9Dj5bmupTZGVe1QVGclOV" TargetMode="External"/><Relationship Id="rId12" Type="http://schemas.openxmlformats.org/officeDocument/2006/relationships/hyperlink" Target="http://www.zsnastrani.cz/historie" TargetMode="External"/><Relationship Id="rId2" Type="http://schemas.openxmlformats.org/officeDocument/2006/relationships/hyperlink" Target="http://www.horackova.cz/pracezaku/wwwpages0708_5a/grafika_navratils/2svval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nd01.jxs.cz/816/722/6000c76fc0_2291185_o2.jpg" TargetMode="External"/><Relationship Id="rId11" Type="http://schemas.openxmlformats.org/officeDocument/2006/relationships/hyperlink" Target="http://www.zskomslavkov.cz/images/historie_skoly/potravinove_listky_na_chleb.jpg" TargetMode="External"/><Relationship Id="rId5" Type="http://schemas.openxmlformats.org/officeDocument/2006/relationships/hyperlink" Target="http://www.druha-sv-valka.estranky.cz/img/picture/2/holocaust3.JPG" TargetMode="External"/><Relationship Id="rId15" Type="http://schemas.openxmlformats.org/officeDocument/2006/relationships/hyperlink" Target="http://upload.wikimedia.org/wikipedia/commons/9/9c/Prvn%C3%AD_%C4%8Ceskoslovensk%C3%A1_republika_do_1928.jpg" TargetMode="External"/><Relationship Id="rId10" Type="http://schemas.openxmlformats.org/officeDocument/2006/relationships/hyperlink" Target="http://www.valka.host.sk/obrazky/clanky/protektorat.jpg" TargetMode="External"/><Relationship Id="rId4" Type="http://schemas.openxmlformats.org/officeDocument/2006/relationships/hyperlink" Target="http://t1.gstatic.com/images?q=tbn:ANd9GcRQqdjN8KK94TuD-PZt9JFPWRiopPQdmIxybtNlJFjZe-g5n7liXA" TargetMode="External"/><Relationship Id="rId9" Type="http://schemas.openxmlformats.org/officeDocument/2006/relationships/hyperlink" Target="http://www.narmyslenka.cz/image/200810022313_Mnichov01.jpg" TargetMode="External"/><Relationship Id="rId14" Type="http://schemas.openxmlformats.org/officeDocument/2006/relationships/hyperlink" Target="http://t2.gstatic.com/images?q=tbn:ANd9GcQgr1_NucAM81gS8z445sc6a-YimM7c7SGuiX7zzATf-s2mpRaAa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55659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85.1 Druhá světová válka  (1939 – 1945)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771550"/>
            <a:ext cx="2219066" cy="162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1920" y="1563638"/>
            <a:ext cx="2144404" cy="2592023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8264" y="2571750"/>
            <a:ext cx="1455886" cy="180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059582"/>
            <a:ext cx="1512000" cy="187220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5043625" y="3867894"/>
            <a:ext cx="98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Adolf </a:t>
            </a:r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itler</a:t>
            </a:r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97" y="3075806"/>
            <a:ext cx="2108845" cy="136815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1059583"/>
            <a:ext cx="1332000" cy="187220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705191"/>
              </p:ext>
            </p:extLst>
          </p:nvPr>
        </p:nvGraphicFramePr>
        <p:xfrm>
          <a:off x="1043608" y="1275606"/>
          <a:ext cx="7344816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26189"/>
                <a:gridCol w="5418627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Druhá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světová válka, Adolf Hitler, protektorát, holocaust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dobu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druhé světové války.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987574"/>
            <a:ext cx="4536504" cy="193129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 ČESKOSLOVENSKÉ REPUBLIKY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října 1918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přichází zpráva o Masarykově dohodě se Slováky do Prahy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na Václavském náměstí přední domácí politici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vyhlašují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samostatnost českých zemí</a:t>
            </a:r>
            <a:endParaRPr lang="cs-CZ" sz="11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strhávají znaky Rakouska-Uherska a oslavují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lavní zásluhu na vzniku samostatného státu  měl T. G. Masaryk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30. října 1918 se k českým zemím přihlásili Slováci</a:t>
            </a:r>
          </a:p>
          <a:p>
            <a:pPr>
              <a:spcAft>
                <a:spcPts val="300"/>
              </a:spcAft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vznikla Československá republika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rezidentem byl zvolen T. G. Masaryk (poté ještě třikrát)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1919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k území připojuje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Podkarpatská Rus</a:t>
            </a:r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075806"/>
            <a:ext cx="4354388" cy="194421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4860032" y="2859782"/>
            <a:ext cx="4176464" cy="216770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bIns="36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ZA PRVNÍ REPUBLIKY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je demokratickou zemí, fungoval zde parlament a v čele stál prezident.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yla vytvořena ústava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všichni lidé byli rovnocenní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eny byly zrovnoprávněny s muži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byla zavedena osmihodinová pracovní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doba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české země byly průmyslově rozvinuté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vznikají Baťovy závody ve Zlíně (obuv)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yvážely se automobily, zbraně, sklo a textil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je jedním z nejvyspělejších států Evropy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známý byl český cukr, chmel a pivo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496" y="582536"/>
            <a:ext cx="2340000" cy="1557166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23" name="TextovéPole 22"/>
          <p:cNvSpPr txBox="1"/>
          <p:nvPr/>
        </p:nvSpPr>
        <p:spPr>
          <a:xfrm>
            <a:off x="4788024" y="1707654"/>
            <a:ext cx="2664296" cy="99257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SLOŽENÍ OBYVATELSTVA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kromě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Čechů a Slováků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mnoho Němců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Slezsko (Poláci)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Slovensko (Maďaři)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Podkarpatská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Rus (Rusíni, Ukrajinci)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9512" y="915566"/>
            <a:ext cx="4536504" cy="307776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ZÁNIK ČESKOSLOVENSKÉ REPUBLIKY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1933 – nastává vleklá hospodářská krize v celé Evropě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→ mnoho lidí přichází o práci → nespokojenost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Německu situace využil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Adolf Hitler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svou stranou nacionalistů (nacistů) 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ujal se moci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i v Československu žili němečtí nacionalisté→ Němci chtěli připojit území Čech k Německu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Hlásali, že Němci jsou nadrasa předurčená vládnout celému světu.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prosinci 1935 Masaryk abdikuje (odstoupí) – je již starý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rezidentem se stává Edvard Beneš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září 1938 začal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Hitler vyhrožovat válkou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pojenci Československa – Velká Británie a Francie -  dostali strach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začali vyjednávat s Hitlerem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30. září 1938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Mnichově uzavírá Německo, Itálie, Francie a Anglie dohodu →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MNICHOVSKÁ DOHODA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pohraniční území Československa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(Sudety) budou připojena k Německu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ednalo se „o nás bez nás“</a:t>
            </a:r>
          </a:p>
          <a:p>
            <a:pPr algn="ctr"/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důsledku toho přestalo Československo postupně existovat.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294" y="4084030"/>
            <a:ext cx="2945610" cy="100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040" y="987577"/>
            <a:ext cx="3636000" cy="1438594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6614801" y="2166124"/>
            <a:ext cx="1989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Území po Mnichovské dohodě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99992" y="2571750"/>
            <a:ext cx="4536504" cy="117724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PROTEKTORÁT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 března 1939 vpadlo </a:t>
            </a:r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ěmecké vojsko na zbytky území </a:t>
            </a:r>
            <a:r>
              <a:rPr lang="cs-CZ" sz="1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Českoslov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ásledujícího dne vyhlašuje Hitler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Protektorát Čechy a Morava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celé Čechy a Morava byly připojeny k Německu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astává dlouhé období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německé okupace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Slováci se odtrhli a zřídili samostatný Slovenský stát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860797" y="4038332"/>
            <a:ext cx="19191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Protektorát Čechy a Morava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788024" y="3867894"/>
            <a:ext cx="4176464" cy="116185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BOJ PROTI OKUPACI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odcházeli do hor a lesů → zakládali ozbrojené partyzánské oddíly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isíce občanů odcházely  proti Němcům bojovat na frontu do Sovětského svazu, Anglie (jako letci královského letectva – RAF), Francie…</a:t>
            </a: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07504" y="1131590"/>
            <a:ext cx="4176464" cy="150041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DRUHÁ SVĚTOVÁ VÁLKA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áří 1939 Německo napadá Polsko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ozději také Francii, Sovětský svaz a Anglii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stranu Německa se přidává Itálie, Japonsko a několik menších evropských států → cílem bylo podrobit si ostatní státy Evropy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roti vystoupilo USA, Velká Británie a Sovětský svaz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začíná nejhorší válka v dějinách lidstva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9158" y="3651870"/>
            <a:ext cx="1807578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499992" y="771550"/>
            <a:ext cx="4536504" cy="276998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ZA VÁLKY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protektorátu nastal teror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veřejných budovách byly vyvěšeny prapory s hákovým křížem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eškerý odpor byl hrubě potlačen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→ lidé žili ve strachu před německou policií –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gestapo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továrnách se vyrábělo zboží hlavně pro válečné účely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otraviny v malém množství na přídělové lístky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lidé trpěli podvýživou a nemocemi</a:t>
            </a:r>
          </a:p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Židé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tarší šesti let museli nosit na oblečení žlutou hvězdu s nápisem </a:t>
            </a:r>
            <a:r>
              <a:rPr lang="cs-CZ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Jude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(Žid)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esměli do restaurací, divadel, kin, vykonávat své povolání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 jim zabavován majetek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ozději byli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odváženi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koncentračních táborů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zde byli mučeni a zabíjeni = 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holokaust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Stejný osud čekal i Romy a nepohodlné osoby.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3507854"/>
            <a:ext cx="4176464" cy="150041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 VÁLKY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1944 se Německu přestává dařit → válka se chýlí ke konci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začalo osvobozování Československa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řes Podkarpatskou Rus a Slovensko přichází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sovětská vojska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západu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americká armáda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května 1945 vypuklo v Praze povstání proti německým okupantům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května 1945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spojenecké armády vítězí – 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Německo kapitulovalo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8276" y="3651870"/>
            <a:ext cx="1829821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259632" y="2715766"/>
            <a:ext cx="3159968" cy="6540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HOLOKAUST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systematické,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státem provozované pronásledování 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a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hromadné vyvražďování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 (Židů)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27534"/>
            <a:ext cx="1440000" cy="159551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304" y="686358"/>
            <a:ext cx="1008000" cy="152535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2483768" y="1923678"/>
            <a:ext cx="160646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je protektorát?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21424" y="4568229"/>
            <a:ext cx="427065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Které státy bojovaly proti sobě v druhé světové válce?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39552" y="1419622"/>
            <a:ext cx="234070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 se stalo 15. března 1939?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68" y="714830"/>
            <a:ext cx="1188000" cy="149688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5652120" y="2355726"/>
            <a:ext cx="2650084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Popiš, co vidíš na obrázcích.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619672" y="2787774"/>
            <a:ext cx="2488118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Popište život za protektorátu.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95536" y="3291830"/>
            <a:ext cx="1718740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Kdo byli partyzáni?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2931790"/>
            <a:ext cx="1958208" cy="140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8264" y="2859782"/>
            <a:ext cx="2083961" cy="147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ovéPole 35"/>
          <p:cNvSpPr txBox="1"/>
          <p:nvPr/>
        </p:nvSpPr>
        <p:spPr>
          <a:xfrm>
            <a:off x="807547" y="3867894"/>
            <a:ext cx="3828292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byly koncentrační tábory a k čemu sloužily?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40642" y="2283718"/>
            <a:ext cx="1451038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 je holocaust?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24" y="672109"/>
            <a:ext cx="1512000" cy="197164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17500"/>
            <a:ext cx="2520280" cy="182129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6876256" y="2427734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Jindřiška Nováková</a:t>
            </a:r>
            <a:endParaRPr lang="cs-CZ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20807" y="1851670"/>
            <a:ext cx="5479385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víš o Jindřišce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Novákové,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která navštěvovala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naši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školu?</a:t>
            </a:r>
          </a:p>
          <a:p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Zjisti, co se dělo s naší školou v době druhé světové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války?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1275606"/>
            <a:ext cx="216597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Jindřiška Nováková</a:t>
            </a:r>
            <a:endParaRPr lang="cs-CZ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870737"/>
            <a:ext cx="2520280" cy="191482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03798"/>
            <a:ext cx="2520280" cy="1530873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5" name="TextovéPole 14"/>
          <p:cNvSpPr txBox="1"/>
          <p:nvPr/>
        </p:nvSpPr>
        <p:spPr>
          <a:xfrm>
            <a:off x="3300193" y="4587974"/>
            <a:ext cx="2351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ZŠ Na Stráni – dobové fotografie</a:t>
            </a:r>
            <a:endParaRPr lang="cs-CZ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96136" y="2715766"/>
            <a:ext cx="1928477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Hitler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Prague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2715766"/>
            <a:ext cx="1956433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Hitler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850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in 1889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in 1780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8024" y="4011910"/>
            <a:ext cx="3227615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Jews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II?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5,5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07704" y="4011910"/>
            <a:ext cx="2052165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marry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Eva Braun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Lída Baarová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Emma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Sonnemann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43808" y="915566"/>
            <a:ext cx="5472607" cy="167738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ADOLF HITLER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Hitler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1889 and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1945 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married his long-time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partner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Eva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Braun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Hitler was at the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Nazi Germany, World War II in Europe, and the Holocaust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antisemitic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policies and racially motivated ideology resulted in the deaths of at least 5.5 million Jews and millions of other people deemed racially inferior.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011910"/>
            <a:ext cx="500458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203598"/>
            <a:ext cx="1584000" cy="211019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611560" y="3363838"/>
            <a:ext cx="1365951" cy="461665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Adolf Hitler</a:t>
            </a:r>
          </a:p>
          <a:p>
            <a:pPr algn="ctr"/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Führer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endParaRPr lang="cs-CZ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76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675165"/>
              </p:ext>
            </p:extLst>
          </p:nvPr>
        </p:nvGraphicFramePr>
        <p:xfrm>
          <a:off x="179510" y="1131590"/>
          <a:ext cx="7185180" cy="37573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Mnichovská dohoda – Itálie, Francie, Německo a Anglie se dohodly, že: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spolu nebudou válčit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část českého území (Sudety) bude připojena k Německu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Itálie, Francie a Anglie se dobrovolně vzdávají Německu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budou ochraňovat Československo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Holokaust je: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výraz označující lásku k jiné rase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slavná divadelní hra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pronásledování a vyvražďování Židů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latinský výraz pro Němce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 čele Německa za druhé světové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války stál: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Adolf Hitler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Edvard Beneš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Reinhard Heydrich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Hermann Göring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Druhá světová válka probíhala v letech: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1939 - 1945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1938 - 1960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1938 - 1945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1914 - 1918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735959" cy="47705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www.horackova.cz/pracezaku/wwwpages0708_5a/grafika_navratils/2svval.jpg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t1.gstatic.com/images?q=tbn:ANd9GcRomzxuvnxJ9gUIWqdHiZCNUfAR8CeKZULEsregh42th8eqhAKy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t1.gstatic.com/images?q=tbn:ANd9GcRQqdjN8KK94TuD-PZt9JFPWRiopPQdmIxybtNlJFjZe-g5n7liXA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www.druha-sv-valka.estranky.cz/img/picture/2/holocaust3.JPG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nd01.jxs.cz/816/722/6000c76fc0_2291185_o2.jpg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t1.gstatic.com/images?q=tbn:ANd9GcR0xuMXtAHieAU2dqt3uzd5kxOQ-Ql9Dj5bmupTZGVe1QVGclOV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simonak.eu/images/obrazky_ostatni_strany/h_k/3_19.jpg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www.narmyslenka.cz/image/200810022313_Mnichov01.jpg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www.valka.host.sk/obrazky/clanky/protektorat.jpg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www.zskomslavkov.cz/images/historie_skoly/potravinove_listky_na_chleb.jpg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www.zsnastrani.cz/historie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http://cs.wikipedia.org/wiki/Soubor:Hitler,_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recoloured.jpg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t2.gstatic.com/images?q=tbn:ANd9GcQgr1_NucAM81gS8z445sc6a-YimM7c7SGuiX7zzATf-s2mpRaAag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5"/>
              </a:rPr>
              <a:t>http://upload.wikimedia.org/wikipedia/commons/9/9c/Prvn%C3%AD_%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5"/>
              </a:rPr>
              <a:t>C4%8Ceskoslovensk%C3%A1_republika_do_1928.jpg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1507</Words>
  <Application>Microsoft Office PowerPoint</Application>
  <PresentationFormat>Předvádění na obrazovce (16:9)</PresentationFormat>
  <Paragraphs>218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85.1 Druhá světová válka  (1939 – 1945)</vt:lpstr>
      <vt:lpstr>85.2 Co už víš?</vt:lpstr>
      <vt:lpstr>85.3 Jaké si řekneme nové termíny a názvy?</vt:lpstr>
      <vt:lpstr>85.4 Co si řekneme nového?</vt:lpstr>
      <vt:lpstr>85.5 Co si pamatujete?</vt:lpstr>
      <vt:lpstr>85.6 Něco navíc pro šikovné</vt:lpstr>
      <vt:lpstr>85.7 CLIL</vt:lpstr>
      <vt:lpstr>85.8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361</cp:revision>
  <dcterms:created xsi:type="dcterms:W3CDTF">2010-10-18T18:21:56Z</dcterms:created>
  <dcterms:modified xsi:type="dcterms:W3CDTF">2013-04-27T07:31:46Z</dcterms:modified>
</cp:coreProperties>
</file>