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266" r:id="rId3"/>
    <p:sldId id="267" r:id="rId4"/>
    <p:sldId id="268" r:id="rId5"/>
    <p:sldId id="275" r:id="rId6"/>
    <p:sldId id="269" r:id="rId7"/>
    <p:sldId id="270" r:id="rId8"/>
    <p:sldId id="271" r:id="rId9"/>
    <p:sldId id="272" r:id="rId10"/>
    <p:sldId id="273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5" r:id="rId20"/>
    <p:sldId id="286" r:id="rId21"/>
    <p:sldId id="288" r:id="rId22"/>
    <p:sldId id="289" r:id="rId23"/>
    <p:sldId id="290" r:id="rId24"/>
    <p:sldId id="291" r:id="rId25"/>
    <p:sldId id="293" r:id="rId26"/>
    <p:sldId id="299" r:id="rId27"/>
    <p:sldId id="298" r:id="rId28"/>
    <p:sldId id="296" r:id="rId29"/>
    <p:sldId id="294" r:id="rId30"/>
    <p:sldId id="295" r:id="rId31"/>
    <p:sldId id="292" r:id="rId32"/>
    <p:sldId id="297" r:id="rId33"/>
    <p:sldId id="300" r:id="rId34"/>
    <p:sldId id="301" r:id="rId3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76" autoAdjust="0"/>
  </p:normalViewPr>
  <p:slideViewPr>
    <p:cSldViewPr>
      <p:cViewPr>
        <p:scale>
          <a:sx n="100" d="100"/>
          <a:sy n="100" d="100"/>
        </p:scale>
        <p:origin x="-492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31.1.2012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31.1.2012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26" Type="http://schemas.openxmlformats.org/officeDocument/2006/relationships/slide" Target="slide28.xml"/><Relationship Id="rId3" Type="http://schemas.openxmlformats.org/officeDocument/2006/relationships/slide" Target="slide4.xml"/><Relationship Id="rId21" Type="http://schemas.openxmlformats.org/officeDocument/2006/relationships/slide" Target="slide23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5" Type="http://schemas.openxmlformats.org/officeDocument/2006/relationships/slide" Target="slide27.xml"/><Relationship Id="rId2" Type="http://schemas.openxmlformats.org/officeDocument/2006/relationships/slide" Target="slide3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24" Type="http://schemas.openxmlformats.org/officeDocument/2006/relationships/slide" Target="slide26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23" Type="http://schemas.openxmlformats.org/officeDocument/2006/relationships/slide" Target="slide25.xml"/><Relationship Id="rId28" Type="http://schemas.openxmlformats.org/officeDocument/2006/relationships/slide" Target="slide30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31" Type="http://schemas.openxmlformats.org/officeDocument/2006/relationships/slide" Target="slide5.xml"/><Relationship Id="rId4" Type="http://schemas.openxmlformats.org/officeDocument/2006/relationships/slide" Target="slide8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4.xml"/><Relationship Id="rId27" Type="http://schemas.openxmlformats.org/officeDocument/2006/relationships/slide" Target="slide29.xml"/><Relationship Id="rId30" Type="http://schemas.openxmlformats.org/officeDocument/2006/relationships/slide" Target="slide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9/9a/Dragonfly_eye_3811.jpg/250px-Dragonfly_eye_3811.jpg" TargetMode="External"/><Relationship Id="rId13" Type="http://schemas.openxmlformats.org/officeDocument/2006/relationships/hyperlink" Target="http://upload.wikimedia.org/wikipedia/commons/thumb/9/93/Black_scorpion.jpg/258px-Black_scorpion.jpg" TargetMode="External"/><Relationship Id="rId3" Type="http://schemas.openxmlformats.org/officeDocument/2006/relationships/hyperlink" Target="http://www.fotoaparat.cz/images/0161/016152_big.jpg" TargetMode="External"/><Relationship Id="rId7" Type="http://schemas.openxmlformats.org/officeDocument/2006/relationships/hyperlink" Target="http://upload.wikimedia.org/wikipedia/commons/thumb/8/86/ComputerHotline_-_Pieris_brassicae_(by).jpg/120px-ComputerHotline_-_Pieris_brassicae_(by).jpg" TargetMode="External"/><Relationship Id="rId12" Type="http://schemas.openxmlformats.org/officeDocument/2006/relationships/hyperlink" Target="http://upload.wikimedia.org/wikipedia/commons/thumb/9/9f/Adult_deer_tick%28cropped%29.jpg/258px-Adult_deer_tick%28cropped%29.jpg" TargetMode="External"/><Relationship Id="rId2" Type="http://schemas.openxmlformats.org/officeDocument/2006/relationships/hyperlink" Target="http://i.idnes.cz/10/052/gal/TOM330ec7_SebenMravenci03.jpg" TargetMode="External"/><Relationship Id="rId16" Type="http://schemas.openxmlformats.org/officeDocument/2006/relationships/hyperlink" Target="http://fotoblog.in/galerie/albums/pavoukovci-arachnoidea/73491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ymta.cz/kabinety/kab_biologie/videoatlas/hmyz/do/028-vosa-utocna.jpg" TargetMode="External"/><Relationship Id="rId11" Type="http://schemas.openxmlformats.org/officeDocument/2006/relationships/hyperlink" Target="http://www.gymta.cz/kabinety/kab_biologie/videoatlas/hmyz/ne/029-sarance-stehovava.jpg" TargetMode="External"/><Relationship Id="rId5" Type="http://schemas.openxmlformats.org/officeDocument/2006/relationships/hyperlink" Target="http://hasici.varnsdorf.cz/wp-content/uploads/2008/07/12_vosi_hnizdo2.jpg" TargetMode="External"/><Relationship Id="rId15" Type="http://schemas.openxmlformats.org/officeDocument/2006/relationships/hyperlink" Target="http://upload.wikimedia.org/wikipedia/commons/thumb/7/7b/Araneus_diadematus_%28Gartenkreuzspinne%291.jpg/258px-Araneus_diadematus_%28Gartenkreuzspinne%291.jpg" TargetMode="External"/><Relationship Id="rId10" Type="http://schemas.openxmlformats.org/officeDocument/2006/relationships/hyperlink" Target="http://www.hmyz.net/anatomie3.jpg" TargetMode="External"/><Relationship Id="rId4" Type="http://schemas.openxmlformats.org/officeDocument/2006/relationships/hyperlink" Target="http://i3.cn.cz/1156778061_FOTOFOTO.jpg" TargetMode="External"/><Relationship Id="rId9" Type="http://schemas.openxmlformats.org/officeDocument/2006/relationships/hyperlink" Target="http://upload.wikimedia.org/wikipedia/commons/thumb/c/c0/Libellula.depressa.emerging.adult.2.jpg/150px-Libellula.depressa.emerging.adult.2.jpg" TargetMode="External"/><Relationship Id="rId14" Type="http://schemas.openxmlformats.org/officeDocument/2006/relationships/hyperlink" Target="http://upload.wikimedia.org/wikipedia/commons/thumb/d/db/Spider_web_Belgium_Luc_Viatour.jpg/220px-Spider_web_Belgium_Luc_Viatour.jp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811438" y="1273324"/>
            <a:ext cx="3888432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Petra Křivánková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délník 7"/>
          <p:cNvSpPr/>
          <p:nvPr/>
        </p:nvSpPr>
        <p:spPr>
          <a:xfrm>
            <a:off x="2811438" y="1520557"/>
            <a:ext cx="38884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RISK</a:t>
            </a:r>
          </a:p>
          <a:p>
            <a:pPr algn="ctr"/>
            <a:r>
              <a:rPr lang="cs-CZ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ČLENOVCI</a:t>
            </a:r>
            <a:endParaRPr lang="cs-CZ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Picture 2" descr="C:\Documents and Settings\krivankova.UNBCHEM\Local Settings\Temporary Internet Files\Content.IE5\4L8V0563\MC90034641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321">
            <a:off x="385283" y="2896303"/>
            <a:ext cx="1300277" cy="13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Y7SRUDI5\MC90033192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766" y="2497460"/>
            <a:ext cx="1783533" cy="174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Documents and Settings\krivankova.UNBCHEM\Local Settings\Temporary Internet Files\Content.IE5\HXNJMBL0\MC90043391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92443"/>
            <a:ext cx="170497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Documents and Settings\krivankova.UNBCHEM\Local Settings\Temporary Internet Files\Content.IE5\KTMJIXSP\MM900318055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1236">
            <a:off x="273415" y="986771"/>
            <a:ext cx="8477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Documents and Settings\krivankova.UNBCHEM\Local Settings\Temporary Internet Files\Content.IE5\CC1YRX92\MM900283572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6517">
            <a:off x="843833" y="1567869"/>
            <a:ext cx="13144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krivankova.UNBCHEM\Local Settings\Temporary Internet Files\Content.IE5\J6EZ5ATM\MM900318056[1]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5117">
            <a:off x="1403648" y="758171"/>
            <a:ext cx="762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323528" y="303610"/>
            <a:ext cx="8496622" cy="132343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Jakou zvláštností se vyznačuje rak poustevnický?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200251" y="2150269"/>
            <a:ext cx="6192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Žije v ulitách měkkýšů.</a:t>
            </a:r>
            <a:endParaRPr lang="cs-CZ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4569619"/>
            <a:ext cx="863600" cy="377429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467544" y="1771650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9" name="Obrázek 8" descr="http://upload.wikimedia.org/wikipedia/commons/thumb/e/ec/Pagurus_bernhardus.jpg/220px-Pagurus_bernhardu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916" y="3070126"/>
            <a:ext cx="2095500" cy="1657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069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8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971600" y="339502"/>
            <a:ext cx="7275166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Pojmenuj </a:t>
            </a:r>
            <a:r>
              <a:rPr lang="cs-CZ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tři </a:t>
            </a: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korýše.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195514" y="1203598"/>
            <a:ext cx="54006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rab, humr evropský, kreveta</a:t>
            </a:r>
            <a:endParaRPr lang="cs-CZ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4569619"/>
            <a:ext cx="969962" cy="411956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554088" y="1491630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6146" name="Picture 2" descr="kreveta Heterocarpus ensif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84" y="2283718"/>
            <a:ext cx="245745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 descr="Humr evropský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17118"/>
            <a:ext cx="245745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9" name="Picture 5" descr="C:\Documents and Settings\krivankova.UNBCHEM\Local Settings\Temporary Internet Files\Content.IE5\HXNJMBL0\MP90043332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55179"/>
            <a:ext cx="2731768" cy="181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99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302618" y="303610"/>
            <a:ext cx="8569647" cy="132343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Který korýš patří mezi kriticky ohrožené druhy?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723456" y="1851670"/>
            <a:ext cx="42484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ak kamenáč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4569619"/>
            <a:ext cx="1008062" cy="404813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378446" y="1851670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7170" name="Picture 2" descr="Steinkreb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3881" y="2083525"/>
            <a:ext cx="235226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45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755576" y="250032"/>
            <a:ext cx="7705725" cy="1323439"/>
          </a:xfrm>
          <a:prstGeom prst="rect">
            <a:avLst/>
          </a:prstGeom>
          <a:ln/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 jakých částí je tvořeno tělo pavoukovců?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771607" y="1792575"/>
            <a:ext cx="61926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lavohruď, zadeček, končetiny (8), oči, snovací bradavky, makadla, </a:t>
            </a:r>
            <a:r>
              <a:rPr lang="cs-CZ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klepítka</a:t>
            </a:r>
            <a:endParaRPr lang="cs-CZ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4" y="4569619"/>
            <a:ext cx="935037" cy="403622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467544" y="1737122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7" name="Obrázek 6" descr="křižák obecný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7734"/>
            <a:ext cx="2458720" cy="2458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399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51520" y="303610"/>
            <a:ext cx="8712968" cy="707886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 čemu slouží snovací bradavky?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483768" y="1230780"/>
            <a:ext cx="45366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kaní pavučin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1" y="4569619"/>
            <a:ext cx="898525" cy="411956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480492" y="1395414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8" name="Obrázek 7" descr="http://absolventi.gymcheb.cz/2009/jirvlach/koris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54" y="2228865"/>
            <a:ext cx="3441700" cy="258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632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323528" y="141685"/>
            <a:ext cx="8568059" cy="707886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Kteří pavoukovci jsou parazité?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699432" y="1225688"/>
            <a:ext cx="52571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oztoči – klíště obecné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4569619"/>
            <a:ext cx="935038" cy="404813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683568" y="1225688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7" name="Obrázek 6" descr="klíště Ixodes scapulari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39702"/>
            <a:ext cx="2381488" cy="2752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31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179512" y="250032"/>
            <a:ext cx="8675564" cy="707886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 je mimotělní trávení?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2195513" y="1647840"/>
            <a:ext cx="5257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Trávení kořisti pomocí enzymů mimo tělo.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1" y="4624388"/>
            <a:ext cx="898525" cy="350044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491655" y="1554211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</p:spTree>
    <p:extLst>
      <p:ext uri="{BB962C8B-B14F-4D97-AF65-F5344CB8AC3E}">
        <p14:creationId xmlns:p14="http://schemas.microsoft.com/office/powerpoint/2010/main" val="275115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611188" y="303610"/>
            <a:ext cx="8064500" cy="1323439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Jaké nemoci mohou přenášet klíšťata?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267744" y="1923678"/>
            <a:ext cx="54737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líšťová encefalitida, borelióza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4569619"/>
            <a:ext cx="863600" cy="410766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468313" y="1997602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8" name="Obrázek 7" descr="náhled obrázk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63838"/>
            <a:ext cx="1216025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606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2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755650" y="434252"/>
            <a:ext cx="7848600" cy="1323439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Jaké skupiny pavoukovců rozlišujeme?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312108" y="1984225"/>
            <a:ext cx="273568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Sekáči, pavouci, roztoči, štíři.</a:t>
            </a:r>
          </a:p>
        </p:txBody>
      </p:sp>
      <p:sp>
        <p:nvSpPr>
          <p:cNvPr id="2048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1" y="4569619"/>
            <a:ext cx="936625" cy="403622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755650" y="1989588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8194" name="Picture 2" descr="C:\Documents and Settings\krivankova.UNBCHEM\Local Settings\Temporary Internet Files\Content.IE5\J6EZ5ATM\MC9003700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3796"/>
            <a:ext cx="1819656" cy="178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krivankova.UNBCHEM\Local Settings\Temporary Internet Files\Content.IE5\KTMJIXSP\MC90034692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68207"/>
            <a:ext cx="1428293" cy="158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1105372" y="411510"/>
            <a:ext cx="7127875" cy="707886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 jsou instinkty?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895278" y="1567210"/>
            <a:ext cx="482411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Složité a neměnné reakce k zachování života a druhu. 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4569619"/>
            <a:ext cx="971550" cy="403622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827584" y="1563638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9218" name="Picture 2" descr="C:\Documents and Settings\krivankova.UNBCHEM\Local Settings\Temporary Internet Files\Content.IE5\J6EZ5ATM\MC90043625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48" y="25527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0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79712" y="250032"/>
            <a:ext cx="1296988" cy="702469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2059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21162" y="250032"/>
            <a:ext cx="1296988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2062" name="AutoShape 1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79712" y="1059657"/>
            <a:ext cx="1296988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1500</a:t>
            </a:r>
          </a:p>
        </p:txBody>
      </p:sp>
      <p:sp>
        <p:nvSpPr>
          <p:cNvPr id="2063" name="AutoShape 1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750" y="250032"/>
            <a:ext cx="1331912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</a:p>
        </p:txBody>
      </p:sp>
      <p:sp>
        <p:nvSpPr>
          <p:cNvPr id="2064" name="AutoShape 1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00887" y="250032"/>
            <a:ext cx="1296988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500</a:t>
            </a:r>
          </a:p>
        </p:txBody>
      </p:sp>
      <p:sp>
        <p:nvSpPr>
          <p:cNvPr id="2065" name="AutoShape 1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21162" y="1059657"/>
            <a:ext cx="1295400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2000</a:t>
            </a:r>
          </a:p>
        </p:txBody>
      </p:sp>
      <p:sp>
        <p:nvSpPr>
          <p:cNvPr id="2066" name="AutoShape 18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61026" y="1059657"/>
            <a:ext cx="1296987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3000</a:t>
            </a:r>
          </a:p>
        </p:txBody>
      </p:sp>
      <p:sp>
        <p:nvSpPr>
          <p:cNvPr id="2067" name="AutoShape 19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00887" y="1059657"/>
            <a:ext cx="1295400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4000</a:t>
            </a:r>
          </a:p>
        </p:txBody>
      </p:sp>
      <p:sp>
        <p:nvSpPr>
          <p:cNvPr id="2068" name="AutoShape 20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750" y="1059657"/>
            <a:ext cx="1331912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5000</a:t>
            </a:r>
          </a:p>
        </p:txBody>
      </p:sp>
      <p:sp>
        <p:nvSpPr>
          <p:cNvPr id="2069" name="AutoShape 21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79712" y="1869282"/>
            <a:ext cx="1296988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2070" name="AutoShape 22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21162" y="1869281"/>
            <a:ext cx="1295400" cy="70127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2071" name="AutoShape 23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61026" y="1869281"/>
            <a:ext cx="1296987" cy="70127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200</a:t>
            </a:r>
          </a:p>
        </p:txBody>
      </p:sp>
      <p:sp>
        <p:nvSpPr>
          <p:cNvPr id="2072" name="AutoShape 24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00887" y="1869281"/>
            <a:ext cx="1295400" cy="70127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500</a:t>
            </a:r>
          </a:p>
        </p:txBody>
      </p:sp>
      <p:sp>
        <p:nvSpPr>
          <p:cNvPr id="2073" name="AutoShape 25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750" y="1869281"/>
            <a:ext cx="1331912" cy="70127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</a:p>
        </p:txBody>
      </p:sp>
      <p:sp>
        <p:nvSpPr>
          <p:cNvPr id="2074" name="AutoShape 26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79712" y="2680098"/>
            <a:ext cx="1296988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1500</a:t>
            </a:r>
          </a:p>
        </p:txBody>
      </p:sp>
      <p:sp>
        <p:nvSpPr>
          <p:cNvPr id="2075" name="AutoShape 27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21162" y="2680098"/>
            <a:ext cx="1295400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2000</a:t>
            </a:r>
          </a:p>
        </p:txBody>
      </p:sp>
      <p:sp>
        <p:nvSpPr>
          <p:cNvPr id="2076" name="AutoShape 28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61026" y="2680098"/>
            <a:ext cx="1296987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3000</a:t>
            </a:r>
          </a:p>
        </p:txBody>
      </p:sp>
      <p:sp>
        <p:nvSpPr>
          <p:cNvPr id="2077" name="AutoShape 29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00887" y="2680098"/>
            <a:ext cx="1295400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4000</a:t>
            </a:r>
          </a:p>
        </p:txBody>
      </p:sp>
      <p:sp>
        <p:nvSpPr>
          <p:cNvPr id="2078" name="AutoShape 30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750" y="2680098"/>
            <a:ext cx="1331912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5000</a:t>
            </a:r>
          </a:p>
        </p:txBody>
      </p:sp>
      <p:sp>
        <p:nvSpPr>
          <p:cNvPr id="2079" name="AutoShape 31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79712" y="3489723"/>
            <a:ext cx="1296988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2080" name="AutoShape 32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21162" y="3489723"/>
            <a:ext cx="1295400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2081" name="AutoShape 33">
            <a:hlinkClick r:id="rId2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61026" y="3489723"/>
            <a:ext cx="1296987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200</a:t>
            </a:r>
          </a:p>
        </p:txBody>
      </p:sp>
      <p:sp>
        <p:nvSpPr>
          <p:cNvPr id="2082" name="AutoShape 34">
            <a:hlinkClick r:id="rId2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00887" y="3489723"/>
            <a:ext cx="1295400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500</a:t>
            </a:r>
          </a:p>
        </p:txBody>
      </p:sp>
      <p:sp>
        <p:nvSpPr>
          <p:cNvPr id="2083" name="AutoShape 35">
            <a:hlinkClick r:id="rId2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750" y="3489723"/>
            <a:ext cx="1331912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</a:p>
        </p:txBody>
      </p:sp>
      <p:sp>
        <p:nvSpPr>
          <p:cNvPr id="2084" name="AutoShape 36">
            <a:hlinkClick r:id="rId2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79712" y="4300538"/>
            <a:ext cx="1296988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1500</a:t>
            </a:r>
          </a:p>
        </p:txBody>
      </p:sp>
      <p:sp>
        <p:nvSpPr>
          <p:cNvPr id="2085" name="AutoShape 37">
            <a:hlinkClick r:id="rId2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21162" y="4300537"/>
            <a:ext cx="1295400" cy="70127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2000</a:t>
            </a:r>
          </a:p>
        </p:txBody>
      </p:sp>
      <p:sp>
        <p:nvSpPr>
          <p:cNvPr id="2086" name="AutoShape 38">
            <a:hlinkClick r:id="rId2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61026" y="4300537"/>
            <a:ext cx="1296987" cy="70127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3000</a:t>
            </a:r>
          </a:p>
        </p:txBody>
      </p:sp>
      <p:sp>
        <p:nvSpPr>
          <p:cNvPr id="2087" name="AutoShape 39">
            <a:hlinkClick r:id="rId2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00887" y="4300537"/>
            <a:ext cx="1295400" cy="70127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4000</a:t>
            </a:r>
          </a:p>
        </p:txBody>
      </p:sp>
      <p:sp>
        <p:nvSpPr>
          <p:cNvPr id="3104" name="Rectangle 72"/>
          <p:cNvSpPr>
            <a:spLocks noChangeArrowheads="1"/>
          </p:cNvSpPr>
          <p:nvPr/>
        </p:nvSpPr>
        <p:spPr bwMode="auto">
          <a:xfrm>
            <a:off x="179388" y="250032"/>
            <a:ext cx="1619250" cy="151209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KORÝŠI</a:t>
            </a:r>
          </a:p>
        </p:txBody>
      </p:sp>
      <p:sp>
        <p:nvSpPr>
          <p:cNvPr id="3105" name="Rectangle 74"/>
          <p:cNvSpPr>
            <a:spLocks noChangeArrowheads="1"/>
          </p:cNvSpPr>
          <p:nvPr/>
        </p:nvSpPr>
        <p:spPr bwMode="auto">
          <a:xfrm>
            <a:off x="179388" y="1869282"/>
            <a:ext cx="1619250" cy="151209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PAVOU-</a:t>
            </a:r>
          </a:p>
          <a:p>
            <a:pPr algn="ctr"/>
            <a:r>
              <a:rPr lang="cs-CZ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KOVCI</a:t>
            </a:r>
            <a:endParaRPr lang="cs-CZ" sz="3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6" name="Rectangle 75"/>
          <p:cNvSpPr>
            <a:spLocks noChangeArrowheads="1"/>
          </p:cNvSpPr>
          <p:nvPr/>
        </p:nvSpPr>
        <p:spPr bwMode="auto">
          <a:xfrm>
            <a:off x="179388" y="3489723"/>
            <a:ext cx="1619250" cy="151209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HMYZ</a:t>
            </a:r>
            <a:endParaRPr lang="cs-CZ" sz="3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35">
            <a:hlinkClick r:id="rId3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750" y="4300538"/>
            <a:ext cx="1331912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5000</a:t>
            </a:r>
            <a:endParaRPr lang="cs-CZ" sz="28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11">
            <a:hlinkClick r:id="rId3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61025" y="250032"/>
            <a:ext cx="1296988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8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lang="cs-CZ" sz="2800" b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88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7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1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61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3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5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5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 nodeType="clickPar">
                      <p:stCondLst>
                        <p:cond delay="0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 nodeType="clickPar">
                      <p:stCondLst>
                        <p:cond delay="0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1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1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9"/>
          <p:cNvSpPr txBox="1">
            <a:spLocks noChangeArrowheads="1"/>
          </p:cNvSpPr>
          <p:nvPr/>
        </p:nvSpPr>
        <p:spPr bwMode="auto">
          <a:xfrm>
            <a:off x="251520" y="267494"/>
            <a:ext cx="8568952" cy="1323439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Který pavouk žije pod vodní hladinou?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9" y="4569619"/>
            <a:ext cx="898525" cy="411956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95536" y="1806634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627784" y="1806634"/>
            <a:ext cx="47499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odouch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stříbřitý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upload.wikimedia.org/wikipedia/commons/thumb/b/b1/Argyroneta_aquatica_Paar.jpg/220px-Argyroneta_aquatica_Pa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03798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39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251520" y="195263"/>
            <a:ext cx="8603555" cy="1323439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 se jmenuje roztoč parazitující na drůbeži?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987824" y="1767325"/>
            <a:ext cx="3600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čmelík kuří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9" y="4569619"/>
            <a:ext cx="1042987" cy="404813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541686" y="1963637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11266" name="Picture 2" descr="náhled obráz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290" y="2943337"/>
            <a:ext cx="1153468" cy="16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19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323527" y="195263"/>
            <a:ext cx="8531547" cy="132343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Proč je akt oplození pro samečka pavouka často smrtelně nebezpečný?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403648" y="2355726"/>
            <a:ext cx="73074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Protože samička samečka sežere.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4569619"/>
            <a:ext cx="969962" cy="411956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323527" y="1779662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12290" name="Picture 2" descr="Araneus diadematus - křižák obecn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72222"/>
            <a:ext cx="2372883" cy="177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49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251520" y="339502"/>
            <a:ext cx="8712968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 jakých částí je tvořeno tělo hmyzu?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195736" y="1422668"/>
            <a:ext cx="54895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Hlava, hruď, zadeček a končetiny.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1" y="4569619"/>
            <a:ext cx="898525" cy="403622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323528" y="1419622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14338" name="Picture 2" descr="C:\Documents and Settings\krivankova.UNBCHEM\Local Settings\Temporary Internet Files\Content.IE5\IQN2YZC3\MP90040697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57741"/>
            <a:ext cx="1859353" cy="278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41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323852" y="483518"/>
            <a:ext cx="8496300" cy="707886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 je obranným orgánem vosy?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373719" y="1659732"/>
            <a:ext cx="2232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žihadlo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4569619"/>
            <a:ext cx="971550" cy="403622"/>
          </a:xfrm>
          <a:prstGeom prst="actionButtonBlank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323852" y="1682355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13314" name="Picture 2" descr="C:\Documents and Settings\krivankova.UNBCHEM\Local Settings\Temporary Internet Files\Content.IE5\4L8V0563\MC90034689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47814"/>
            <a:ext cx="1826057" cy="103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0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1258889" y="1006079"/>
            <a:ext cx="64087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Tahoma" pitchFamily="34" charset="0"/>
            </a:endParaRP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197706" y="267494"/>
            <a:ext cx="8675563" cy="707886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Kolik párů končetin má hmyz?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203848" y="1346032"/>
            <a:ext cx="22048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páry</a:t>
            </a:r>
            <a:endParaRPr lang="cs-CZ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5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1" y="4516042"/>
            <a:ext cx="898525" cy="411956"/>
          </a:xfrm>
          <a:prstGeom prst="actionButtonBlank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628421" y="1479889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15362" name="Picture 2" descr="C:\Documents and Settings\krivankova.UNBCHEM\Local Settings\Temporary Internet Files\Content.IE5\KTMJIXSP\MP90040696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2301405"/>
            <a:ext cx="324036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67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323527" y="411510"/>
            <a:ext cx="8604573" cy="707886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 jsou vzdušnice?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059832" y="1721297"/>
            <a:ext cx="3600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Dýchací otvory v zadečku.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4" y="4677967"/>
            <a:ext cx="827087" cy="316706"/>
          </a:xfrm>
          <a:prstGeom prst="actionButtonBlank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755576" y="1721297"/>
            <a:ext cx="1531938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16386" name="Picture 2" descr="C:\Documents and Settings\krivankova.UNBCHEM\Local Settings\Temporary Internet Files\Content.IE5\0HOFINEP\MP90040697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54" y="2638947"/>
            <a:ext cx="1571251" cy="2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98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1043608" y="262633"/>
            <a:ext cx="7056438" cy="707886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 je proměna nedokonalá?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843808" y="1410890"/>
            <a:ext cx="540042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ajíčko – larva - dospělec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9" y="4624388"/>
            <a:ext cx="827087" cy="350044"/>
          </a:xfrm>
          <a:prstGeom prst="actionButtonBlank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29444" y="1410890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17410" name="Picture 2" descr="C:\Documents and Settings\krivankova.UNBCHEM\Local Settings\Temporary Internet Files\Content.IE5\IQN2YZC3\MC90032647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71" y="2734329"/>
            <a:ext cx="1863547" cy="142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Documents and Settings\krivankova.UNBCHEM\Local Settings\Temporary Internet Files\Content.IE5\KTMJIXSP\MC900438024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9" y="1923678"/>
            <a:ext cx="2343621" cy="234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64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0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251520" y="357188"/>
            <a:ext cx="8640960" cy="707886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 je proměna dokonalá?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292080" y="1707654"/>
            <a:ext cx="30960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ajíčko – larva – kukla - dospělec</a:t>
            </a:r>
            <a:endParaRPr lang="cs-CZ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4569619"/>
            <a:ext cx="971550" cy="404813"/>
          </a:xfrm>
          <a:prstGeom prst="actionButtonBlank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95536" y="1635646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18434" name="Picture 2" descr="C:\Documents and Settings\krivankova.UNBCHEM\Local Settings\Temporary Internet Files\Content.IE5\IQN2YZC3\MP90044486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30464"/>
            <a:ext cx="3391272" cy="261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72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8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1187450" y="951310"/>
            <a:ext cx="6624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Tahoma" pitchFamily="34" charset="0"/>
            </a:endParaRPr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1619250" y="1221582"/>
            <a:ext cx="5976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Tahoma" pitchFamily="34" charset="0"/>
            </a:endParaRPr>
          </a:p>
        </p:txBody>
      </p:sp>
      <p:sp>
        <p:nvSpPr>
          <p:cNvPr id="31748" name="Text Box 8"/>
          <p:cNvSpPr txBox="1">
            <a:spLocks noChangeArrowheads="1"/>
          </p:cNvSpPr>
          <p:nvPr/>
        </p:nvSpPr>
        <p:spPr bwMode="auto">
          <a:xfrm>
            <a:off x="395536" y="141685"/>
            <a:ext cx="8532564" cy="1323439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Jaké typy ochran proti škodlivému hmyzu máme?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339976" y="1896963"/>
            <a:ext cx="619246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Biologická – plísně, bakterie, chemická – insekticidy, mechanická – sběr vajíček, housenek.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0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4624388"/>
            <a:ext cx="971550" cy="350044"/>
          </a:xfrm>
          <a:prstGeom prst="actionButtonBlank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600944" y="1707654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</p:spTree>
    <p:extLst>
      <p:ext uri="{BB962C8B-B14F-4D97-AF65-F5344CB8AC3E}">
        <p14:creationId xmlns:p14="http://schemas.microsoft.com/office/powerpoint/2010/main" val="128505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6"/>
                  </p:tgtEl>
                </p:cond>
              </p:nextCondLst>
            </p:seq>
          </p:childTnLst>
        </p:cTn>
      </p:par>
    </p:tnLst>
    <p:bldLst>
      <p:bldP spid="215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323528" y="303610"/>
            <a:ext cx="8424936" cy="13234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 se nazývá látka, z které je tvořen krunýř korýšů?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276601" y="1600200"/>
            <a:ext cx="27352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chitin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4" y="4624387"/>
            <a:ext cx="865187" cy="377429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1331913" y="1730633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1026" name="Picture 2" descr="C:\Documents and Settings\krivankova.UNBCHEM\Local Settings\Temporary Internet Files\Content.IE5\0HOFINEP\MP90028945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32" y="2460462"/>
            <a:ext cx="3657600" cy="241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56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9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179512" y="267494"/>
            <a:ext cx="8820150" cy="707886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Uveď příklady škodlivého hmyzu.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339752" y="1491630"/>
            <a:ext cx="62642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těnice, vši, blechy, lýkožrout, komár, kůrovec …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4624388"/>
            <a:ext cx="971550" cy="350044"/>
          </a:xfrm>
          <a:prstGeom prst="actionButtonBlank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80170" y="1401043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8" name="Obrázek 7" descr="náhled obrázk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94" y="2980371"/>
            <a:ext cx="1216025" cy="931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náhled obrázku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23878"/>
            <a:ext cx="1216025" cy="690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58" name="Picture 2" descr="náhled obrázk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289" y="3871912"/>
            <a:ext cx="1219200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42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7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899592" y="195263"/>
            <a:ext cx="7424935" cy="1323439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Který rovnokřídlý hmyz dříve způsoboval i hladomor?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103934" y="1771680"/>
            <a:ext cx="54227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aranče stěhovavá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4624388"/>
            <a:ext cx="971550" cy="351235"/>
          </a:xfrm>
          <a:prstGeom prst="actionButtonBlank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423863" y="1747004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20482" name="Picture 2" descr="http://www.gymta.cz/kabinety/kab_biologie/videoatlas/hmyz/ne/029-sarance-stehova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58495"/>
            <a:ext cx="2920379" cy="224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0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5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323526" y="356667"/>
            <a:ext cx="8533137" cy="707886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Jaké typy ústních ústrojí má hmyz?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771800" y="1467120"/>
            <a:ext cx="59766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Lízací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kousací, bodavě savé, sací ústrojí.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0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4624388"/>
            <a:ext cx="900112" cy="351235"/>
          </a:xfrm>
          <a:prstGeom prst="actionButtonBlank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591791" y="1467580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7" name="Obrázek 6" descr="http://www.hmyz.net/anatomie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441" y="3091855"/>
            <a:ext cx="4761865" cy="1708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008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6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>
            <a:spLocks noGrp="1"/>
          </p:cNvSpPr>
          <p:nvPr/>
        </p:nvSpPr>
        <p:spPr>
          <a:xfrm>
            <a:off x="1166" y="509735"/>
            <a:ext cx="4104456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62.33 Použité zdroje, citace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0379" y="1103057"/>
            <a:ext cx="8640960" cy="3867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1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11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i.idnes.cz/10/052/gal/TOM330ec7_SebenMravenci03.jpg</a:t>
            </a:r>
            <a:endParaRPr lang="cs-CZ" sz="11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3"/>
              </a:rPr>
              <a:t>http://www.fotoaparat.cz/images/0161/016152_big.jpg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4"/>
              </a:rPr>
              <a:t>http://i3.cn.cz/1156778061_FOTOFOTO.jpg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5"/>
              </a:rPr>
              <a:t>http://hasici.varnsdorf.cz/wp-content/uploads/2008/07/12_vosi_hnizdo2.jpg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6"/>
              </a:rPr>
              <a:t>http://www.gymta.cz/kabinety/kab_biologie/videoatlas/hmyz/do/028-vosa-utocna.jpg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7"/>
              </a:rPr>
              <a:t>http://upload.wikimedia.org/wikipedia/commons/thumb/8/86/ComputerHotline_-_Pieris_brassicae_%28by%29.jpg/120px-ComputerHotline_-_Pieris_brassicae_%28by%29.jpg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8"/>
              </a:rPr>
              <a:t>http://upload.wikimedia.org/wikipedia/commons/thumb/9/9a/Dragonfly_eye_3811.jpg/250px-Dragonfly_eye_3811.jpg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9"/>
              </a:rPr>
              <a:t>http://upload.wikimedia.org/wikipedia/commons/thumb/c/c0/Libellula.depressa.emerging.adult.2.jpg/150px-Libellula.depressa.emerging.adult.2.jpg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http://www.hmyz.net/anatomie3.jpg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1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www.gymta.cz/kabinety/kab_biologie/videoatlas/hmyz/ne/029-sarance-stehovava.jpg</a:t>
            </a:r>
            <a:endParaRPr lang="cs-CZ" sz="11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12"/>
              </a:rPr>
              <a:t>http://upload.wikimedia.org/wikipedia/commons/thumb/9/9f/Adult_deer_tick%28cropped%29.jpg/258px-Adult_deer_tick%28cropped%29.jpg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13"/>
              </a:rPr>
              <a:t>http://upload.wikimedia.org/wikipedia/commons/thumb/9/93/Black_scorpion.jpg/258px-Black_scorpion.jpg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14"/>
              </a:rPr>
              <a:t>http://upload.wikimedia.org/wikipedia/commons/thumb/d/db/Spider_web_Belgium_Luc_Viatour.jpg/220px-Spider_web_Belgium_Luc_Viatour.jpg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15"/>
              </a:rPr>
              <a:t>http://upload.wikimedia.org/wikipedia/commons/thumb/7/7b/Araneus_diadematus_%28Gartenkreuzspinne%291.jpg/258px-Araneus_diadematus_%28Gartenkreuzspinne%291.jpg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16"/>
              </a:rPr>
              <a:t>http://fotoblog.in/galerie/albums/pavoukovci-arachnoidea/734910.jpg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100" u="sng" dirty="0" smtClean="0">
                <a:latin typeface="Times New Roman" pitchFamily="18" charset="0"/>
                <a:cs typeface="Times New Roman" pitchFamily="18" charset="0"/>
              </a:rPr>
              <a:t>www.wikimedia.org</a:t>
            </a:r>
            <a:endParaRPr lang="cs-CZ" sz="11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100" u="sng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2889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001088"/>
              </p:ext>
            </p:extLst>
          </p:nvPr>
        </p:nvGraphicFramePr>
        <p:xfrm>
          <a:off x="457200" y="1200150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Petra Křivánková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6. – 9.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Členovci …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sloužící k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zafixování a procvičení učiva na téma členovci.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adpis 1"/>
          <p:cNvSpPr>
            <a:spLocks noGrp="1"/>
          </p:cNvSpPr>
          <p:nvPr/>
        </p:nvSpPr>
        <p:spPr>
          <a:xfrm>
            <a:off x="0" y="500210"/>
            <a:ext cx="4104456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62.34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620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23529" y="195486"/>
            <a:ext cx="8425186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 označujeme pokryv těla korýšů tvořeného chitinem?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910192" y="1590314"/>
            <a:ext cx="37095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nější kostra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4624387"/>
            <a:ext cx="863600" cy="377429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611560" y="1759891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2050" name="Picture 2" descr="C:\Documents and Settings\krivankova.UNBCHEM\Local Settings\Temporary Internet Files\Content.IE5\0HOFINEP\MC90043804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197" y="2258616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32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395288" y="250032"/>
            <a:ext cx="8281167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Jakým orgánem dýchají?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329948" y="1573797"/>
            <a:ext cx="24118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žábry</a:t>
            </a:r>
            <a:endParaRPr lang="cs-CZ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4624387"/>
            <a:ext cx="971550" cy="357188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395288" y="1707654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3078" name="Picture 6" descr="C:\Documents and Settings\krivankova.UNBCHEM\Local Settings\Temporary Internet Files\Content.IE5\CC1YRX92\MP90025547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071" y="2283718"/>
            <a:ext cx="3657600" cy="24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95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755576" y="411510"/>
            <a:ext cx="7921625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Který korýš je na obrázku?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492501" y="1491853"/>
            <a:ext cx="30237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ak říční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9" y="4624388"/>
            <a:ext cx="898525" cy="378619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187450" y="1545432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7" name="Obrázek 6" descr="Evropský rak říční (Astacus astacus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801" y="2263899"/>
            <a:ext cx="4032448" cy="24571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009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179512" y="577780"/>
            <a:ext cx="8712968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 se nazývá rovnovážný orgán?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311860" y="2427734"/>
            <a:ext cx="24482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statocysta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4624387"/>
            <a:ext cx="827088" cy="377429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539552" y="2049115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2" name="Picture 2" descr="C:\Documents and Settings\krivankova.UNBCHEM\Local Settings\Temporary Internet Files\Content.IE5\KTMJIXSP\MC90019165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38424"/>
            <a:ext cx="2808312" cy="213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20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042988" y="681038"/>
            <a:ext cx="71294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Tahoma" pitchFamily="34" charset="0"/>
            </a:endParaRP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827089" y="627460"/>
            <a:ext cx="7273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Tahoma" pitchFamily="34" charset="0"/>
            </a:endParaRP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250888" y="203984"/>
            <a:ext cx="8569584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Kde mají umístěné oči?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2520008" y="1234349"/>
            <a:ext cx="3888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stopkách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4624388"/>
            <a:ext cx="863600" cy="378619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395536" y="1398983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5122" name="Picture 2" descr="C:\Documents and Settings\krivankova.UNBCHEM\Local Settings\Temporary Internet Files\Content.IE5\4L8V0563\MP900255480[2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2430820"/>
            <a:ext cx="3657600" cy="242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33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1042988" y="789385"/>
            <a:ext cx="6913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Tahoma" pitchFamily="34" charset="0"/>
            </a:endParaRP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1187450" y="681038"/>
            <a:ext cx="655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Tahoma" pitchFamily="34" charset="0"/>
            </a:endParaRP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251520" y="141685"/>
            <a:ext cx="8568952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Kteří korýši jsou součástí planktonu?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282653" y="1284833"/>
            <a:ext cx="58183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uchanky a perloočka</a:t>
            </a:r>
            <a:endParaRPr lang="cs-CZ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4624387"/>
            <a:ext cx="863600" cy="377429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398463" y="1275606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8" name="Obrázek 7" descr="náhled obrázk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00114"/>
            <a:ext cx="1325513" cy="1619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buchank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07940"/>
            <a:ext cx="1765548" cy="151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287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2126</TotalTime>
  <Words>630</Words>
  <Application>Microsoft Office PowerPoint</Application>
  <PresentationFormat>Předvádění na obrazovce (16:9)</PresentationFormat>
  <Paragraphs>193</Paragraphs>
  <Slides>34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218</cp:revision>
  <dcterms:created xsi:type="dcterms:W3CDTF">2010-10-18T18:21:56Z</dcterms:created>
  <dcterms:modified xsi:type="dcterms:W3CDTF">2012-01-31T19:50:59Z</dcterms:modified>
</cp:coreProperties>
</file>