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8" r:id="rId3"/>
    <p:sldId id="259" r:id="rId4"/>
    <p:sldId id="260" r:id="rId5"/>
    <p:sldId id="261" r:id="rId6"/>
    <p:sldId id="263" r:id="rId7"/>
    <p:sldId id="264" r:id="rId8"/>
    <p:sldId id="257" r:id="rId9"/>
    <p:sldId id="262" r:id="rId1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663300"/>
    <a:srgbClr val="FFCC66"/>
    <a:srgbClr val="F83D02"/>
    <a:srgbClr val="FFFF99"/>
    <a:srgbClr val="EEB4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Styl Středně sytá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0" y="-1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32EEF8-DC52-48CB-B64C-CF460ADE78DF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4E7FD5-8835-4436-B9F7-5700189CC7A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3988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E7FD5-8835-4436-B9F7-5700189CC7A0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4E7FD5-8835-4436-B9F7-5700189CC7A0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1440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2480517"/>
            <a:ext cx="7117180" cy="11025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583035"/>
            <a:ext cx="7117180" cy="64606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2C5F-EE75-4A24-9151-B97AFFD34405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48-E6E6-42FC-8D05-0D6EA0807B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355521"/>
            <a:ext cx="7123080" cy="303857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2C5F-EE75-4A24-9151-B97AFFD34405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48-E6E6-42FC-8D05-0D6EA0807B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506792"/>
            <a:ext cx="1472962" cy="3888996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506793"/>
            <a:ext cx="5467557" cy="388899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2C5F-EE75-4A24-9151-B97AFFD34405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48-E6E6-42FC-8D05-0D6EA0807B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2C5F-EE75-4A24-9151-B97AFFD34405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48-E6E6-42FC-8D05-0D6EA0807B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2481436"/>
            <a:ext cx="7117178" cy="11016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3583036"/>
            <a:ext cx="7117178" cy="6453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2C5F-EE75-4A24-9151-B97AFFD34405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48-E6E6-42FC-8D05-0D6EA0807B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3080" cy="69335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3" y="1357312"/>
            <a:ext cx="3471277" cy="303847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357312"/>
            <a:ext cx="3469242" cy="3038477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2C5F-EE75-4A24-9151-B97AFFD34405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48-E6E6-42FC-8D05-0D6EA0807B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5" y="1359695"/>
            <a:ext cx="3132495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3" y="1791892"/>
            <a:ext cx="3471277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359695"/>
            <a:ext cx="3150476" cy="43219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1" y="1791892"/>
            <a:ext cx="3471275" cy="2603896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2C5F-EE75-4A24-9151-B97AFFD34405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48-E6E6-42FC-8D05-0D6EA0807B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2C5F-EE75-4A24-9151-B97AFFD34405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48-E6E6-42FC-8D05-0D6EA0807B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2C5F-EE75-4A24-9151-B97AFFD34405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48-E6E6-42FC-8D05-0D6EA0807B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34566"/>
            <a:ext cx="2660650" cy="889396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5" y="334566"/>
            <a:ext cx="4279869" cy="406122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223962"/>
            <a:ext cx="2660650" cy="3171824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2C5F-EE75-4A24-9151-B97AFFD34405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48-E6E6-42FC-8D05-0D6EA0807BB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1040293"/>
            <a:ext cx="3481387" cy="834941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3" y="1875234"/>
            <a:ext cx="3481387" cy="189765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A2C5F-EE75-4A24-9151-B97AFFD34405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775A48-E6E6-42FC-8D05-0D6EA0807BB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2" name="Oval 31"/>
          <p:cNvSpPr/>
          <p:nvPr/>
        </p:nvSpPr>
        <p:spPr>
          <a:xfrm>
            <a:off x="5479248" y="1077646"/>
            <a:ext cx="1086653" cy="814990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2" y="1058844"/>
            <a:ext cx="830365" cy="622774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420841"/>
            <a:ext cx="602364" cy="45177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358485"/>
            <a:ext cx="489588" cy="367191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3" y="1562570"/>
            <a:ext cx="256601" cy="19245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2" y="744807"/>
            <a:ext cx="256601" cy="19245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7" y="1420841"/>
            <a:ext cx="197439" cy="1480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2" y="795445"/>
            <a:ext cx="197439" cy="14807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200150"/>
            <a:ext cx="3429000" cy="257175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cs-CZ" smtClean="0"/>
              <a:t>Kliknutím na ikonu přidáte obrázek.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3" y="506794"/>
            <a:ext cx="7125113" cy="693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355521"/>
            <a:ext cx="7125112" cy="3038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446385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FC7A2C5F-EE75-4A24-9151-B97AFFD34405}" type="datetimeFigureOut">
              <a:rPr lang="cs-CZ" smtClean="0"/>
              <a:pPr/>
              <a:t>23.6.2013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6" y="4463858"/>
            <a:ext cx="5256399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9" y="4463858"/>
            <a:ext cx="608287" cy="27384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45775A48-E6E6-42FC-8D05-0D6EA0807BB9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61" name="Group 60"/>
          <p:cNvGrpSpPr/>
          <p:nvPr/>
        </p:nvGrpSpPr>
        <p:grpSpPr>
          <a:xfrm>
            <a:off x="-33595" y="1"/>
            <a:ext cx="9177595" cy="51434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5.wmf"/><Relationship Id="rId7" Type="http://schemas.openxmlformats.org/officeDocument/2006/relationships/image" Target="../media/image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quido.cz/objevy/lascaux.jpg" TargetMode="External"/><Relationship Id="rId13" Type="http://schemas.openxmlformats.org/officeDocument/2006/relationships/hyperlink" Target="http://www.bbcreative.cz/product-images/cleaner-velka-absorpcni-uterka-na-auto_1.jpg" TargetMode="External"/><Relationship Id="rId3" Type="http://schemas.openxmlformats.org/officeDocument/2006/relationships/hyperlink" Target="http://www.malbaakresba.cz/nahrane/soubory-m2577/112/1024.jpg" TargetMode="External"/><Relationship Id="rId7" Type="http://schemas.openxmlformats.org/officeDocument/2006/relationships/hyperlink" Target="http://www.ibiblio.org/wm/paint/auth/vinci/ermine.jpg" TargetMode="External"/><Relationship Id="rId12" Type="http://schemas.openxmlformats.org/officeDocument/2006/relationships/hyperlink" Target="http://3.bp.blogspot.com/_1jyMgrOesXg/TAf0eAedl0I/AAAAAAAAAP8/iN2_Syw1zxw/s1600/paleta.gif" TargetMode="External"/><Relationship Id="rId2" Type="http://schemas.openxmlformats.org/officeDocument/2006/relationships/hyperlink" Target="http://howadoor.wz.cz/julio_quesada.jp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s1.ibtimes.com/sites/www.ibtimes.com/files/styles/picture_this/public/2010/12/14/55952-mona-lisa.jpg" TargetMode="External"/><Relationship Id="rId11" Type="http://schemas.openxmlformats.org/officeDocument/2006/relationships/hyperlink" Target="http://www.bebeconfort.cz/data/imgs/00484l.jpg" TargetMode="External"/><Relationship Id="rId5" Type="http://schemas.openxmlformats.org/officeDocument/2006/relationships/hyperlink" Target="http://www.leonardodavinci.net/images/leonardo-da-vinci.jpg" TargetMode="External"/><Relationship Id="rId10" Type="http://schemas.openxmlformats.org/officeDocument/2006/relationships/hyperlink" Target="http://assets.farmandfleet.com/p600/668312-20121004234605-project-pro-artist-paint-brush-set.jpg" TargetMode="External"/><Relationship Id="rId4" Type="http://schemas.openxmlformats.org/officeDocument/2006/relationships/hyperlink" Target="http://www.galeriekocka.cz/reprodukce-abstraktni-malba-eruzione-9004/000090-reprodukce-abstraktni-malba-eruzione-9004l.jpg" TargetMode="External"/><Relationship Id="rId9" Type="http://schemas.openxmlformats.org/officeDocument/2006/relationships/hyperlink" Target="http://www.moje-rodina.cz/files/tup2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3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sz="16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</a:p>
          <a:p>
            <a:endParaRPr lang="cs-CZ" sz="12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166" y="4541523"/>
            <a:ext cx="9144000" cy="6155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3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0" cap="none" spc="0" normalizeH="0" baseline="0" noProof="0" dirty="0" smtClean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Times New Roman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Times New Roman"/>
              </a:rPr>
              <a:t>Autor:</a:t>
            </a:r>
            <a:r>
              <a:rPr kumimoji="0" lang="cs-CZ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CC66"/>
                </a:solidFill>
                <a:effectLst/>
                <a:uLnTx/>
                <a:uFillTx/>
                <a:latin typeface="Times New Roman"/>
              </a:rPr>
              <a:t> Barbora Jedličková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6" name="obrázek 5" descr="Image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7440" y="4579995"/>
            <a:ext cx="3006560" cy="53860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ovéPole 6"/>
          <p:cNvSpPr txBox="1"/>
          <p:nvPr/>
        </p:nvSpPr>
        <p:spPr>
          <a:xfrm>
            <a:off x="9166" y="523221"/>
            <a:ext cx="1717137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10.1 </a:t>
            </a:r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alba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9735">
            <a:off x="-183711" y="1985063"/>
            <a:ext cx="3820027" cy="260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4018">
            <a:off x="2626098" y="516561"/>
            <a:ext cx="3891803" cy="2724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2842">
            <a:off x="5399354" y="1678663"/>
            <a:ext cx="3698299" cy="289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9144000" cy="338554"/>
          </a:xfrm>
          <a:prstGeom prst="rect">
            <a:avLst/>
          </a:prstGeom>
          <a:solidFill>
            <a:srgbClr val="663300"/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-II. stupeň 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cs-CZ" sz="16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  <a:endParaRPr lang="cs-CZ" sz="11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9754" y="559418"/>
            <a:ext cx="3708561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10.2 Co dnes vyzkoušíme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Elipsa 17"/>
          <p:cNvSpPr/>
          <p:nvPr/>
        </p:nvSpPr>
        <p:spPr>
          <a:xfrm>
            <a:off x="548329" y="3579862"/>
            <a:ext cx="2526416" cy="1147122"/>
          </a:xfrm>
          <a:prstGeom prst="ellipse">
            <a:avLst/>
          </a:prstGeom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malovat po </a:t>
            </a:r>
            <a:r>
              <a:rPr lang="cs-CZ" sz="1600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celé</a:t>
            </a:r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ploše kreslícího kartonu</a:t>
            </a:r>
          </a:p>
        </p:txBody>
      </p:sp>
      <p:sp>
        <p:nvSpPr>
          <p:cNvPr id="19" name="Obdélník 18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3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sz="16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</a:p>
          <a:p>
            <a:endParaRPr lang="cs-CZ" sz="12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C:\Documents and Settings\Lucí\Local Settings\Temporary Internet Files\Content.IE5\9KOFU5T7\MC90029955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56759">
            <a:off x="7404490" y="1190086"/>
            <a:ext cx="1600518" cy="144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Lucí\Local Settings\Temporary Internet Files\Content.IE5\GWN10H2G\MC900340398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211122">
            <a:off x="7286687" y="999752"/>
            <a:ext cx="817925" cy="189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Skupina 3"/>
          <p:cNvGrpSpPr/>
          <p:nvPr/>
        </p:nvGrpSpPr>
        <p:grpSpPr>
          <a:xfrm>
            <a:off x="254161" y="1174353"/>
            <a:ext cx="2748575" cy="2047323"/>
            <a:chOff x="390390" y="1174356"/>
            <a:chExt cx="2726346" cy="2192698"/>
          </a:xfrm>
        </p:grpSpPr>
        <p:pic>
          <p:nvPicPr>
            <p:cNvPr id="3081" name="Picture 9" descr="C:\Documents and Settings\Lucí\Local Settings\Temporary Internet Files\Content.IE5\GWN10H2G\MC900027890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57214" y="907532"/>
              <a:ext cx="2192698" cy="27263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4" name="Picture 12" descr="C:\Documents and Settings\Lucí\Local Settings\Temporary Internet Files\Content.IE5\9KOFU5T7\MC900398463[1].wm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584" y="2068529"/>
              <a:ext cx="1828800" cy="7731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85" name="Picture 13" descr="C:\Documents and Settings\Lucí\Local Settings\Temporary Internet Files\Content.IE5\5H9PXKE3\MC900290708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555" y="1392869"/>
            <a:ext cx="2547421" cy="169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Documents and Settings\Lucí\Local Settings\Temporary Internet Files\Content.IE5\9KOFU5T7\MC900337898[1].wm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4" b="12281"/>
          <a:stretch/>
        </p:blipFill>
        <p:spPr bwMode="auto">
          <a:xfrm>
            <a:off x="548329" y="1446207"/>
            <a:ext cx="2160240" cy="1557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Elipsa 17"/>
          <p:cNvSpPr/>
          <p:nvPr/>
        </p:nvSpPr>
        <p:spPr>
          <a:xfrm>
            <a:off x="6479213" y="3579862"/>
            <a:ext cx="2526416" cy="1147122"/>
          </a:xfrm>
          <a:prstGeom prst="ellipse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práce s různými štětci</a:t>
            </a:r>
          </a:p>
        </p:txBody>
      </p:sp>
      <p:sp>
        <p:nvSpPr>
          <p:cNvPr id="35" name="Elipsa 17"/>
          <p:cNvSpPr/>
          <p:nvPr/>
        </p:nvSpPr>
        <p:spPr>
          <a:xfrm>
            <a:off x="3692022" y="3579862"/>
            <a:ext cx="2526416" cy="1147122"/>
          </a:xfrm>
          <a:prstGeom prst="ellipse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míchání barev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75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3" grpId="0" animBg="1"/>
      <p:bldP spid="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9144000" cy="338554"/>
          </a:xfrm>
          <a:prstGeom prst="rect">
            <a:avLst/>
          </a:prstGeom>
          <a:solidFill>
            <a:srgbClr val="663300"/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-II. stupeň 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cs-CZ" sz="16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  <a:endParaRPr lang="cs-CZ" sz="11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523221"/>
            <a:ext cx="305983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10.3 Představitel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771800" y="1000275"/>
            <a:ext cx="323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smtClean="0">
                <a:latin typeface="Times New Roman" pitchFamily="18" charset="0"/>
                <a:cs typeface="Times New Roman" pitchFamily="18" charset="0"/>
              </a:rPr>
              <a:t>Leonardo da Vinci 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[da </a:t>
            </a:r>
            <a:r>
              <a:rPr lang="cs-CZ" i="1" dirty="0" err="1" smtClean="0">
                <a:latin typeface="Times New Roman" pitchFamily="18" charset="0"/>
                <a:cs typeface="Times New Roman" pitchFamily="18" charset="0"/>
              </a:rPr>
              <a:t>vinči</a:t>
            </a:r>
            <a:r>
              <a:rPr lang="cs-CZ" i="1" dirty="0" smtClean="0"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7" name="Obdélník 6"/>
          <p:cNvSpPr/>
          <p:nvPr/>
        </p:nvSpPr>
        <p:spPr>
          <a:xfrm>
            <a:off x="2771800" y="1635646"/>
            <a:ext cx="2664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žil na přelomu 15. a 16. stol.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byl velice nadaný pro více směrů (vynálezce, architekt, přírodovědec, spisovatel,…)</a:t>
            </a:r>
          </a:p>
          <a:p>
            <a:pPr marL="285750" indent="-285750">
              <a:buFontTx/>
              <a:buChar char="-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na svou dobu byl velice pokrokový a vymýšlel nové způsoby tvorby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3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sz="16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</a:p>
          <a:p>
            <a:endParaRPr lang="cs-CZ" sz="12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9"/>
          <a:stretch/>
        </p:blipFill>
        <p:spPr bwMode="auto">
          <a:xfrm>
            <a:off x="0" y="1221599"/>
            <a:ext cx="2660526" cy="36436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8555"/>
            <a:ext cx="2297696" cy="343735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148813"/>
            <a:ext cx="2195736" cy="29946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0" y="1"/>
            <a:ext cx="9144000" cy="338554"/>
          </a:xfrm>
          <a:prstGeom prst="rect">
            <a:avLst/>
          </a:prstGeom>
          <a:solidFill>
            <a:srgbClr val="663300"/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-II. stupeň 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cs-CZ" sz="16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  <a:endParaRPr lang="cs-CZ" sz="11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523221"/>
            <a:ext cx="337688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10.4 Výtvarná technika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35600" y="1176337"/>
            <a:ext cx="8392318" cy="120032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alba vnikla již s prvními lidmi na naší planetě (jeskynní malby).</a:t>
            </a:r>
          </a:p>
          <a:p>
            <a:endParaRPr lang="cs-CZ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3658929" y="4306912"/>
            <a:ext cx="1826141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malba prstem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malba sprejem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87744" y="2867378"/>
            <a:ext cx="1967205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vodová malba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olejomalba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malba temperou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1503032" y="4029913"/>
            <a:ext cx="1903085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nástěnná malba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malba na skle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malba na dřevě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Přímá spojovací šipka 16"/>
          <p:cNvCxnSpPr>
            <a:stCxn id="29" idx="2"/>
            <a:endCxn id="11" idx="0"/>
          </p:cNvCxnSpPr>
          <p:nvPr/>
        </p:nvCxnSpPr>
        <p:spPr>
          <a:xfrm>
            <a:off x="3369248" y="2831184"/>
            <a:ext cx="1202752" cy="14757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Přímá spojovací šipka 18"/>
          <p:cNvCxnSpPr>
            <a:stCxn id="29" idx="2"/>
            <a:endCxn id="25" idx="1"/>
          </p:cNvCxnSpPr>
          <p:nvPr/>
        </p:nvCxnSpPr>
        <p:spPr>
          <a:xfrm>
            <a:off x="3369248" y="2831184"/>
            <a:ext cx="1721397" cy="4978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ovací šipka 20"/>
          <p:cNvCxnSpPr>
            <a:stCxn id="29" idx="2"/>
            <a:endCxn id="15" idx="0"/>
          </p:cNvCxnSpPr>
          <p:nvPr/>
        </p:nvCxnSpPr>
        <p:spPr>
          <a:xfrm flipH="1">
            <a:off x="2454575" y="2831184"/>
            <a:ext cx="914673" cy="11987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ovací šipka 22"/>
          <p:cNvCxnSpPr>
            <a:stCxn id="29" idx="2"/>
            <a:endCxn id="14" idx="3"/>
          </p:cNvCxnSpPr>
          <p:nvPr/>
        </p:nvCxnSpPr>
        <p:spPr>
          <a:xfrm flipH="1">
            <a:off x="2054949" y="2831184"/>
            <a:ext cx="1314299" cy="4978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ovéPole 24"/>
          <p:cNvSpPr txBox="1"/>
          <p:nvPr/>
        </p:nvSpPr>
        <p:spPr>
          <a:xfrm>
            <a:off x="5090645" y="2867378"/>
            <a:ext cx="1345240" cy="92333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portrét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krajina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abstrakce</a:t>
            </a:r>
            <a:endParaRPr lang="cs-CZ" dirty="0"/>
          </a:p>
        </p:txBody>
      </p:sp>
      <p:sp>
        <p:nvSpPr>
          <p:cNvPr id="29" name="TextovéPole 28"/>
          <p:cNvSpPr txBox="1"/>
          <p:nvPr/>
        </p:nvSpPr>
        <p:spPr>
          <a:xfrm>
            <a:off x="2877767" y="2431074"/>
            <a:ext cx="982961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Druhy: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Obdélník 21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3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sz="16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</a:p>
          <a:p>
            <a:endParaRPr lang="cs-CZ" sz="12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569" y="523221"/>
            <a:ext cx="2818070" cy="2007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TextovéPole 60"/>
          <p:cNvSpPr txBox="1"/>
          <p:nvPr/>
        </p:nvSpPr>
        <p:spPr>
          <a:xfrm>
            <a:off x="135600" y="1607766"/>
            <a:ext cx="57567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Times New Roman" pitchFamily="18" charset="0"/>
                <a:cs typeface="Times New Roman" pitchFamily="18" charset="0"/>
              </a:rPr>
              <a:t>Barva se nanáší na </a:t>
            </a:r>
            <a:r>
              <a:rPr lang="cs-CZ" b="1" dirty="0">
                <a:latin typeface="Times New Roman" pitchFamily="18" charset="0"/>
                <a:cs typeface="Times New Roman" pitchFamily="18" charset="0"/>
              </a:rPr>
              <a:t>celý podklad </a:t>
            </a:r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(tím se liší od kresby).</a:t>
            </a:r>
          </a:p>
          <a:p>
            <a:r>
              <a:rPr lang="cs-CZ" dirty="0" smtClean="0">
                <a:latin typeface="Times New Roman" pitchFamily="18" charset="0"/>
                <a:cs typeface="Times New Roman" pitchFamily="18" charset="0"/>
              </a:rPr>
              <a:t>Nejčastěji malujeme pomocí štětců, jsou však i jiné způsoby.</a:t>
            </a:r>
            <a:endParaRPr lang="cs-CZ" dirty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sp>
        <p:nvSpPr>
          <p:cNvPr id="63" name="Zaoblený obdélník 62"/>
          <p:cNvSpPr/>
          <p:nvPr/>
        </p:nvSpPr>
        <p:spPr>
          <a:xfrm>
            <a:off x="6660232" y="3438848"/>
            <a:ext cx="2397407" cy="15499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u="sng" dirty="0" smtClean="0"/>
              <a:t>Poznámka:</a:t>
            </a:r>
          </a:p>
          <a:p>
            <a:r>
              <a:rPr lang="cs-CZ" dirty="0" smtClean="0"/>
              <a:t>Malba má mnoho druhů, toto jsou jen příklady.</a:t>
            </a:r>
          </a:p>
          <a:p>
            <a:endParaRPr lang="cs-CZ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5" grpId="0" animBg="1"/>
      <p:bldP spid="25" grpId="0" animBg="1"/>
      <p:bldP spid="29" grpId="0" animBg="1"/>
      <p:bldP spid="61" grpId="0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9144000" cy="338554"/>
          </a:xfrm>
          <a:prstGeom prst="rect">
            <a:avLst/>
          </a:prstGeom>
          <a:solidFill>
            <a:srgbClr val="663300"/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-II. stupeň 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cs-CZ" sz="16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  <a:endParaRPr lang="cs-CZ" sz="11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519521"/>
            <a:ext cx="2590774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10.5 Jdeme na to!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256503" y="996575"/>
            <a:ext cx="8258252" cy="67710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900" dirty="0" smtClean="0">
                <a:latin typeface="Times New Roman" pitchFamily="18" charset="0"/>
                <a:cs typeface="Times New Roman" pitchFamily="18" charset="0"/>
              </a:rPr>
              <a:t>Připrav si: papír; temperové barvy; kelímky s vodou; štětce; paletu; ochranný oděv; igelit nebo novinový </a:t>
            </a:r>
            <a:r>
              <a:rPr lang="cs-CZ" sz="1900" dirty="0" smtClean="0">
                <a:latin typeface="Times New Roman" pitchFamily="18" charset="0"/>
                <a:cs typeface="Times New Roman" pitchFamily="18" charset="0"/>
              </a:rPr>
              <a:t>papír.</a:t>
            </a:r>
            <a:endParaRPr lang="cs-CZ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74189" y="1784438"/>
            <a:ext cx="6818091" cy="213904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cs-CZ" sz="1900" dirty="0" smtClean="0">
                <a:latin typeface="Times New Roman" pitchFamily="18" charset="0"/>
                <a:cs typeface="Times New Roman" pitchFamily="18" charset="0"/>
              </a:rPr>
              <a:t>Důležité </a:t>
            </a:r>
            <a:r>
              <a:rPr lang="cs-CZ" sz="1900" dirty="0" smtClean="0">
                <a:latin typeface="Times New Roman" pitchFamily="18" charset="0"/>
                <a:cs typeface="Times New Roman" pitchFamily="18" charset="0"/>
              </a:rPr>
              <a:t>je domluvit </a:t>
            </a:r>
            <a:r>
              <a:rPr lang="cs-CZ" sz="1900" dirty="0" smtClean="0">
                <a:latin typeface="Times New Roman" pitchFamily="18" charset="0"/>
                <a:cs typeface="Times New Roman" pitchFamily="18" charset="0"/>
              </a:rPr>
              <a:t>se všichni na tématu (max. dvou), které budete malovat!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900" dirty="0" smtClean="0">
                <a:latin typeface="Times New Roman" pitchFamily="18" charset="0"/>
                <a:cs typeface="Times New Roman" pitchFamily="18" charset="0"/>
              </a:rPr>
              <a:t>Připrav si pracovní plochu rozprostřením novin či igelitu a polož na ni papír.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900" dirty="0" smtClean="0">
                <a:latin typeface="Times New Roman" pitchFamily="18" charset="0"/>
                <a:cs typeface="Times New Roman" pitchFamily="18" charset="0"/>
              </a:rPr>
              <a:t>Na paletu si připrav barvy, kterými budeš malovat.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cs-CZ" sz="1900" dirty="0" smtClean="0">
                <a:latin typeface="Times New Roman" pitchFamily="18" charset="0"/>
                <a:cs typeface="Times New Roman" pitchFamily="18" charset="0"/>
              </a:rPr>
              <a:t>Na základě informací, které jsi se dozvěděl můžeš začít tvořit na tebou zvolené téma.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5330" y="4265687"/>
            <a:ext cx="6816950" cy="38472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sz="1900" dirty="0" smtClean="0">
                <a:latin typeface="Times New Roman" pitchFamily="18" charset="0"/>
                <a:cs typeface="Times New Roman" pitchFamily="18" charset="0"/>
              </a:rPr>
              <a:t>- V závěru hodiny si o vzniklých malbách společně </a:t>
            </a:r>
            <a:r>
              <a:rPr lang="cs-CZ" sz="1900" dirty="0" smtClean="0">
                <a:latin typeface="Times New Roman" pitchFamily="18" charset="0"/>
                <a:cs typeface="Times New Roman" pitchFamily="18" charset="0"/>
              </a:rPr>
              <a:t>popovídáme.</a:t>
            </a:r>
            <a:endParaRPr lang="cs-CZ" sz="19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3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sz="16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</a:p>
          <a:p>
            <a:endParaRPr lang="cs-CZ" sz="12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Zaoblený obdélník 5"/>
          <p:cNvSpPr/>
          <p:nvPr/>
        </p:nvSpPr>
        <p:spPr>
          <a:xfrm>
            <a:off x="7113501" y="1962547"/>
            <a:ext cx="1944216" cy="172819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cs-CZ" u="sng" dirty="0" smtClean="0"/>
              <a:t>Rada: </a:t>
            </a:r>
          </a:p>
          <a:p>
            <a:r>
              <a:rPr lang="cs-CZ" dirty="0" smtClean="0"/>
              <a:t>Vyzkoušej si několik odlišných štětců, každý dělá jinou linku.</a:t>
            </a:r>
            <a:endParaRPr lang="cs-CZ" dirty="0"/>
          </a:p>
        </p:txBody>
      </p:sp>
      <p:pic>
        <p:nvPicPr>
          <p:cNvPr id="5122" name="Picture 2" descr="C:\Documents and Settings\Lucí\Local Settings\Temporary Internet Files\Content.IE5\5H9PXKE3\MC900441754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363863"/>
            <a:ext cx="1803648" cy="180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3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sz="16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</a:p>
          <a:p>
            <a:endParaRPr lang="cs-CZ" sz="12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519521"/>
            <a:ext cx="46440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2937" y="1707654"/>
            <a:ext cx="9111063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Malovat můžeme štětcem, ale jsou i jiné </a:t>
            </a:r>
            <a:r>
              <a:rPr lang="cs-CZ" dirty="0" smtClean="0"/>
              <a:t>možnosti </a:t>
            </a:r>
            <a:r>
              <a:rPr lang="cs-CZ" dirty="0">
                <a:sym typeface="Wingdings" pitchFamily="2" charset="2"/>
              </a:rPr>
              <a:t></a:t>
            </a:r>
            <a:r>
              <a:rPr lang="cs-CZ" dirty="0" smtClean="0">
                <a:sym typeface="Wingdings" pitchFamily="2" charset="2"/>
              </a:rPr>
              <a:t>. P</a:t>
            </a:r>
            <a:r>
              <a:rPr lang="cs-CZ" dirty="0" smtClean="0"/>
              <a:t>oužijeme tedy </a:t>
            </a:r>
            <a:r>
              <a:rPr lang="cs-CZ" b="1" dirty="0" smtClean="0"/>
              <a:t>hadřík</a:t>
            </a:r>
            <a:r>
              <a:rPr lang="cs-CZ" dirty="0" smtClean="0"/>
              <a:t> nebo </a:t>
            </a:r>
            <a:r>
              <a:rPr lang="cs-CZ" b="1" dirty="0" smtClean="0"/>
              <a:t>houbičku</a:t>
            </a:r>
            <a:r>
              <a:rPr lang="cs-CZ" dirty="0" smtClean="0"/>
              <a:t> (či další podobné nástroje). </a:t>
            </a:r>
          </a:p>
          <a:p>
            <a:r>
              <a:rPr lang="cs-CZ" sz="1600" dirty="0" smtClean="0"/>
              <a:t>Štětce </a:t>
            </a:r>
            <a:r>
              <a:rPr lang="cs-CZ" sz="1600" dirty="0"/>
              <a:t>zde použijeme pouze pro namíchání </a:t>
            </a:r>
            <a:r>
              <a:rPr lang="cs-CZ" sz="1600" dirty="0" smtClean="0"/>
              <a:t>barvy!</a:t>
            </a:r>
            <a:endParaRPr lang="cs-CZ" sz="1600" dirty="0"/>
          </a:p>
        </p:txBody>
      </p:sp>
      <p:sp>
        <p:nvSpPr>
          <p:cNvPr id="7" name="Ovál 6"/>
          <p:cNvSpPr/>
          <p:nvPr/>
        </p:nvSpPr>
        <p:spPr>
          <a:xfrm>
            <a:off x="3131841" y="953712"/>
            <a:ext cx="2232248" cy="753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Tupování</a:t>
            </a:r>
            <a:endParaRPr lang="cs-CZ" sz="2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32936" y="2630984"/>
            <a:ext cx="9111063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Opět nesmíme zapomínat zvolit </a:t>
            </a:r>
            <a:r>
              <a:rPr lang="cs-CZ" b="1" dirty="0" smtClean="0"/>
              <a:t>téma</a:t>
            </a:r>
            <a:r>
              <a:rPr lang="cs-CZ" dirty="0" smtClean="0"/>
              <a:t>, tentokrát by to mělo být něco barevného. Skvělým příkladem je barevný podzimní strom, který je v mlze, nebo louka plná rozkvetlých květin.</a:t>
            </a:r>
            <a:endParaRPr lang="cs-CZ" dirty="0"/>
          </a:p>
        </p:txBody>
      </p:sp>
      <p:sp>
        <p:nvSpPr>
          <p:cNvPr id="10" name="TextovéPole 9"/>
          <p:cNvSpPr txBox="1"/>
          <p:nvPr/>
        </p:nvSpPr>
        <p:spPr>
          <a:xfrm>
            <a:off x="49570" y="3363837"/>
            <a:ext cx="718943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Pokud máme přichystaný papír i barvy, můžeme začít.</a:t>
            </a:r>
          </a:p>
          <a:p>
            <a:r>
              <a:rPr lang="cs-CZ" dirty="0" smtClean="0"/>
              <a:t>Houbičku namočíme do barvy, ale </a:t>
            </a:r>
            <a:r>
              <a:rPr lang="cs-CZ" u="sng" dirty="0" smtClean="0"/>
              <a:t>jen </a:t>
            </a:r>
            <a:r>
              <a:rPr lang="cs-CZ" u="sng" dirty="0" smtClean="0"/>
              <a:t>zlehka,</a:t>
            </a:r>
            <a:r>
              <a:rPr lang="cs-CZ" dirty="0" smtClean="0"/>
              <a:t> </a:t>
            </a:r>
            <a:r>
              <a:rPr lang="cs-CZ" dirty="0" smtClean="0"/>
              <a:t>a poté přikládáme různě po papíře. Následuje namočení do  jiné barvy a už jen opakujeme postup, dokud se nám výsledný obraz nelíbí.</a:t>
            </a:r>
            <a:endParaRPr lang="cs-CZ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90302" y="4699619"/>
            <a:ext cx="5128327" cy="35394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cs-CZ" sz="1700" b="1" dirty="0" smtClean="0"/>
              <a:t>Pamatuj! Celá plocha papíru by měla být zaplněna.</a:t>
            </a:r>
            <a:endParaRPr lang="cs-CZ" sz="1700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257550"/>
            <a:ext cx="1905000" cy="18859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510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50"/>
                            </p:stCondLst>
                            <p:childTnLst>
                              <p:par>
                                <p:cTn id="3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75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0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519521"/>
            <a:ext cx="176368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3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sz="16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</a:p>
          <a:p>
            <a:endParaRPr lang="cs-CZ" sz="12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4" y="1062107"/>
            <a:ext cx="2689225" cy="36766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179512" y="4155926"/>
            <a:ext cx="894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>
                <a:solidFill>
                  <a:schemeClr val="bg1"/>
                </a:solidFill>
              </a:rPr>
              <a:t>painter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479" y="3007944"/>
            <a:ext cx="3034772" cy="20404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028308" y="3075806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>
                <a:solidFill>
                  <a:schemeClr val="bg1"/>
                </a:solidFill>
              </a:rPr>
              <a:t>palette</a:t>
            </a:r>
            <a:endParaRPr lang="cs-CZ" sz="2000" dirty="0">
              <a:solidFill>
                <a:schemeClr val="bg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0" b="18856"/>
          <a:stretch/>
        </p:blipFill>
        <p:spPr bwMode="auto">
          <a:xfrm>
            <a:off x="6515823" y="2900432"/>
            <a:ext cx="2612748" cy="225542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701647" y="3075806"/>
            <a:ext cx="9108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sponge</a:t>
            </a:r>
            <a:endParaRPr lang="cs-CZ" sz="20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392" y="589122"/>
            <a:ext cx="2622712" cy="21760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812080" y="2019738"/>
            <a:ext cx="6960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 smtClean="0"/>
              <a:t>cloth</a:t>
            </a:r>
            <a:endParaRPr lang="cs-CZ" sz="2000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63675"/>
            <a:ext cx="2426924" cy="242692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176556" y="507526"/>
            <a:ext cx="12650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/>
              <a:t>paintbrush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35504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  <p:bldP spid="9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1"/>
            <a:ext cx="9144000" cy="338554"/>
          </a:xfrm>
          <a:prstGeom prst="rect">
            <a:avLst/>
          </a:prstGeom>
          <a:solidFill>
            <a:srgbClr val="663300"/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-II. stupeň 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cs-CZ" sz="16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  <a:endParaRPr lang="cs-CZ" sz="11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251520" y="1012039"/>
            <a:ext cx="8640960" cy="40164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cs-CZ" sz="1500" dirty="0">
                <a:hlinkClick r:id="rId2"/>
              </a:rPr>
              <a:t>http://</a:t>
            </a:r>
            <a:r>
              <a:rPr lang="cs-CZ" sz="1500" dirty="0" smtClean="0">
                <a:hlinkClick r:id="rId2"/>
              </a:rPr>
              <a:t>howadoor.wz.cz/julio_quesada.jpg</a:t>
            </a:r>
            <a:r>
              <a:rPr lang="cs-CZ" sz="1500" dirty="0" smtClean="0"/>
              <a:t> 					</a:t>
            </a:r>
            <a:r>
              <a:rPr lang="cs-CZ" sz="1500" dirty="0" err="1" smtClean="0"/>
              <a:t>slide</a:t>
            </a:r>
            <a:r>
              <a:rPr lang="cs-CZ" sz="1500" dirty="0" smtClean="0"/>
              <a:t> 1</a:t>
            </a:r>
          </a:p>
          <a:p>
            <a:pPr>
              <a:buFont typeface="Arial" pitchFamily="34" charset="0"/>
              <a:buChar char="•"/>
            </a:pPr>
            <a:r>
              <a:rPr lang="cs-CZ" sz="1500" dirty="0">
                <a:hlinkClick r:id="rId3"/>
              </a:rPr>
              <a:t>http://</a:t>
            </a:r>
            <a:r>
              <a:rPr lang="cs-CZ" sz="1500" dirty="0" smtClean="0">
                <a:hlinkClick r:id="rId3"/>
              </a:rPr>
              <a:t>www.malbaakresba.cz/nahrane/soubory-m2577/112/1024.jpg</a:t>
            </a:r>
            <a:r>
              <a:rPr lang="cs-CZ" sz="1500" dirty="0" smtClean="0"/>
              <a:t> 			</a:t>
            </a:r>
            <a:r>
              <a:rPr lang="cs-CZ" sz="1500" dirty="0" err="1" smtClean="0"/>
              <a:t>slide</a:t>
            </a:r>
            <a:r>
              <a:rPr lang="cs-CZ" sz="1500" dirty="0" smtClean="0"/>
              <a:t> 1</a:t>
            </a:r>
          </a:p>
          <a:p>
            <a:pPr>
              <a:buFont typeface="Arial" pitchFamily="34" charset="0"/>
              <a:buChar char="•"/>
            </a:pPr>
            <a:r>
              <a:rPr lang="cs-CZ" sz="1500" dirty="0">
                <a:hlinkClick r:id="rId4"/>
              </a:rPr>
              <a:t>http://</a:t>
            </a:r>
            <a:r>
              <a:rPr lang="cs-CZ" sz="1500" dirty="0" smtClean="0">
                <a:hlinkClick r:id="rId4"/>
              </a:rPr>
              <a:t>www.galeriekocka.cz/reprodukce-abstraktni-malba-eruzione-9004/000090-reprodukce-abstraktni-malba-eruzione-9004l.jpg</a:t>
            </a:r>
            <a:r>
              <a:rPr lang="cs-CZ" sz="1500" dirty="0" smtClean="0"/>
              <a:t> 						</a:t>
            </a:r>
            <a:r>
              <a:rPr lang="cs-CZ" sz="1500" dirty="0" err="1" smtClean="0"/>
              <a:t>slide</a:t>
            </a:r>
            <a:r>
              <a:rPr lang="cs-CZ" sz="1500" dirty="0" smtClean="0"/>
              <a:t> 1</a:t>
            </a:r>
            <a:endParaRPr lang="cs-CZ" sz="1500" dirty="0">
              <a:solidFill>
                <a:schemeClr val="tx1"/>
              </a:solidFill>
              <a:hlinkClick r:id="rId5"/>
            </a:endParaRPr>
          </a:p>
          <a:p>
            <a:pPr>
              <a:buFont typeface="Arial" pitchFamily="34" charset="0"/>
              <a:buChar char="•"/>
            </a:pPr>
            <a:r>
              <a:rPr lang="cs-CZ" sz="1500" dirty="0"/>
              <a:t>Obrázky z databáze klipart </a:t>
            </a:r>
            <a:r>
              <a:rPr lang="cs-CZ" sz="1500" dirty="0" smtClean="0"/>
              <a:t>						</a:t>
            </a:r>
            <a:r>
              <a:rPr lang="cs-CZ" sz="1500" dirty="0" err="1" smtClean="0"/>
              <a:t>slide</a:t>
            </a:r>
            <a:r>
              <a:rPr lang="cs-CZ" sz="1500" dirty="0" smtClean="0"/>
              <a:t> </a:t>
            </a:r>
            <a:r>
              <a:rPr lang="cs-CZ" sz="1500" dirty="0"/>
              <a:t>2, 5</a:t>
            </a:r>
          </a:p>
          <a:p>
            <a:pPr>
              <a:buFont typeface="Arial" pitchFamily="34" charset="0"/>
              <a:buChar char="•"/>
            </a:pPr>
            <a:r>
              <a:rPr lang="cs-CZ" sz="1500" dirty="0" smtClean="0">
                <a:hlinkClick r:id="rId5"/>
              </a:rPr>
              <a:t>http</a:t>
            </a:r>
            <a:r>
              <a:rPr lang="cs-CZ" sz="1500" dirty="0">
                <a:hlinkClick r:id="rId5"/>
              </a:rPr>
              <a:t>://</a:t>
            </a:r>
            <a:r>
              <a:rPr lang="cs-CZ" sz="1500" dirty="0" smtClean="0">
                <a:hlinkClick r:id="rId5"/>
              </a:rPr>
              <a:t>www.leonardodavinci.net/images/leonardo-da-vinci.jpg</a:t>
            </a:r>
            <a:r>
              <a:rPr lang="cs-CZ" sz="1500" dirty="0" smtClean="0"/>
              <a:t> 			</a:t>
            </a:r>
            <a:r>
              <a:rPr lang="cs-CZ" sz="1500" dirty="0" err="1" smtClean="0"/>
              <a:t>slide</a:t>
            </a:r>
            <a:r>
              <a:rPr lang="cs-CZ" sz="1500" dirty="0" smtClean="0"/>
              <a:t> 3, 7</a:t>
            </a:r>
          </a:p>
          <a:p>
            <a:pPr>
              <a:buFont typeface="Arial" pitchFamily="34" charset="0"/>
              <a:buChar char="•"/>
            </a:pPr>
            <a:r>
              <a:rPr lang="cs-CZ" sz="1500" dirty="0">
                <a:hlinkClick r:id="rId6"/>
              </a:rPr>
              <a:t>http://</a:t>
            </a:r>
            <a:r>
              <a:rPr lang="cs-CZ" sz="1500" dirty="0" smtClean="0">
                <a:hlinkClick r:id="rId6"/>
              </a:rPr>
              <a:t>s1.ibtimes.com/sites/www.ibtimes.com/files/styles/picture_this/public/2010/12/14/55952-mona-lisa.jpg</a:t>
            </a:r>
            <a:r>
              <a:rPr lang="cs-CZ" sz="1500" dirty="0" smtClean="0"/>
              <a:t> 								</a:t>
            </a:r>
            <a:r>
              <a:rPr lang="cs-CZ" sz="1500" dirty="0" err="1" smtClean="0"/>
              <a:t>slide</a:t>
            </a:r>
            <a:r>
              <a:rPr lang="cs-CZ" sz="1500" dirty="0" smtClean="0"/>
              <a:t> 3</a:t>
            </a:r>
          </a:p>
          <a:p>
            <a:pPr>
              <a:buFont typeface="Arial" pitchFamily="34" charset="0"/>
              <a:buChar char="•"/>
            </a:pPr>
            <a:r>
              <a:rPr lang="cs-CZ" sz="1500" dirty="0">
                <a:hlinkClick r:id="rId7"/>
              </a:rPr>
              <a:t>http://</a:t>
            </a:r>
            <a:r>
              <a:rPr lang="cs-CZ" sz="1500" dirty="0" smtClean="0">
                <a:hlinkClick r:id="rId7"/>
              </a:rPr>
              <a:t>www.ibiblio.org/wm/paint/auth/vinci/ermine.jpg</a:t>
            </a:r>
            <a:r>
              <a:rPr lang="cs-CZ" sz="1500" dirty="0" smtClean="0"/>
              <a:t> 				</a:t>
            </a:r>
            <a:r>
              <a:rPr lang="cs-CZ" sz="1500" dirty="0" err="1" smtClean="0"/>
              <a:t>slide</a:t>
            </a:r>
            <a:r>
              <a:rPr lang="cs-CZ" sz="1500" dirty="0" smtClean="0"/>
              <a:t> 3</a:t>
            </a:r>
          </a:p>
          <a:p>
            <a:pPr>
              <a:buFont typeface="Arial" pitchFamily="34" charset="0"/>
              <a:buChar char="•"/>
            </a:pPr>
            <a:r>
              <a:rPr lang="cs-CZ" sz="1500" dirty="0">
                <a:hlinkClick r:id="rId8"/>
              </a:rPr>
              <a:t>http://</a:t>
            </a:r>
            <a:r>
              <a:rPr lang="cs-CZ" sz="1500" dirty="0" smtClean="0">
                <a:hlinkClick r:id="rId8"/>
              </a:rPr>
              <a:t>www.quido.cz/objevy/lascaux.jpg</a:t>
            </a:r>
            <a:r>
              <a:rPr lang="cs-CZ" sz="1500" dirty="0" smtClean="0"/>
              <a:t> 					</a:t>
            </a:r>
            <a:r>
              <a:rPr lang="cs-CZ" sz="1500" dirty="0" err="1" smtClean="0"/>
              <a:t>slide</a:t>
            </a:r>
            <a:r>
              <a:rPr lang="cs-CZ" sz="1500" dirty="0" smtClean="0"/>
              <a:t> 4</a:t>
            </a:r>
          </a:p>
          <a:p>
            <a:pPr>
              <a:buFont typeface="Arial" pitchFamily="34" charset="0"/>
              <a:buChar char="•"/>
            </a:pPr>
            <a:r>
              <a:rPr lang="cs-CZ" sz="1500" dirty="0">
                <a:hlinkClick r:id="rId9"/>
              </a:rPr>
              <a:t>http://</a:t>
            </a:r>
            <a:r>
              <a:rPr lang="cs-CZ" sz="1500" dirty="0" smtClean="0">
                <a:hlinkClick r:id="rId9"/>
              </a:rPr>
              <a:t>www.moje-rodina.cz/files/tup2.jpg</a:t>
            </a:r>
            <a:r>
              <a:rPr lang="cs-CZ" sz="1500" dirty="0" smtClean="0"/>
              <a:t> 					</a:t>
            </a:r>
            <a:r>
              <a:rPr lang="cs-CZ" sz="1500" dirty="0" err="1" smtClean="0"/>
              <a:t>slide</a:t>
            </a:r>
            <a:r>
              <a:rPr lang="cs-CZ" sz="1500" dirty="0" smtClean="0"/>
              <a:t> 6</a:t>
            </a:r>
          </a:p>
          <a:p>
            <a:pPr>
              <a:buFont typeface="Arial" pitchFamily="34" charset="0"/>
              <a:buChar char="•"/>
            </a:pPr>
            <a:r>
              <a:rPr lang="cs-CZ" sz="1500" dirty="0">
                <a:hlinkClick r:id="rId10"/>
              </a:rPr>
              <a:t>http://</a:t>
            </a:r>
            <a:r>
              <a:rPr lang="cs-CZ" sz="1500" dirty="0" smtClean="0">
                <a:hlinkClick r:id="rId10"/>
              </a:rPr>
              <a:t>assets.farmandfleet.com/p600/668312-20121004234605-project-pro-artist-paint-brush-set.jpg</a:t>
            </a:r>
            <a:r>
              <a:rPr lang="cs-CZ" sz="1500" dirty="0" smtClean="0"/>
              <a:t>									</a:t>
            </a:r>
            <a:r>
              <a:rPr lang="cs-CZ" sz="1500" dirty="0" err="1" smtClean="0"/>
              <a:t>slide</a:t>
            </a:r>
            <a:r>
              <a:rPr lang="cs-CZ" sz="1500" dirty="0" smtClean="0"/>
              <a:t> 7</a:t>
            </a:r>
          </a:p>
          <a:p>
            <a:pPr>
              <a:buFont typeface="Arial" pitchFamily="34" charset="0"/>
              <a:buChar char="•"/>
            </a:pPr>
            <a:r>
              <a:rPr lang="cs-CZ" sz="1500" dirty="0">
                <a:hlinkClick r:id="rId11"/>
              </a:rPr>
              <a:t>http://</a:t>
            </a:r>
            <a:r>
              <a:rPr lang="cs-CZ" sz="1500" dirty="0" smtClean="0">
                <a:hlinkClick r:id="rId11"/>
              </a:rPr>
              <a:t>www.bebeconfort.cz/data/imgs/00484l.jpg</a:t>
            </a:r>
            <a:r>
              <a:rPr lang="cs-CZ" sz="1500" dirty="0" smtClean="0"/>
              <a:t>				</a:t>
            </a:r>
            <a:r>
              <a:rPr lang="cs-CZ" sz="1500" dirty="0" err="1" smtClean="0"/>
              <a:t>slide</a:t>
            </a:r>
            <a:r>
              <a:rPr lang="cs-CZ" sz="1500" dirty="0" smtClean="0"/>
              <a:t> 7</a:t>
            </a:r>
          </a:p>
          <a:p>
            <a:pPr>
              <a:buFont typeface="Arial" pitchFamily="34" charset="0"/>
              <a:buChar char="•"/>
            </a:pPr>
            <a:r>
              <a:rPr lang="cs-CZ" sz="1500" dirty="0">
                <a:hlinkClick r:id="rId12"/>
              </a:rPr>
              <a:t>http://3.bp.blogspot.com/_</a:t>
            </a:r>
            <a:r>
              <a:rPr lang="cs-CZ" sz="1500" dirty="0" smtClean="0">
                <a:hlinkClick r:id="rId12"/>
              </a:rPr>
              <a:t>1jyMgrOesXg/TAf0eAedl0I/AAAAAAAAAP8/iN2_Syw1zxw/s1600/paleta.gif</a:t>
            </a:r>
            <a:r>
              <a:rPr lang="cs-CZ" sz="1500" dirty="0" smtClean="0"/>
              <a:t>									</a:t>
            </a:r>
            <a:r>
              <a:rPr lang="cs-CZ" sz="1500" dirty="0" err="1" smtClean="0"/>
              <a:t>slide</a:t>
            </a:r>
            <a:r>
              <a:rPr lang="cs-CZ" sz="1500" dirty="0" smtClean="0"/>
              <a:t> 7</a:t>
            </a:r>
          </a:p>
          <a:p>
            <a:pPr>
              <a:buFont typeface="Arial" pitchFamily="34" charset="0"/>
              <a:buChar char="•"/>
            </a:pPr>
            <a:r>
              <a:rPr lang="cs-CZ" sz="1500" dirty="0">
                <a:hlinkClick r:id="rId13"/>
              </a:rPr>
              <a:t>http://</a:t>
            </a:r>
            <a:r>
              <a:rPr lang="cs-CZ" sz="1500" dirty="0" smtClean="0">
                <a:hlinkClick r:id="rId13"/>
              </a:rPr>
              <a:t>www.bbcreative.cz/product-images/cleaner-velka-absorpcni-uterka-na-auto_1.jpg</a:t>
            </a:r>
            <a:r>
              <a:rPr lang="cs-CZ" sz="1500" dirty="0" smtClean="0"/>
              <a:t>	</a:t>
            </a:r>
            <a:r>
              <a:rPr lang="cs-CZ" sz="1500" dirty="0" err="1" smtClean="0"/>
              <a:t>slide</a:t>
            </a:r>
            <a:r>
              <a:rPr lang="cs-CZ" sz="1500" dirty="0" smtClean="0"/>
              <a:t> 7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0" y="531537"/>
            <a:ext cx="428396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10.8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3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sz="16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</a:p>
          <a:p>
            <a:endParaRPr lang="cs-CZ" sz="12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1"/>
            <a:ext cx="9144000" cy="338554"/>
          </a:xfrm>
          <a:prstGeom prst="rect">
            <a:avLst/>
          </a:prstGeom>
          <a:solidFill>
            <a:srgbClr val="663300"/>
          </a:solidFill>
        </p:spPr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-II. stupeň 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lang="cs-CZ" sz="16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  <a:endParaRPr lang="cs-CZ" sz="11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523221"/>
            <a:ext cx="334786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10.9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0" y="1"/>
            <a:ext cx="91440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003">
            <a:schemeClr val="dk2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cs-CZ" sz="12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</a:t>
            </a:r>
            <a:r>
              <a:rPr lang="cs-CZ" sz="1100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cs-CZ" sz="1600" b="1" dirty="0" smtClean="0">
                <a:solidFill>
                  <a:srgbClr val="FFCC66"/>
                </a:solidFill>
                <a:latin typeface="Times New Roman" pitchFamily="18" charset="0"/>
                <a:cs typeface="Times New Roman" pitchFamily="18" charset="0"/>
              </a:rPr>
              <a:t>Výtvarná výchova</a:t>
            </a:r>
          </a:p>
          <a:p>
            <a:endParaRPr lang="cs-CZ" sz="1200" dirty="0" smtClean="0">
              <a:solidFill>
                <a:srgbClr val="FFCC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06959"/>
              </p:ext>
            </p:extLst>
          </p:nvPr>
        </p:nvGraphicFramePr>
        <p:xfrm>
          <a:off x="1043608" y="1275606"/>
          <a:ext cx="7272808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Barbora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Jedličková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06/2013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5.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Malba, Leonardo da Vinci, tupování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techniku malby.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Vlastní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TC102455610[[fn=Podzim]]</Template>
  <TotalTime>4514</TotalTime>
  <Words>702</Words>
  <Application>Microsoft Office PowerPoint</Application>
  <PresentationFormat>Předvádění na obrazovce (16:9)</PresentationFormat>
  <Paragraphs>96</Paragraphs>
  <Slides>9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Autumn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Lucie</dc:creator>
  <cp:lastModifiedBy>kadlecova</cp:lastModifiedBy>
  <cp:revision>65</cp:revision>
  <dcterms:created xsi:type="dcterms:W3CDTF">2013-03-21T11:20:59Z</dcterms:created>
  <dcterms:modified xsi:type="dcterms:W3CDTF">2013-06-23T19:41:15Z</dcterms:modified>
</cp:coreProperties>
</file>