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7" r:id="rId2"/>
    <p:sldId id="258" r:id="rId3"/>
    <p:sldId id="259" r:id="rId4"/>
    <p:sldId id="264" r:id="rId5"/>
    <p:sldId id="260" r:id="rId6"/>
    <p:sldId id="261" r:id="rId7"/>
    <p:sldId id="262" r:id="rId8"/>
    <p:sldId id="263" r:id="rId9"/>
    <p:sldId id="265" r:id="rId10"/>
    <p:sldId id="266" r:id="rId11"/>
  </p:sldIdLst>
  <p:sldSz cx="9144000" cy="5143500" type="screen16x9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00"/>
    <a:srgbClr val="0000FF"/>
    <a:srgbClr val="FF7C80"/>
    <a:srgbClr val="FF33CC"/>
    <a:srgbClr val="CC00FF"/>
    <a:srgbClr val="FF9999"/>
    <a:srgbClr val="FF6699"/>
    <a:srgbClr val="FFFF99"/>
    <a:srgbClr val="FFFF00"/>
    <a:srgbClr val="33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810" y="-15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33583E-89BF-4ECB-AA3F-75DD3E829E63}" type="datetimeFigureOut">
              <a:rPr lang="cs-CZ" smtClean="0"/>
              <a:pPr/>
              <a:t>7.6.2012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771979-99DB-4828-878C-66DC5CF305D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67630280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527786-DE88-4C02-A0B7-082242F2B663}" type="datetimeFigureOut">
              <a:rPr lang="cs-CZ" smtClean="0"/>
              <a:pPr/>
              <a:t>7.6.2012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C757F8-8F25-4CF1-88DC-C9C420F5300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36212113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Víte, kdo</a:t>
            </a:r>
            <a:r>
              <a:rPr lang="cs-CZ" baseline="0" dirty="0" smtClean="0"/>
              <a:t> způsobuje angínu, chřipku, nebo neštovice?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1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2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3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4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5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6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7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8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46E6A-BCBB-4397-B238-D9666C12CA33}" type="datetime1">
              <a:rPr lang="cs-CZ" smtClean="0"/>
              <a:pPr/>
              <a:t>7.6.2012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4DB5B-C4F9-421B-B915-96C77EBC177D}" type="datetime1">
              <a:rPr lang="cs-CZ" smtClean="0"/>
              <a:pPr/>
              <a:t>7.6.2012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27F35-795A-4B52-AF4B-8AF9D6F591C2}" type="datetime1">
              <a:rPr lang="cs-CZ" smtClean="0"/>
              <a:pPr/>
              <a:t>7.6.2012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B4C2E-6E06-4E9C-9D85-8F31E0E288E6}" type="datetime1">
              <a:rPr lang="cs-CZ" smtClean="0"/>
              <a:pPr/>
              <a:t>7.6.2012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ABC8E-B95F-4149-9A9A-D11A584EB29D}" type="datetime1">
              <a:rPr lang="cs-CZ" smtClean="0"/>
              <a:pPr/>
              <a:t>7.6.2012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0DED4-D2BA-48CB-B2B6-1875E7FDB29C}" type="datetime1">
              <a:rPr lang="cs-CZ" smtClean="0"/>
              <a:pPr/>
              <a:t>7.6.2012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9A91E-1CCF-40B7-8986-DCBC22B998A1}" type="datetime1">
              <a:rPr lang="cs-CZ" smtClean="0"/>
              <a:pPr/>
              <a:t>7.6.2012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CEE0F-07E8-4FA4-BC5E-B1097BC39F9A}" type="datetime1">
              <a:rPr lang="cs-CZ" smtClean="0"/>
              <a:pPr/>
              <a:t>7.6.2012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61AB1-11DE-4681-8765-EB93C13598AF}" type="datetime1">
              <a:rPr lang="cs-CZ" smtClean="0"/>
              <a:pPr/>
              <a:t>7.6.2012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88AF0-EED2-4674-8E08-6CB36054DDEB}" type="datetime1">
              <a:rPr lang="cs-CZ" smtClean="0"/>
              <a:pPr/>
              <a:t>7.6.2012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B1AB8-A318-494C-B197-385F53BD80D4}" type="datetime1">
              <a:rPr lang="cs-CZ" smtClean="0"/>
              <a:pPr/>
              <a:t>7.6.2012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CAF81-B0B1-45DF-898B-A867B8150E23}" type="datetime1">
              <a:rPr lang="cs-CZ" smtClean="0"/>
              <a:pPr/>
              <a:t>7.6.2012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audio" Target="../media/audio1.wav"/><Relationship Id="rId7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11" Type="http://schemas.openxmlformats.org/officeDocument/2006/relationships/image" Target="../media/image8.wmf"/><Relationship Id="rId5" Type="http://schemas.openxmlformats.org/officeDocument/2006/relationships/image" Target="../media/image2.jpeg"/><Relationship Id="rId10" Type="http://schemas.openxmlformats.org/officeDocument/2006/relationships/image" Target="../media/image7.jpeg"/><Relationship Id="rId4" Type="http://schemas.openxmlformats.org/officeDocument/2006/relationships/image" Target="../media/image1.png"/><Relationship Id="rId9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12.wmf"/><Relationship Id="rId4" Type="http://schemas.openxmlformats.org/officeDocument/2006/relationships/image" Target="../media/image11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gi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audio" Target="../media/audio2.wav"/><Relationship Id="rId7" Type="http://schemas.openxmlformats.org/officeDocument/2006/relationships/image" Target="../media/image21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wmf"/><Relationship Id="rId5" Type="http://schemas.openxmlformats.org/officeDocument/2006/relationships/image" Target="../media/image19.png"/><Relationship Id="rId4" Type="http://schemas.openxmlformats.org/officeDocument/2006/relationships/image" Target="../media/image18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wmf"/><Relationship Id="rId4" Type="http://schemas.openxmlformats.org/officeDocument/2006/relationships/image" Target="../media/image2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hubblesite.org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drawsoft.com/clipart-weather.php" TargetMode="External"/><Relationship Id="rId2" Type="http://schemas.openxmlformats.org/officeDocument/2006/relationships/hyperlink" Target="http://www.puzzle-puzzle.cz/zbozi/3000-ctvero-rocnich-obdobi-2801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thefeltsource.com/Doll-Felt-Lindsey.html" TargetMode="External"/><Relationship Id="rId4" Type="http://schemas.openxmlformats.org/officeDocument/2006/relationships/hyperlink" Target="http://flashcardsforkids.blogspot.com/search/label/Weather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5508" y="492443"/>
            <a:ext cx="4104456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ovéPole 23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</a:t>
            </a:r>
            <a:r>
              <a:rPr lang="cs-CZ" sz="10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Svět kolem nás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0" y="4527947"/>
            <a:ext cx="9144000" cy="61555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cs-CZ" sz="1200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Autor: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Mgr. Vladimíra </a:t>
            </a:r>
            <a:r>
              <a:rPr lang="cs-CZ" sz="12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Jaborová</a:t>
            </a:r>
            <a:endParaRPr lang="cs-CZ" sz="12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obrázek 5" descr="Image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1871" y="4527947"/>
            <a:ext cx="3022129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23" descr="C:\Documents and Settings\uzivatel\Local Settings\Temporary Internet Files\Content.IE5\59OAKGQK\MP900185197[1]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88" y="1017905"/>
            <a:ext cx="1957387" cy="1769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6" descr="C:\Documents and Settings\uzivatel\Local Settings\Temporary Internet Files\Content.IE5\BYDJGO3A\MP900313789[1]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88" y="2735263"/>
            <a:ext cx="2317750" cy="170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5" descr="C:\Documents and Settings\uzivatel\Local Settings\Temporary Internet Files\Content.IE5\UFUOJW8R\MP900400148[1]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74" t="2408" r="17831" b="8888"/>
          <a:stretch>
            <a:fillRect/>
          </a:stretch>
        </p:blipFill>
        <p:spPr bwMode="auto">
          <a:xfrm>
            <a:off x="2124075" y="1014413"/>
            <a:ext cx="1643063" cy="197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0" descr="C:\Documents and Settings\uzivatel\Local Settings\Temporary Internet Files\Content.IE5\TAIN2ZYL\MP900422862[1]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5" t="18333"/>
          <a:stretch>
            <a:fillRect/>
          </a:stretch>
        </p:blipFill>
        <p:spPr bwMode="auto">
          <a:xfrm>
            <a:off x="2368550" y="2967038"/>
            <a:ext cx="3236913" cy="147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4" descr="C:\Documents and Settings\uzivatel\Local Settings\Temporary Internet Files\Content.IE5\M8C23CRG\MP900422144[1]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77" r="45316"/>
          <a:stretch>
            <a:fillRect/>
          </a:stretch>
        </p:blipFill>
        <p:spPr bwMode="auto">
          <a:xfrm>
            <a:off x="5605463" y="2284413"/>
            <a:ext cx="1395412" cy="214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8" descr="C:\Documents and Settings\uzivatel\Local Settings\Temporary Internet Files\Content.IE5\0KSF22JC\MP900401366[1]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0875" y="2990850"/>
            <a:ext cx="2016125" cy="144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2" descr="C:\Documents and Settings\uzivatel\Local Settings\Temporary Internet Files\Content.IE5\TAIN2ZYL\MC900232180[1].wmf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3688" y="496413"/>
            <a:ext cx="2373312" cy="2291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Obláček 13"/>
          <p:cNvSpPr/>
          <p:nvPr/>
        </p:nvSpPr>
        <p:spPr>
          <a:xfrm>
            <a:off x="3708400" y="1435893"/>
            <a:ext cx="2935288" cy="1133475"/>
          </a:xfrm>
          <a:prstGeom prst="cloudCallout">
            <a:avLst>
              <a:gd name="adj1" fmla="val 74443"/>
              <a:gd name="adj2" fmla="val -16487"/>
            </a:avLst>
          </a:prstGeom>
          <a:solidFill>
            <a:srgbClr val="FF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Který obrázek </a:t>
            </a:r>
            <a:r>
              <a:rPr lang="cs-CZ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patří </a:t>
            </a:r>
            <a:r>
              <a:rPr lang="cs-CZ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 jakému ročnímu období?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0" y="504822"/>
            <a:ext cx="664368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12.1 Rozmanitost přírody – ROČNÍ OBDOBÍ </a:t>
            </a:r>
          </a:p>
          <a:p>
            <a:r>
              <a:rPr lang="cs-CZ" sz="2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A JEJICH ZMĚNY V POČASÍ</a:t>
            </a:r>
            <a:endParaRPr lang="cs-CZ" sz="2500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	        </a:t>
            </a:r>
            <a:r>
              <a:rPr lang="cs-CZ" sz="16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vět kolem nás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Nadpis 1"/>
          <p:cNvSpPr txBox="1">
            <a:spLocks/>
          </p:cNvSpPr>
          <p:nvPr/>
        </p:nvSpPr>
        <p:spPr>
          <a:xfrm>
            <a:off x="20150" y="498603"/>
            <a:ext cx="3831769" cy="594066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12.10 Anotace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8139184"/>
              </p:ext>
            </p:extLst>
          </p:nvPr>
        </p:nvGraphicFramePr>
        <p:xfrm>
          <a:off x="1043608" y="1275606"/>
          <a:ext cx="7272808" cy="3249978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1907305"/>
                <a:gridCol w="5365503"/>
              </a:tblGrid>
              <a:tr h="545574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Autor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Mgr. Vladimíra </a:t>
                      </a:r>
                      <a:r>
                        <a:rPr lang="cs-CZ" smtClean="0">
                          <a:latin typeface="Times New Roman" pitchFamily="18" charset="0"/>
                          <a:cs typeface="Times New Roman" pitchFamily="18" charset="0"/>
                        </a:rPr>
                        <a:t>Jaborová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53152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Období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01</a:t>
                      </a:r>
                      <a:r>
                        <a:rPr lang="cs-CZ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– 06/2012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53152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Ročník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1. – 3. ročník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53152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Klíčová slova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Roční období a jeho změny v počasí, oblékání.</a:t>
                      </a:r>
                    </a:p>
                    <a:p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958020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Anotace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Prezentace popisující roční období a jeho změny v počasí.</a:t>
                      </a:r>
                    </a:p>
                    <a:p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75481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492443"/>
            <a:ext cx="6588224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12.2 Co už víš? 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Svět kolem nás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755576" y="986666"/>
            <a:ext cx="2013885" cy="3970318"/>
          </a:xfrm>
          <a:prstGeom prst="rect">
            <a:avLst/>
          </a:prstGeom>
          <a:solidFill>
            <a:srgbClr val="FFFF99"/>
          </a:solidFill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cs-CZ" sz="2000" b="1" dirty="0" smtClean="0">
                <a:latin typeface="Times New Roman" pitchFamily="18" charset="0"/>
                <a:cs typeface="Times New Roman" pitchFamily="18" charset="0"/>
              </a:rPr>
              <a:t>Rok má:</a:t>
            </a:r>
          </a:p>
          <a:p>
            <a:r>
              <a:rPr lang="cs-CZ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► </a:t>
            </a:r>
            <a:r>
              <a:rPr lang="cs-CZ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365 dní</a:t>
            </a:r>
          </a:p>
          <a:p>
            <a:r>
              <a:rPr lang="cs-CZ" sz="2000" b="1" dirty="0" smtClean="0">
                <a:solidFill>
                  <a:srgbClr val="FF6699"/>
                </a:solidFill>
                <a:latin typeface="Times New Roman" pitchFamily="18" charset="0"/>
                <a:cs typeface="Times New Roman" pitchFamily="18" charset="0"/>
              </a:rPr>
              <a:t>►4 roční období</a:t>
            </a:r>
          </a:p>
          <a:p>
            <a:r>
              <a:rPr lang="cs-CZ" sz="20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►12 měsíců</a:t>
            </a:r>
          </a:p>
          <a:p>
            <a:pPr marL="171450" indent="-171450">
              <a:buFontTx/>
              <a:buChar char="-"/>
            </a:pPr>
            <a:endParaRPr lang="cs-CZ" sz="1200" b="1" dirty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cs-CZ" sz="1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 měsíc  má 4 týdny,</a:t>
            </a:r>
          </a:p>
          <a:p>
            <a:r>
              <a:rPr lang="cs-CZ" sz="1600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1 týden 7 dní.</a:t>
            </a:r>
          </a:p>
          <a:p>
            <a:r>
              <a:rPr lang="cs-CZ" sz="1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Dny v týdnu:</a:t>
            </a:r>
          </a:p>
          <a:p>
            <a:r>
              <a:rPr lang="cs-CZ" sz="1600" b="1" dirty="0" smtClean="0">
                <a:solidFill>
                  <a:srgbClr val="3366FF"/>
                </a:solidFill>
                <a:latin typeface="Times New Roman" pitchFamily="18" charset="0"/>
                <a:cs typeface="Times New Roman" pitchFamily="18" charset="0"/>
              </a:rPr>
              <a:t>►pondělí</a:t>
            </a:r>
          </a:p>
          <a:p>
            <a:r>
              <a:rPr lang="cs-CZ" sz="1600" b="1" dirty="0" smtClean="0">
                <a:solidFill>
                  <a:srgbClr val="3366FF"/>
                </a:solidFill>
                <a:latin typeface="Times New Roman" pitchFamily="18" charset="0"/>
                <a:cs typeface="Times New Roman" pitchFamily="18" charset="0"/>
              </a:rPr>
              <a:t>►úterý</a:t>
            </a:r>
          </a:p>
          <a:p>
            <a:r>
              <a:rPr lang="cs-CZ" sz="1600" b="1" dirty="0" smtClean="0">
                <a:solidFill>
                  <a:srgbClr val="3366FF"/>
                </a:solidFill>
                <a:latin typeface="Times New Roman" pitchFamily="18" charset="0"/>
                <a:cs typeface="Times New Roman" pitchFamily="18" charset="0"/>
              </a:rPr>
              <a:t>►středa</a:t>
            </a:r>
          </a:p>
          <a:p>
            <a:r>
              <a:rPr lang="cs-CZ" sz="1600" b="1" dirty="0" smtClean="0">
                <a:solidFill>
                  <a:srgbClr val="3366FF"/>
                </a:solidFill>
                <a:latin typeface="Times New Roman" pitchFamily="18" charset="0"/>
                <a:cs typeface="Times New Roman" pitchFamily="18" charset="0"/>
              </a:rPr>
              <a:t>►čtvrtek</a:t>
            </a:r>
            <a:endParaRPr lang="cs-CZ" sz="1600" b="1" dirty="0">
              <a:solidFill>
                <a:srgbClr val="3366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sz="1600" b="1" dirty="0" smtClean="0">
                <a:solidFill>
                  <a:srgbClr val="3366FF"/>
                </a:solidFill>
                <a:latin typeface="Times New Roman" pitchFamily="18" charset="0"/>
                <a:cs typeface="Times New Roman" pitchFamily="18" charset="0"/>
              </a:rPr>
              <a:t>►pátek</a:t>
            </a:r>
          </a:p>
          <a:p>
            <a:r>
              <a:rPr lang="cs-CZ" sz="1600" b="1" dirty="0" smtClean="0">
                <a:solidFill>
                  <a:srgbClr val="3366FF"/>
                </a:solidFill>
                <a:latin typeface="Times New Roman" pitchFamily="18" charset="0"/>
                <a:cs typeface="Times New Roman" pitchFamily="18" charset="0"/>
              </a:rPr>
              <a:t>►sobota</a:t>
            </a:r>
          </a:p>
          <a:p>
            <a:r>
              <a:rPr lang="cs-CZ" sz="1600" b="1" dirty="0" smtClean="0">
                <a:solidFill>
                  <a:srgbClr val="3366FF"/>
                </a:solidFill>
                <a:latin typeface="Times New Roman" pitchFamily="18" charset="0"/>
                <a:cs typeface="Times New Roman" pitchFamily="18" charset="0"/>
              </a:rPr>
              <a:t>►neděle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5199697" y="605160"/>
            <a:ext cx="19383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 smtClean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Roční období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7391" y="1003062"/>
            <a:ext cx="5472608" cy="38901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3791632" y="4431556"/>
            <a:ext cx="725711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pPr lvl="0"/>
            <a:r>
              <a:rPr lang="cs-CZ" sz="2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jaro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5199299" y="4431556"/>
            <a:ext cx="662361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pPr lvl="0"/>
            <a:r>
              <a:rPr lang="cs-CZ" sz="2400" b="1" dirty="0">
                <a:solidFill>
                  <a:srgbClr val="F79646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léto</a:t>
            </a:r>
          </a:p>
        </p:txBody>
      </p:sp>
      <p:sp>
        <p:nvSpPr>
          <p:cNvPr id="11" name="TextovéPole 10"/>
          <p:cNvSpPr txBox="1"/>
          <p:nvPr/>
        </p:nvSpPr>
        <p:spPr>
          <a:xfrm>
            <a:off x="6233356" y="4431556"/>
            <a:ext cx="1159292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pPr lvl="0"/>
            <a:r>
              <a:rPr lang="cs-CZ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podzim</a:t>
            </a:r>
          </a:p>
        </p:txBody>
      </p:sp>
      <p:sp>
        <p:nvSpPr>
          <p:cNvPr id="12" name="TextovéPole 11"/>
          <p:cNvSpPr txBox="1"/>
          <p:nvPr/>
        </p:nvSpPr>
        <p:spPr>
          <a:xfrm>
            <a:off x="7892947" y="4443031"/>
            <a:ext cx="816249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pPr lvl="0"/>
            <a:r>
              <a:rPr lang="cs-CZ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zima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 animBg="1"/>
      <p:bldP spid="11" grpId="0" animBg="1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492443"/>
            <a:ext cx="6516216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12.3 Co si řekneme nového?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ovéPole 17"/>
          <p:cNvSpPr txBox="1"/>
          <p:nvPr/>
        </p:nvSpPr>
        <p:spPr>
          <a:xfrm>
            <a:off x="-2729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Svět kolem nás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179512" y="991547"/>
            <a:ext cx="4320480" cy="2523768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cs-CZ" b="1" u="sng" dirty="0" smtClean="0">
                <a:latin typeface="Times New Roman" pitchFamily="18" charset="0"/>
                <a:cs typeface="Times New Roman" pitchFamily="18" charset="0"/>
              </a:rPr>
              <a:t>Jaro</a:t>
            </a:r>
          </a:p>
          <a:p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Jarní měsíce: </a:t>
            </a:r>
            <a:r>
              <a:rPr lang="cs-CZ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březen, duben, květen</a:t>
            </a:r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Jaro začíná 21. března. Je to den jarní rovnodennosti. Od tohoto dne se dny prodlužují a noci zkracují.</a:t>
            </a:r>
          </a:p>
          <a:p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Příroda se začíná probouzet po zimě. Průměrná denní teplota bývá 10 – 15 °C</a:t>
            </a:r>
            <a:r>
              <a:rPr lang="cs-CZ" sz="14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cs-CZ" sz="1400" b="1" dirty="0">
                <a:latin typeface="Times New Roman" pitchFamily="18" charset="0"/>
              </a:rPr>
              <a:t>Noci jsou studené, ale dny mohou být už teplé </a:t>
            </a:r>
            <a:r>
              <a:rPr lang="cs-CZ" sz="1400" b="1" dirty="0" smtClean="0">
                <a:latin typeface="Times New Roman" pitchFamily="18" charset="0"/>
              </a:rPr>
              <a:t>. </a:t>
            </a:r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Počasí </a:t>
            </a:r>
            <a:r>
              <a:rPr lang="cs-CZ" sz="1400" b="1" dirty="0">
                <a:latin typeface="Times New Roman" pitchFamily="18" charset="0"/>
                <a:cs typeface="Times New Roman" pitchFamily="18" charset="0"/>
              </a:rPr>
              <a:t>bývá </a:t>
            </a:r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proměnlivé </a:t>
            </a:r>
            <a:r>
              <a:rPr lang="cs-CZ" sz="1400" b="1" dirty="0">
                <a:latin typeface="Times New Roman" pitchFamily="18" charset="0"/>
                <a:cs typeface="Times New Roman" pitchFamily="18" charset="0"/>
              </a:rPr>
              <a:t>– od slunečného po deštivé. </a:t>
            </a:r>
            <a:endParaRPr lang="cs-CZ" sz="1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Rozkvétají květiny a stromy, roste tráva. Zvířatům se rodí mláďata.</a:t>
            </a:r>
          </a:p>
          <a:p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Často potřebujeme holínky a deštník.</a:t>
            </a:r>
          </a:p>
        </p:txBody>
      </p:sp>
      <p:pic>
        <p:nvPicPr>
          <p:cNvPr id="3074" name="Picture 2" descr="C:\Documents and Settings\uzivatel\Local Settings\Temporary Internet Files\Content.IE5\ILRJV32Z\MP900399626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870" y="3651870"/>
            <a:ext cx="1873882" cy="1401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Documents and Settings\uzivatel\Local Settings\Temporary Internet Files\Content.IE5\QZ0O01AY\MC900396490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3470925"/>
            <a:ext cx="1524719" cy="1623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4569271" y="982969"/>
            <a:ext cx="4467225" cy="2523768"/>
          </a:xfrm>
          <a:prstGeom prst="rect">
            <a:avLst/>
          </a:prstGeom>
          <a:solidFill>
            <a:srgbClr val="FF7C80"/>
          </a:solidFill>
        </p:spPr>
        <p:txBody>
          <a:bodyPr wrap="square" rtlCol="0">
            <a:spAutoFit/>
          </a:bodyPr>
          <a:lstStyle/>
          <a:p>
            <a:r>
              <a:rPr lang="cs-CZ" b="1" u="sng" dirty="0" smtClean="0">
                <a:latin typeface="Times New Roman" pitchFamily="18" charset="0"/>
                <a:cs typeface="Times New Roman" pitchFamily="18" charset="0"/>
              </a:rPr>
              <a:t>Léto</a:t>
            </a:r>
          </a:p>
          <a:p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Letní měsíce: </a:t>
            </a:r>
            <a:r>
              <a:rPr lang="cs-CZ" sz="1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červen, červenec, srpen</a:t>
            </a:r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Léto začíná 21. června. Je to den letního slunovratu (nejdelší den a nejkratší noc).</a:t>
            </a:r>
          </a:p>
          <a:p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Od tohoto dne se dny zkracují a noci prodlužují.</a:t>
            </a:r>
          </a:p>
          <a:p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Počasí bývá slunečné nebo polojasné, obvyklá denní teplota 20 – 25°C, vyskytují se bouřky.</a:t>
            </a:r>
          </a:p>
          <a:p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Červenec a srpen jsou prázdniny. Trávíme hodně času v přírodě, pozorujeme </a:t>
            </a:r>
            <a:r>
              <a:rPr lang="cs-CZ" sz="1400" b="1" dirty="0">
                <a:latin typeface="Times New Roman" pitchFamily="18" charset="0"/>
                <a:cs typeface="Times New Roman" pitchFamily="18" charset="0"/>
              </a:rPr>
              <a:t>rostliny a </a:t>
            </a:r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zvířata. Jezdíme s rodiči na dovolenou a letní tábory. Užíváme si koupání , většinou nám postačí tričko, kraťasy a plavky.</a:t>
            </a:r>
          </a:p>
        </p:txBody>
      </p:sp>
      <p:pic>
        <p:nvPicPr>
          <p:cNvPr id="3076" name="Picture 4" descr="C:\Documents and Settings\uzivatel\Local Settings\Temporary Internet Files\Content.IE5\ILRJV32Z\MC900411934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2129" y="3565082"/>
            <a:ext cx="1552500" cy="1488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651870"/>
            <a:ext cx="2160240" cy="13975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492443"/>
            <a:ext cx="4284984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12.4 Co si řekneme nového?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ovéPole 20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Svět kolem nás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5" name="Přímá spojnice 14"/>
          <p:cNvCxnSpPr/>
          <p:nvPr/>
        </p:nvCxnSpPr>
        <p:spPr>
          <a:xfrm>
            <a:off x="7308304" y="2067694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ovéPole 2"/>
          <p:cNvSpPr txBox="1"/>
          <p:nvPr/>
        </p:nvSpPr>
        <p:spPr>
          <a:xfrm>
            <a:off x="73671" y="1046007"/>
            <a:ext cx="4570337" cy="2523768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r>
              <a:rPr lang="cs-CZ" b="1" u="sng" dirty="0" smtClean="0">
                <a:latin typeface="Times New Roman" pitchFamily="18" charset="0"/>
                <a:cs typeface="Times New Roman" pitchFamily="18" charset="0"/>
              </a:rPr>
              <a:t>Podzim</a:t>
            </a:r>
          </a:p>
          <a:p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Podzimní měsíce: </a:t>
            </a:r>
            <a:r>
              <a:rPr lang="cs-CZ" sz="14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září, říjen, listopad</a:t>
            </a:r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Podzim začíná 23. září. Je to den podzimní rovnodennosti</a:t>
            </a:r>
          </a:p>
          <a:p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(den i noc jsou stejně dlouhé). Od tohoto dne se dny zkracují a noci prodlužují.</a:t>
            </a:r>
          </a:p>
          <a:p>
            <a:r>
              <a:rPr lang="cs-CZ" sz="1400" b="1" dirty="0">
                <a:latin typeface="Times New Roman" pitchFamily="18" charset="0"/>
                <a:cs typeface="Times New Roman" pitchFamily="18" charset="0"/>
              </a:rPr>
              <a:t>Rána jsou často mlhavá a někdy i </a:t>
            </a:r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mrazivá. Průměrná teplota je kolem 10°C, hodně prší a fouká vítr.</a:t>
            </a:r>
          </a:p>
          <a:p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Příroda se začíná připravovat na zimu. Zvířata si dělají zásoby, stromy ztrácí listy. Sklízíme ovoce a zeleninu, chodíme na houby.</a:t>
            </a:r>
          </a:p>
          <a:p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Tepleji se oblékáme, potřebujeme pláštěnku.</a:t>
            </a:r>
          </a:p>
        </p:txBody>
      </p:sp>
      <p:pic>
        <p:nvPicPr>
          <p:cNvPr id="4099" name="Picture 3" descr="C:\Documents and Settings\uzivatel\Local Settings\Temporary Internet Files\Content.IE5\UFUOJW8R\MC900360071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3661450"/>
            <a:ext cx="1296144" cy="1435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4727586" y="1046007"/>
            <a:ext cx="4373025" cy="2523768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cs-CZ" b="1" u="sng" dirty="0" smtClean="0">
                <a:latin typeface="Times New Roman" pitchFamily="18" charset="0"/>
                <a:cs typeface="Times New Roman" pitchFamily="18" charset="0"/>
              </a:rPr>
              <a:t>Zima</a:t>
            </a:r>
          </a:p>
          <a:p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Zimní měsíce: </a:t>
            </a:r>
            <a:r>
              <a:rPr lang="cs-CZ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prosinec, leden, únor</a:t>
            </a:r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Zima začíná 21. prosince. Je to den zimního slunovratu (nejdelší noc a nejkratší den v roce). Od tohoto dne se dny prodlužují a noci zkracují.</a:t>
            </a:r>
          </a:p>
          <a:p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Je to nestudenější období roku. Obvyklá teplota je kolem 0°C, často může být až -10°C. Sněží a mrzne.</a:t>
            </a:r>
          </a:p>
          <a:p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Většina zvířat spí zimním spánkem.  </a:t>
            </a:r>
            <a:r>
              <a:rPr lang="cs-CZ" sz="1400" b="1" dirty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idé raději vyhledávají  teplo domova. Užíváme si sněhu a zimních sportů. Těšíme se z </a:t>
            </a:r>
            <a:r>
              <a:rPr lang="cs-CZ" sz="1400" b="1" dirty="0">
                <a:latin typeface="Times New Roman" pitchFamily="18" charset="0"/>
                <a:cs typeface="Times New Roman" pitchFamily="18" charset="0"/>
              </a:rPr>
              <a:t>Vánoc. Teple se </a:t>
            </a:r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oblékáme, nesmíme zapomenout na čepici, rukavice a šálu.</a:t>
            </a:r>
            <a:endParaRPr lang="cs-CZ" sz="1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3586723"/>
            <a:ext cx="1287016" cy="144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661450"/>
            <a:ext cx="2304256" cy="13585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3661450"/>
            <a:ext cx="2448273" cy="1378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6099" y="494335"/>
            <a:ext cx="3996952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12.5 Procvičení a příklady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	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Svět kolem nás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179512" y="1131590"/>
            <a:ext cx="8856984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AutoNum type="arabicPeriod"/>
            </a:pP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Vyprávějte, jaké bývá počasí na jaře, v létě, na podzim, v zimě.</a:t>
            </a:r>
            <a:endParaRPr lang="cs-CZ" sz="1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28600" indent="-228600">
              <a:buAutoNum type="arabicPeriod"/>
            </a:pPr>
            <a:r>
              <a:rPr lang="cs-CZ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Hra: Učitel říká střídavě: slunečno, oblačno, prší, padají kroupy, bouřka…Děti předvádí, jak se při takovém počasí cítí.</a:t>
            </a:r>
          </a:p>
          <a:p>
            <a:pPr marL="228600" indent="-228600">
              <a:buAutoNum type="arabicPeriod"/>
            </a:pPr>
            <a:r>
              <a:rPr lang="cs-CZ" sz="16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Hra: Jeden žák předstoupí před třídu a předvádí, jaké může </a:t>
            </a:r>
          </a:p>
          <a:p>
            <a:r>
              <a:rPr lang="cs-CZ" sz="16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počasí být. Ostatní hádají, kdo uhodne – vymění se.</a:t>
            </a:r>
          </a:p>
          <a:p>
            <a:r>
              <a:rPr lang="cs-CZ" sz="1600" b="1" dirty="0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4. Při </a:t>
            </a:r>
            <a:r>
              <a:rPr lang="cs-CZ" sz="1600" b="1" dirty="0" err="1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Vv</a:t>
            </a:r>
            <a:r>
              <a:rPr lang="cs-CZ" sz="1600" b="1" dirty="0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zkus nakreslit, jaké počasí nebo roční období máš nejraději.</a:t>
            </a:r>
          </a:p>
          <a:p>
            <a:r>
              <a:rPr lang="cs-CZ" sz="1600" b="1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b="1" dirty="0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  Při </a:t>
            </a:r>
            <a:r>
              <a:rPr lang="cs-CZ" sz="1600" b="1" dirty="0" err="1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Čj</a:t>
            </a:r>
            <a:r>
              <a:rPr lang="cs-CZ" sz="1600" b="1" dirty="0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pak každý může svůj obrázek popsat a vyjádřit, proč si to </a:t>
            </a:r>
          </a:p>
          <a:p>
            <a:r>
              <a:rPr lang="cs-CZ" sz="1600" b="1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b="1" dirty="0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  zvolil.</a:t>
            </a:r>
          </a:p>
          <a:p>
            <a:r>
              <a:rPr lang="cs-CZ" sz="1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5. Při </a:t>
            </a:r>
            <a:r>
              <a:rPr lang="cs-CZ" sz="16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Hv</a:t>
            </a:r>
            <a:r>
              <a:rPr lang="cs-CZ" sz="1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zkuste napodobit pomocí nástrojů zvuk deště, padající </a:t>
            </a:r>
          </a:p>
          <a:p>
            <a:r>
              <a:rPr lang="cs-CZ" sz="16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kroupy, krásné sluneční počasí, silný vítr, bouřku…</a:t>
            </a:r>
          </a:p>
          <a:p>
            <a:r>
              <a:rPr lang="cs-CZ" sz="1600" b="1" dirty="0" smtClean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6. Jakou pomůcku potřebujeme na měření venkovní teploty?</a:t>
            </a:r>
          </a:p>
        </p:txBody>
      </p:sp>
      <p:pic>
        <p:nvPicPr>
          <p:cNvPr id="1026" name="Picture 2" descr="C:\Documents and Settings\uzivatel\Local Settings\Temporary Internet Files\Content.IE5\ILRJV32Z\MC900371018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5813" y="508247"/>
            <a:ext cx="811771" cy="810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Documents and Settings\uzivatel\Local Settings\Temporary Internet Files\Content.IE5\8AUBLD28\MC900440405[1]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8461" y="492443"/>
            <a:ext cx="1152128" cy="972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Documents and Settings\uzivatel\Local Settings\Temporary Internet Files\Content.IE5\TAIN2ZYL\MC900303521[1].wmf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22" b="41002"/>
          <a:stretch/>
        </p:blipFill>
        <p:spPr bwMode="auto">
          <a:xfrm>
            <a:off x="8028384" y="524052"/>
            <a:ext cx="720080" cy="778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Documents and Settings\uzivatel\Local Settings\Temporary Internet Files\Content.IE5\30LFGZKW\MC900413624[1].wm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9393" y="3407305"/>
            <a:ext cx="504057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4562" y="1779662"/>
            <a:ext cx="2466645" cy="3258362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167333" y="4022361"/>
            <a:ext cx="552266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cs-CZ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r>
              <a:rPr lang="cs-CZ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Na obrázku je </a:t>
            </a:r>
            <a:r>
              <a:rPr lang="cs-CZ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holčička. </a:t>
            </a:r>
            <a:r>
              <a:rPr lang="cs-CZ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Z</a:t>
            </a:r>
            <a:r>
              <a:rPr lang="cs-CZ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kus </a:t>
            </a:r>
            <a:r>
              <a:rPr lang="cs-CZ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jí poradit, které oblečení si </a:t>
            </a:r>
          </a:p>
          <a:p>
            <a:pPr lvl="0"/>
            <a:r>
              <a:rPr lang="cs-CZ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má obléknout, pokud je venku deštivo, slunečno a horko…</a:t>
            </a:r>
          </a:p>
          <a:p>
            <a:pPr lvl="0"/>
            <a:r>
              <a:rPr lang="cs-CZ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do divadla, do školy…</a:t>
            </a:r>
          </a:p>
          <a:p>
            <a:endParaRPr lang="cs-CZ" sz="1200" b="1" dirty="0" smtClean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492443"/>
            <a:ext cx="4284984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12.6 Kalendář třídy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	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Svět kolem nás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Documents and Settings\uzivatel\Dokumenty\Obrázky\kalendář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01" t="16912" r="4528" b="13480"/>
          <a:stretch/>
        </p:blipFill>
        <p:spPr bwMode="auto">
          <a:xfrm>
            <a:off x="5292080" y="627534"/>
            <a:ext cx="3456384" cy="4392488"/>
          </a:xfrm>
          <a:prstGeom prst="rect">
            <a:avLst/>
          </a:prstGeom>
          <a:noFill/>
          <a:ln w="28575">
            <a:solidFill>
              <a:srgbClr val="FF33CC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323528" y="1419622"/>
            <a:ext cx="460851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Vyrobte si kalendář třídy.</a:t>
            </a:r>
          </a:p>
          <a:p>
            <a:r>
              <a:rPr lang="cs-CZ" sz="1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Utvořte ve třídě 12 skupin žáků.</a:t>
            </a:r>
          </a:p>
          <a:p>
            <a:r>
              <a:rPr lang="cs-CZ" sz="1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Každá skupina vyrobí jeden list kalendáře.</a:t>
            </a:r>
          </a:p>
          <a:p>
            <a:r>
              <a:rPr lang="cs-CZ" sz="1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List kalendáře ozdobte obrázky vhodnými pro danou roční dobu.</a:t>
            </a:r>
          </a:p>
          <a:p>
            <a:r>
              <a:rPr lang="cs-CZ" sz="1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Obrázky můžete také namalovat nebo vystříhat a nalepit z různých časopisů.</a:t>
            </a:r>
          </a:p>
          <a:p>
            <a:r>
              <a:rPr lang="cs-CZ" sz="1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 pomocí paní učitelky vytvořte děrovačkou otvory pro navlečení provázků.</a:t>
            </a:r>
          </a:p>
          <a:p>
            <a:r>
              <a:rPr lang="cs-CZ" sz="1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Listy kalendáře seřaďte a provázky svažte tak, aby se listy daly otáčet.</a:t>
            </a:r>
          </a:p>
          <a:p>
            <a:r>
              <a:rPr lang="cs-CZ" sz="1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Kalendář si ve třídě zavěste na viditelné místo.</a:t>
            </a:r>
          </a:p>
        </p:txBody>
      </p:sp>
      <p:pic>
        <p:nvPicPr>
          <p:cNvPr id="2051" name="Picture 3" descr="C:\Documents and Settings\uzivatel\Local Settings\Temporary Internet Files\Content.IE5\8AUBLD28\MC900237191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1427" y="627343"/>
            <a:ext cx="1646637" cy="1584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8354" y="492443"/>
            <a:ext cx="2219390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12.7 </a:t>
            </a:r>
            <a:r>
              <a:rPr lang="cs-CZ" sz="2500" b="1" dirty="0" err="1" smtClean="0">
                <a:latin typeface="Times New Roman" pitchFamily="18" charset="0"/>
                <a:cs typeface="Times New Roman" pitchFamily="18" charset="0"/>
              </a:rPr>
              <a:t>Weather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ovéPole 10">
            <a:hlinkClick r:id="rId3"/>
          </p:cNvPr>
          <p:cNvSpPr txBox="1"/>
          <p:nvPr/>
        </p:nvSpPr>
        <p:spPr>
          <a:xfrm>
            <a:off x="6516216" y="3867895"/>
            <a:ext cx="2304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sz="1200" dirty="0" smtClean="0"/>
          </a:p>
          <a:p>
            <a:endParaRPr lang="cs-CZ" sz="1200" dirty="0"/>
          </a:p>
        </p:txBody>
      </p:sp>
      <p:sp>
        <p:nvSpPr>
          <p:cNvPr id="17" name="TextovéPole 16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Svět kolem nás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89" t="9030" r="3521" b="6506"/>
          <a:stretch/>
        </p:blipFill>
        <p:spPr bwMode="auto">
          <a:xfrm>
            <a:off x="4716017" y="1059582"/>
            <a:ext cx="4248472" cy="3456384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14"/>
          <a:stretch/>
        </p:blipFill>
        <p:spPr bwMode="auto">
          <a:xfrm>
            <a:off x="254943" y="1131590"/>
            <a:ext cx="4314825" cy="2813942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535334" y="4098727"/>
            <a:ext cx="37540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</a:t>
            </a:r>
            <a:r>
              <a:rPr lang="cs-CZ" sz="1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eather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 – počasí</a:t>
            </a:r>
          </a:p>
          <a:p>
            <a:r>
              <a:rPr lang="cs-CZ" sz="1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What´s</a:t>
            </a:r>
            <a:r>
              <a:rPr lang="cs-CZ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cs-CZ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weather</a:t>
            </a:r>
            <a:r>
              <a:rPr lang="cs-CZ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like</a:t>
            </a:r>
            <a:r>
              <a:rPr lang="cs-CZ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Jaké je počasí?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0151" y="498603"/>
            <a:ext cx="2916832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12.8 Test znalostí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7364691" y="1203598"/>
            <a:ext cx="17281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b="1" dirty="0" smtClean="0">
                <a:solidFill>
                  <a:srgbClr val="813763"/>
                </a:solidFill>
                <a:latin typeface="Times New Roman" pitchFamily="18" charset="0"/>
                <a:cs typeface="Times New Roman" pitchFamily="18" charset="0"/>
              </a:rPr>
              <a:t>Správné odpovědi:</a:t>
            </a:r>
            <a:endParaRPr lang="cs-CZ" sz="1400" b="1" dirty="0">
              <a:solidFill>
                <a:srgbClr val="81376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5" name="Tabulka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0554083"/>
              </p:ext>
            </p:extLst>
          </p:nvPr>
        </p:nvGraphicFramePr>
        <p:xfrm>
          <a:off x="179510" y="1131590"/>
          <a:ext cx="7185180" cy="3574442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tableStyleId>{5C22544A-7EE6-4342-B048-85BDC9FD1C3A}</a:tableStyleId>
              </a:tblPr>
              <a:tblGrid>
                <a:gridCol w="3592590"/>
                <a:gridCol w="3592590"/>
              </a:tblGrid>
              <a:tr h="1776122"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cs-CZ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1. Jaké jsou jarní měsíce?</a:t>
                      </a:r>
                    </a:p>
                    <a:p>
                      <a:pPr marL="342900" indent="-342900" algn="l">
                        <a:buAutoNum type="arabicPeriod"/>
                      </a:pPr>
                      <a:endParaRPr lang="cs-CZ" sz="16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indent="0" algn="l">
                        <a:buNone/>
                      </a:pPr>
                      <a:r>
                        <a:rPr lang="cs-CZ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a/ jaro, léto, podzim, zima</a:t>
                      </a:r>
                    </a:p>
                    <a:p>
                      <a:pPr marL="0" indent="0" algn="l">
                        <a:buNone/>
                      </a:pPr>
                      <a:r>
                        <a:rPr lang="cs-CZ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b/ sobota, neděle</a:t>
                      </a:r>
                    </a:p>
                    <a:p>
                      <a:pPr marL="0" indent="0" algn="l">
                        <a:buNone/>
                      </a:pPr>
                      <a:r>
                        <a:rPr lang="cs-CZ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c/ březen, duben, květen</a:t>
                      </a:r>
                    </a:p>
                    <a:p>
                      <a:pPr marL="0" indent="0" algn="l">
                        <a:buNone/>
                      </a:pPr>
                      <a:r>
                        <a:rPr lang="cs-CZ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d/ leden, únor, březen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 algn="l">
                        <a:buNone/>
                      </a:pPr>
                      <a:r>
                        <a:rPr lang="cs-CZ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3.</a:t>
                      </a: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Co znamená den podzimní</a:t>
                      </a:r>
                    </a:p>
                    <a:p>
                      <a:pPr marL="342900" indent="-342900" algn="l">
                        <a:buNone/>
                      </a:pP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rovnodennosti?</a:t>
                      </a:r>
                    </a:p>
                    <a:p>
                      <a:pPr marL="342900" indent="-342900" algn="l">
                        <a:buNone/>
                      </a:pP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a/ všichni lidé jsou si rovni</a:t>
                      </a:r>
                    </a:p>
                    <a:p>
                      <a:pPr marL="342900" indent="-342900" algn="l">
                        <a:buNone/>
                      </a:pP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b/ děti mají rovně sedět</a:t>
                      </a:r>
                    </a:p>
                    <a:p>
                      <a:pPr marL="342900" indent="-342900" algn="l">
                        <a:buNone/>
                      </a:pP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c/ začíná podzim, den i noc jsou stejně</a:t>
                      </a:r>
                    </a:p>
                    <a:p>
                      <a:pPr marL="342900" indent="-342900" algn="l">
                        <a:buNone/>
                      </a:pP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dlouhé</a:t>
                      </a:r>
                    </a:p>
                    <a:p>
                      <a:pPr marL="342900" indent="-342900" algn="l">
                        <a:buNone/>
                      </a:pP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d/ můžeme být dlouho venku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1776122">
                <a:tc>
                  <a:txBody>
                    <a:bodyPr/>
                    <a:lstStyle/>
                    <a:p>
                      <a:pPr marL="342900" indent="-342900" algn="l">
                        <a:buNone/>
                      </a:pPr>
                      <a:r>
                        <a:rPr lang="cs-CZ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Jak se oblékáme v zimě?</a:t>
                      </a:r>
                    </a:p>
                    <a:p>
                      <a:pPr marL="342900" indent="-342900" algn="l">
                        <a:buNone/>
                      </a:pPr>
                      <a:endParaRPr lang="cs-CZ" sz="1600" b="1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indent="-342900" algn="l">
                        <a:buNone/>
                      </a:pP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a/ bundu, čepici, rukavice</a:t>
                      </a:r>
                    </a:p>
                    <a:p>
                      <a:pPr marL="342900" indent="-342900" algn="l">
                        <a:buNone/>
                      </a:pP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b/ plavky</a:t>
                      </a:r>
                    </a:p>
                    <a:p>
                      <a:pPr marL="342900" indent="-342900" algn="l">
                        <a:buNone/>
                      </a:pP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c/ kraťasy a triko</a:t>
                      </a:r>
                    </a:p>
                    <a:p>
                      <a:pPr marL="342900" indent="-342900" algn="l">
                        <a:buNone/>
                      </a:pP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d/ letní šaty a pláštěnku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4. Kdy jsou velké letní prázdniny?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6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a/ celou zimu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b/ v sobotu a neděli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c/ </a:t>
                      </a:r>
                      <a:r>
                        <a:rPr lang="cs-CZ" sz="1600" b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březen,</a:t>
                      </a:r>
                      <a:r>
                        <a:rPr lang="cs-CZ" sz="1600" b="1" baseline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cs-CZ" sz="1600" b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duben</a:t>
                      </a:r>
                      <a:endParaRPr lang="cs-CZ" sz="16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d/ červenec, srpen</a:t>
                      </a:r>
                      <a:endParaRPr lang="cs-CZ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99"/>
                    </a:solidFill>
                  </a:tcPr>
                </a:tc>
              </a:tr>
            </a:tbl>
          </a:graphicData>
        </a:graphic>
      </p:graphicFrame>
      <p:sp>
        <p:nvSpPr>
          <p:cNvPr id="16" name="TextovéPole 15"/>
          <p:cNvSpPr txBox="1"/>
          <p:nvPr/>
        </p:nvSpPr>
        <p:spPr>
          <a:xfrm>
            <a:off x="7976759" y="1511375"/>
            <a:ext cx="50405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AutoNum type="arabicPeriod"/>
            </a:pP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228600" indent="-228600">
              <a:buAutoNum type="arabicPeriod"/>
            </a:pP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c</a:t>
            </a: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228600" indent="-228600">
              <a:buAutoNum type="arabicPeriod"/>
            </a:pP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a</a:t>
            </a: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228600" indent="-228600">
              <a:buAutoNum type="arabicPeriod"/>
            </a:pP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c</a:t>
            </a: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228600" indent="-228600">
              <a:buAutoNum type="arabicPeriod"/>
            </a:pP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d</a:t>
            </a: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228600" indent="-228600">
              <a:buAutoNum type="arabicPeriod"/>
            </a:pP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228600" indent="-228600"/>
            <a:endParaRPr lang="cs-CZ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ovéPole 16"/>
          <p:cNvSpPr txBox="1"/>
          <p:nvPr/>
        </p:nvSpPr>
        <p:spPr>
          <a:xfrm>
            <a:off x="7532712" y="4236318"/>
            <a:ext cx="14401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>
                <a:solidFill>
                  <a:srgbClr val="813763"/>
                </a:solidFill>
                <a:latin typeface="Times New Roman" pitchFamily="18" charset="0"/>
                <a:cs typeface="Times New Roman" pitchFamily="18" charset="0"/>
              </a:rPr>
              <a:t>Test  na známku</a:t>
            </a:r>
            <a:endParaRPr lang="cs-CZ" sz="1400" dirty="0">
              <a:solidFill>
                <a:srgbClr val="81376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	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Svět kolem nás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6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/>
          </p:cNvSpPr>
          <p:nvPr/>
        </p:nvSpPr>
        <p:spPr>
          <a:xfrm>
            <a:off x="20150" y="498603"/>
            <a:ext cx="3831769" cy="594066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12.9 Použité zdroje, citace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	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Svět kolem nás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251520" y="1491630"/>
            <a:ext cx="8640960" cy="2592288"/>
          </a:xfrm>
          <a:prstGeom prst="rect">
            <a:avLst/>
          </a:prstGeom>
          <a:solidFill>
            <a:srgbClr val="FF9999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buAutoNum type="arabicPeriod"/>
            </a:pP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Obrázky z databáze klipart</a:t>
            </a:r>
            <a:endParaRPr lang="cs-CZ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r>
              <a:rPr lang="cs-CZ" sz="1400" dirty="0">
                <a:latin typeface="Times New Roman" pitchFamily="18" charset="0"/>
                <a:cs typeface="Times New Roman" pitchFamily="18" charset="0"/>
                <a:hlinkClick r:id="rId2"/>
              </a:rPr>
              <a:t>http://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  <a:hlinkClick r:id="rId2"/>
              </a:rPr>
              <a:t>www.puzzle-puzzle.cz/zbozi/3000-ctvero-rocnich-obdobi-2801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cs-CZ" sz="1400" dirty="0" err="1" smtClean="0"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 č. 2</a:t>
            </a:r>
          </a:p>
          <a:p>
            <a:pPr marL="342900" indent="-342900">
              <a:buAutoNum type="arabicPeriod"/>
            </a:pPr>
            <a:r>
              <a:rPr lang="cs-CZ" sz="1400" dirty="0">
                <a:latin typeface="Times New Roman" pitchFamily="18" charset="0"/>
                <a:cs typeface="Times New Roman" pitchFamily="18" charset="0"/>
                <a:hlinkClick r:id="rId3"/>
              </a:rPr>
              <a:t>http://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  <a:hlinkClick r:id="rId3"/>
              </a:rPr>
              <a:t>www.edrawsoft.com/clipart-weather.php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cs-CZ" sz="1400" dirty="0" err="1" smtClean="0"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 č. 7 </a:t>
            </a:r>
          </a:p>
          <a:p>
            <a:pPr marL="342900" indent="-342900">
              <a:buAutoNum type="arabicPeriod"/>
            </a:pPr>
            <a:r>
              <a:rPr lang="cs-CZ" sz="1400" dirty="0">
                <a:latin typeface="Times New Roman" pitchFamily="18" charset="0"/>
                <a:cs typeface="Times New Roman" pitchFamily="18" charset="0"/>
                <a:hlinkClick r:id="rId4"/>
              </a:rPr>
              <a:t>http://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  <a:hlinkClick r:id="rId4"/>
              </a:rPr>
              <a:t>flashcardsforkids.blogspot.com/search/label/Weather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cs-CZ" sz="1400" dirty="0" err="1" smtClean="0"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 č. 7</a:t>
            </a:r>
          </a:p>
          <a:p>
            <a:pPr marL="342900" indent="-342900">
              <a:buAutoNum type="arabicPeriod"/>
            </a:pPr>
            <a:r>
              <a:rPr lang="cs-CZ" sz="1400" dirty="0">
                <a:latin typeface="Times New Roman" pitchFamily="18" charset="0"/>
                <a:cs typeface="Times New Roman" pitchFamily="18" charset="0"/>
                <a:hlinkClick r:id="rId5"/>
              </a:rPr>
              <a:t>http://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  <a:hlinkClick r:id="rId5"/>
              </a:rPr>
              <a:t>www.thefeltsource.com/Doll-Felt-Lindsey.html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cs-CZ" sz="1400" dirty="0" err="1" smtClean="0"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 č. 5</a:t>
            </a:r>
          </a:p>
          <a:p>
            <a:pPr marL="342900" indent="-342900">
              <a:buFontTx/>
              <a:buAutoNum type="arabicPeriod"/>
            </a:pPr>
            <a:r>
              <a:rPr lang="cs-CZ" sz="1400" dirty="0" smtClean="0">
                <a:latin typeface="Times New Roman" pitchFamily="18" charset="0"/>
              </a:rPr>
              <a:t>Jaroslava </a:t>
            </a:r>
            <a:r>
              <a:rPr lang="cs-CZ" sz="1400" dirty="0" err="1" smtClean="0">
                <a:latin typeface="Times New Roman" pitchFamily="18" charset="0"/>
              </a:rPr>
              <a:t>Fukanová</a:t>
            </a:r>
            <a:r>
              <a:rPr lang="cs-CZ" sz="1400" dirty="0" smtClean="0">
                <a:latin typeface="Times New Roman" pitchFamily="18" charset="0"/>
              </a:rPr>
              <a:t>, Věra Štiková: Já </a:t>
            </a:r>
            <a:r>
              <a:rPr lang="cs-CZ" sz="1400" dirty="0">
                <a:latin typeface="Times New Roman" pitchFamily="18" charset="0"/>
              </a:rPr>
              <a:t>a můj svět, prvouka pro </a:t>
            </a:r>
            <a:r>
              <a:rPr lang="cs-CZ" sz="1400" dirty="0" smtClean="0">
                <a:latin typeface="Times New Roman" pitchFamily="18" charset="0"/>
              </a:rPr>
              <a:t>1. </a:t>
            </a:r>
            <a:r>
              <a:rPr lang="cs-CZ" sz="1400" dirty="0">
                <a:latin typeface="Times New Roman" pitchFamily="18" charset="0"/>
              </a:rPr>
              <a:t>ročník – </a:t>
            </a:r>
            <a:r>
              <a:rPr lang="cs-CZ" sz="1400" dirty="0" smtClean="0">
                <a:latin typeface="Times New Roman" pitchFamily="18" charset="0"/>
              </a:rPr>
              <a:t>pracovní učebnice</a:t>
            </a:r>
            <a:r>
              <a:rPr lang="cs-CZ" sz="1400" dirty="0">
                <a:latin typeface="Times New Roman" pitchFamily="18" charset="0"/>
              </a:rPr>
              <a:t>, nakladatelství Nová škola </a:t>
            </a:r>
            <a:r>
              <a:rPr lang="cs-CZ" sz="1400" dirty="0" smtClean="0">
                <a:latin typeface="Times New Roman" pitchFamily="18" charset="0"/>
              </a:rPr>
              <a:t>2007, str</a:t>
            </a:r>
            <a:r>
              <a:rPr lang="cs-CZ" sz="1400" dirty="0">
                <a:latin typeface="Times New Roman" pitchFamily="18" charset="0"/>
              </a:rPr>
              <a:t>. </a:t>
            </a:r>
            <a:r>
              <a:rPr lang="cs-CZ" sz="1400" dirty="0" smtClean="0">
                <a:latin typeface="Times New Roman" pitchFamily="18" charset="0"/>
              </a:rPr>
              <a:t>56 </a:t>
            </a:r>
            <a:r>
              <a:rPr lang="cs-CZ" sz="1400" dirty="0">
                <a:latin typeface="Times New Roman" pitchFamily="18" charset="0"/>
              </a:rPr>
              <a:t>– </a:t>
            </a:r>
            <a:r>
              <a:rPr lang="cs-CZ" sz="1400" dirty="0" err="1">
                <a:latin typeface="Times New Roman" pitchFamily="18" charset="0"/>
              </a:rPr>
              <a:t>slide</a:t>
            </a:r>
            <a:r>
              <a:rPr lang="cs-CZ" sz="1400" dirty="0">
                <a:latin typeface="Times New Roman" pitchFamily="18" charset="0"/>
              </a:rPr>
              <a:t> č. </a:t>
            </a:r>
            <a:r>
              <a:rPr lang="cs-CZ" sz="1400" dirty="0" smtClean="0">
                <a:latin typeface="Times New Roman" pitchFamily="18" charset="0"/>
              </a:rPr>
              <a:t>6</a:t>
            </a:r>
            <a:endParaRPr lang="cs-CZ" sz="1400" dirty="0">
              <a:latin typeface="Times New Roman" pitchFamily="18" charset="0"/>
            </a:endParaRPr>
          </a:p>
          <a:p>
            <a:pPr marL="342900" indent="-342900">
              <a:buAutoNum type="arabicPeriod"/>
            </a:pPr>
            <a:endParaRPr lang="cs-CZ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3686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solidFill>
          <a:schemeClr val="accent6">
            <a:lumMod val="40000"/>
            <a:lumOff val="60000"/>
          </a:schemeClr>
        </a:solidFill>
      </a:spPr>
      <a:bodyPr wrap="square" rtlCol="0">
        <a:spAutoFit/>
      </a:bodyPr>
      <a:lstStyle>
        <a:defPPr>
          <a:defRPr sz="1200" b="1" dirty="0" smtClean="0">
            <a:solidFill>
              <a:schemeClr val="accent3">
                <a:lumMod val="50000"/>
              </a:schemeClr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1792</TotalTime>
  <Words>1304</Words>
  <Application>Microsoft Office PowerPoint</Application>
  <PresentationFormat>Předvádění na obrazovce (16:9)</PresentationFormat>
  <Paragraphs>157</Paragraphs>
  <Slides>10</Slides>
  <Notes>8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1" baseType="lpstr">
      <vt:lpstr>Motiv sady Office</vt:lpstr>
      <vt:lpstr> </vt:lpstr>
      <vt:lpstr>12.2 Co už víš? </vt:lpstr>
      <vt:lpstr>12.3 Co si řekneme nového?</vt:lpstr>
      <vt:lpstr>12.4 Co si řekneme nového?</vt:lpstr>
      <vt:lpstr>12.5 Procvičení a příklady</vt:lpstr>
      <vt:lpstr>12.6 Kalendář třídy</vt:lpstr>
      <vt:lpstr>12.7 Weather</vt:lpstr>
      <vt:lpstr>12.8 Test znalostí</vt:lpstr>
      <vt:lpstr>Prezentace aplikace PowerPoint</vt:lpstr>
      <vt:lpstr>Prezentace aplikace PowerPoint</vt:lpstr>
    </vt:vector>
  </TitlesOfParts>
  <Company>Základní škla Děčín VI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prusa</dc:creator>
  <cp:lastModifiedBy>hercogova</cp:lastModifiedBy>
  <cp:revision>195</cp:revision>
  <dcterms:created xsi:type="dcterms:W3CDTF">2010-10-18T18:21:56Z</dcterms:created>
  <dcterms:modified xsi:type="dcterms:W3CDTF">2012-06-07T09:32:17Z</dcterms:modified>
</cp:coreProperties>
</file>