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2CEA-80C0-4798-B8E9-EFE9664E39F1}" type="datetimeFigureOut">
              <a:rPr lang="cs-CZ" smtClean="0"/>
              <a:t>12.4.2013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0B29-4EF9-4E71-9C2C-33F5E7F9C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028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9DE0-8411-49E2-AAA1-1A3573270728}" type="datetimeFigureOut">
              <a:rPr lang="cs-CZ" smtClean="0"/>
              <a:t>12.4.2013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487-ACC9-47AA-9F42-19E6E5F76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86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5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47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97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6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7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2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2D2-D106-481D-A016-33AF6FA7F2D2}" type="datetime1">
              <a:rPr lang="cs-CZ" smtClean="0"/>
              <a:t>12.4.2013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B1ED-DB3B-4D11-B0A9-E843416438BD}" type="datetime1">
              <a:rPr lang="cs-CZ" smtClean="0"/>
              <a:t>12.4.2013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CBE2-35A6-4BFE-81A4-CDD7D7AA18C4}" type="datetime1">
              <a:rPr lang="cs-CZ" smtClean="0"/>
              <a:t>12.4.2013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8B1-5CAA-49D2-81F8-7A4E7AE57B04}" type="datetime1">
              <a:rPr lang="cs-CZ" smtClean="0"/>
              <a:t>12.4.2013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83C-1881-4CE7-A5CC-4E6A1674235E}" type="datetime1">
              <a:rPr lang="cs-CZ" smtClean="0"/>
              <a:t>12.4.2013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A61-B20B-4C2F-8226-E5779C0A7C0A}" type="datetime1">
              <a:rPr lang="cs-CZ" smtClean="0"/>
              <a:t>12.4.2013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5687-B5FB-4E68-9AB6-6FE55DD3DC83}" type="datetime1">
              <a:rPr lang="cs-CZ" smtClean="0"/>
              <a:t>12.4.2013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460A-B9B9-4D6C-9974-6D44A5AA017B}" type="datetime1">
              <a:rPr lang="cs-CZ" smtClean="0"/>
              <a:t>12.4.2013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22C3-C02C-4400-956A-9983EDD07E23}" type="datetime1">
              <a:rPr lang="cs-CZ" smtClean="0"/>
              <a:t>12.4.2013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1CFD-308C-4C2F-A4A8-3BD35F036F9B}" type="datetime1">
              <a:rPr lang="cs-CZ" smtClean="0"/>
              <a:t>12.4.2013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5541-20E9-4365-AD0E-970E03FF4DD3}" type="datetime1">
              <a:rPr lang="cs-CZ" smtClean="0"/>
              <a:t>12.4.2013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5C9B-89CA-4C24-B521-5A12DCAA3D5E}" type="datetime1">
              <a:rPr lang="cs-CZ" smtClean="0"/>
              <a:t>12.4.2013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wmf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plnto.cz/realizovane-pruzkumy/vyuziti-pc-v-beznem-zivot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um.rvp.cz/materialy/informatika-co-uz-umim-i.html" TargetMode="External"/><Relationship Id="rId2" Type="http://schemas.openxmlformats.org/officeDocument/2006/relationships/hyperlink" Target="http://www.root.cz/clanky/od-logickych-obvodu-k-mikroprocesoru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yplnto.cz/realizovane-pruzkumy/vyuziti-pc-v-beznem-zivote/" TargetMode="External"/><Relationship Id="rId5" Type="http://schemas.openxmlformats.org/officeDocument/2006/relationships/hyperlink" Target="http://www.zs-habrmanova.cz/wp-content/uploads/2012/08/721_vyuziti_pocitacu.pdf" TargetMode="External"/><Relationship Id="rId4" Type="http://schemas.openxmlformats.org/officeDocument/2006/relationships/hyperlink" Target="http://pctuning.tyden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9"/>
          <p:cNvSpPr txBox="1"/>
          <p:nvPr/>
        </p:nvSpPr>
        <p:spPr>
          <a:xfrm>
            <a:off x="-21286" y="465875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Marie Makovská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658752"/>
            <a:ext cx="3061970" cy="48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0" y="33950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1.1 Význam PC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04" y="1059582"/>
            <a:ext cx="81959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Určitě už víš, že počítače umí spoustu věcí.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Počítače již dnes zasahují téměř do všech lidských činností i do běžného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života. Vždyť i tato DUM je vytvořená na počítači. Většina firem od uchazečů o zaměstnání vyžaduje alespoň základní znalosti v oblasti informatiky.</a:t>
            </a:r>
          </a:p>
          <a:p>
            <a:pPr algn="just"/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Počítače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jsou v současné době propojovány pomocí počítačových sítí a využívají celosvětovou síť Internet. </a:t>
            </a:r>
          </a:p>
        </p:txBody>
      </p:sp>
      <p:pic>
        <p:nvPicPr>
          <p:cNvPr id="1026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9502"/>
            <a:ext cx="795692" cy="8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ruška\AppData\Local\Microsoft\Windows\Temporary Internet Files\Content.IE5\IZZ6ZBE4\MP90044243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" y="1803616"/>
            <a:ext cx="1600828" cy="10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uška\AppData\Local\Microsoft\Windows\Temporary Internet Files\Content.IE5\XYZIG7K2\MP900309261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2" b="34505"/>
          <a:stretch/>
        </p:blipFill>
        <p:spPr bwMode="auto">
          <a:xfrm>
            <a:off x="7877100" y="4255142"/>
            <a:ext cx="1447428" cy="4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uška\AppData\Local\Microsoft\Windows\Temporary Internet Files\Content.IE5\IZZ6ZBE4\MP90040095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05" y="1803616"/>
            <a:ext cx="1575067" cy="104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Maruška\AppData\Local\Microsoft\Windows\Temporary Internet Files\Content.IE5\086HY915\MP90038795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19" y="1779662"/>
            <a:ext cx="1512053" cy="10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Maruška\AppData\Local\Microsoft\Windows\Temporary Internet Files\Content.IE5\WNDUIYWH\MP900284938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55" y="1779662"/>
            <a:ext cx="1598429" cy="104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Maruška\AppData\Local\Microsoft\Windows\Temporary Internet Files\Content.IE5\ARZU5PNE\MP900399376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03613"/>
            <a:ext cx="1741224" cy="11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Maruška\AppData\Local\Microsoft\Windows\Temporary Internet Files\Content.IE5\IZZ6ZBE4\MP900178373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97" y="3067154"/>
            <a:ext cx="1860346" cy="119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Maruška\AppData\Local\Microsoft\Windows\Temporary Internet Files\Content.IE5\CAFI8PWJ\MP900422759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81" y="3003365"/>
            <a:ext cx="1197268" cy="11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Maruška\AppData\Local\Microsoft\Windows\Temporary Internet Files\Content.IE5\IZZ6ZBE4\MP900442310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91" y="3012632"/>
            <a:ext cx="1781982" cy="11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3" descr="C:\Users\Maruška\AppData\Local\Microsoft\Windows\Temporary Internet Files\Content.IE5\MYE2NK09\MP900422593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0968"/>
            <a:ext cx="1588114" cy="105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9251" y="458151"/>
            <a:ext cx="2916832" cy="44555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11815"/>
              </p:ext>
            </p:extLst>
          </p:nvPr>
        </p:nvGraphicFramePr>
        <p:xfrm>
          <a:off x="899592" y="1171570"/>
          <a:ext cx="7344816" cy="276833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26189"/>
                <a:gridCol w="5418627"/>
              </a:tblGrid>
              <a:tr h="47749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Marie Makovská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8412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8412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8412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Význam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PC, historie počítačů, využití počítačů, vývoj PC, použití PC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838468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popisuje,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jaký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byl a je význam počítačů pro lidstvo a možnosti jejich využití.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440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1.2 Co už známe – Historie předávání informací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91556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Počítač = stroj na zpracování informací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84630" y="1347614"/>
            <a:ext cx="474741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Když se řekne počítač, asi si vybavíš notebook nebo osobní počítač.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Ve skutečnosti je tento pojem daleko širší. Počítače se nacházejí všude kolem nás. Vyskytují se například v automobilech, mobilních telefonech, automatických pračkách, mikrovlnných troubách, letadlech, digitálních fotoaparátech, přehrávačích, dokonce i v některých dětských hračkách.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3614702"/>
            <a:ext cx="871296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Historie ukládání informací: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Doba kamenná - jeskynní malby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Starověk – hliněné desky  Egypt – papyrus  Středověk – kroniky  1448 knihtisk  1684 telegraf (textové zprávy – předchůdce SMS )  1849 telefon  1910 rozhlasové vysílání  1936 televizní vysílání  1987 Internet (o 20 let dříve jako nezničitelná počítačová síť pro americkou armádu)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pc03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50" y="869163"/>
            <a:ext cx="3235314" cy="256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pgrade pro starý po&amp;ccaron;íta&amp;ccaron; - v&amp;ecaron;&amp;ccaron;né to dile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15766"/>
            <a:ext cx="1728192" cy="123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339502"/>
            <a:ext cx="8229600" cy="67258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1.3 Nové pojmy – vývoj PC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7504" y="987574"/>
            <a:ext cx="885698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Význam </a:t>
            </a:r>
            <a:r>
              <a:rPr lang="cs-CZ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PC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usnadnění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práce, odstranění úmorné a stereotypní lidské práce, pro uvolnění kapacit člověka do oblasti tvůrčí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práce.</a:t>
            </a:r>
          </a:p>
          <a:p>
            <a:r>
              <a:rPr lang="cs-CZ" i="1" dirty="0">
                <a:latin typeface="Times New Roman" pitchFamily="18" charset="0"/>
                <a:cs typeface="Times New Roman" pitchFamily="18" charset="0"/>
              </a:rPr>
              <a:t>- realizace výpočetních pomůcek je závislá na stupni technické vyspělosti společnosti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90356" y="2110085"/>
            <a:ext cx="5963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Základní služby internetu</a:t>
            </a:r>
            <a:endParaRPr lang="cs-CZ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107504" y="2756416"/>
            <a:ext cx="2880320" cy="720080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VYHLEDÁVÁNÍ DAT A INFORMACÍ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3131840" y="2756416"/>
            <a:ext cx="2880320" cy="720080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ELEKTRONICKÁ POŠTA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(e-mail)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6156176" y="2750860"/>
            <a:ext cx="2880320" cy="725636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FTP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(přenášení dat mezi počítači)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1547664" y="3836536"/>
            <a:ext cx="2880320" cy="720080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ON-LINE KOMUNIKACE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(ICQ,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Chat)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4644008" y="3854891"/>
            <a:ext cx="2880320" cy="720080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INTERNETOVÉ OBCHODY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(E-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shopy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94010"/>
            <a:ext cx="8229600" cy="42155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1.4 Kde se všude počítače využívají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s odříznutým a zakulaceným jedním rohem 3"/>
          <p:cNvSpPr/>
          <p:nvPr/>
        </p:nvSpPr>
        <p:spPr>
          <a:xfrm>
            <a:off x="107504" y="1347614"/>
            <a:ext cx="2880320" cy="72008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KANCELÁŘSKÉ APLIKACE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(Word, Excel,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Point)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3131840" y="1347614"/>
            <a:ext cx="2880320" cy="72008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DATABÁZOVÉ APLIKACE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(kartotéky, seznamy)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6156176" y="1342058"/>
            <a:ext cx="2880320" cy="725636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KOMUNIKACE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(e-mail,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 ICQ)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107504" y="2427734"/>
            <a:ext cx="2880320" cy="72008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GRAFIKA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(noviny, reklamy, fotografie, projekty, …)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3131840" y="2427734"/>
            <a:ext cx="2880320" cy="72008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ŘÍDÍCÍ SYSTÉMY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(řízení stroje)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6150818" y="2427734"/>
            <a:ext cx="2880320" cy="72008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PROGRAMOVÁNÍ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(Pascal,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Visual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Basic, Basic)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107504" y="3507854"/>
            <a:ext cx="2880320" cy="72008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VĚDA A VÝZKUM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(vědecké experimenty)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s odříznutým a zakulaceným jedním rohem 12"/>
          <p:cNvSpPr/>
          <p:nvPr/>
        </p:nvSpPr>
        <p:spPr>
          <a:xfrm>
            <a:off x="3131840" y="3507854"/>
            <a:ext cx="2880320" cy="72008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AUDIOVIZE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(rozhlasová a televizní studia, mixování zvuku)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s odříznutým a zakulaceným jedním rohem 13"/>
          <p:cNvSpPr/>
          <p:nvPr/>
        </p:nvSpPr>
        <p:spPr>
          <a:xfrm>
            <a:off x="6156176" y="3502298"/>
            <a:ext cx="2880320" cy="725636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ZÁBAVA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(hry 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1.5 Cvičení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987574"/>
            <a:ext cx="9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Nakresli plakát – Význam PC pro lidstvo.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663199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jakých oblastech se využívají počítače?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yjmenuj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alespoň 5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oblastí.)</a:t>
            </a:r>
          </a:p>
          <a:p>
            <a:pPr marL="342900" indent="-342900">
              <a:buFont typeface="+mj-lt"/>
              <a:buAutoNum type="arabicParenR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Dovedl/a bys spočítat předměty u vás doma, které obsahují počítač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+mj-lt"/>
              <a:buAutoNum type="arabi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Jak vysvětlíš pojem počítač? Co je a k čemu slouží?</a:t>
            </a:r>
          </a:p>
          <a:p>
            <a:pPr marL="342900" indent="-342900">
              <a:buFont typeface="+mj-lt"/>
              <a:buAutoNum type="arabi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Vypiš alespoň 4 služby, které můžeme díky internetu využívat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Maruška\AppData\Local\Microsoft\Windows\Temporary Internet Files\Content.IE5\IZZ6ZBE4\MC9004420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63" y="625540"/>
            <a:ext cx="1173616" cy="146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uška\AppData\Local\Microsoft\Windows\Temporary Internet Files\Content.IE5\W6TKXM0Y\MC900441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7110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uška\AppData\Local\Microsoft\Windows\Temporary Internet Files\Content.IE5\W6TKXM0Y\MC90041230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59" y="2840429"/>
            <a:ext cx="1642028" cy="87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ruška\AppData\Local\Microsoft\Windows\Temporary Internet Files\Content.IE5\W6TKXM0Y\MC90035691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43758"/>
            <a:ext cx="1652041" cy="12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ruška\AppData\Local\Microsoft\Windows\Temporary Internet Files\Content.IE5\ARZU5PNE\MC900441332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2380"/>
            <a:ext cx="1099488" cy="10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aruška\AppData\Local\Microsoft\Windows\Temporary Internet Files\Content.IE5\W6TKXM0Y\MC900441336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42814"/>
            <a:ext cx="1657089" cy="16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348" y="420801"/>
            <a:ext cx="8229600" cy="494765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1.6 Pro šikovné - průzkum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0150" y="13381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843558"/>
            <a:ext cx="8928992" cy="42780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Proveď ve svém okolí průzkum: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„Využití PC“</a:t>
            </a: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Inspiraci můžeš čerpat zde: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http://www.vyplnto.cz/realizovane-pruzkumy/vyuziti-pc-v-beznem-zivote/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Ve Wordu vytvoř dotazník.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Excelu proveď přehlednou statistiku: tabulky, grafy.</a:t>
            </a:r>
          </a:p>
          <a:p>
            <a:pPr marL="285750" indent="-285750">
              <a:buFont typeface="Wingdings" pitchFamily="2" charset="2"/>
              <a:buChar char="ü"/>
            </a:pP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Můžeš například volit otázky: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(doporučuji nabídnout možnosti odpovědí)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 čemu nejčastěji využíváte PC?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Kde nejčastěji používáte PC?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 kolika lidmi se dělíte o PC?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Kolik času trávíte u PC?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Máte možnost k připojení k internetu?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Vlastníte: e-mail, ICQ,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…. ?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5" t="10060" r="32818" b="48796"/>
          <a:stretch/>
        </p:blipFill>
        <p:spPr bwMode="auto">
          <a:xfrm>
            <a:off x="5292080" y="1635646"/>
            <a:ext cx="3528392" cy="339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514" y="225683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1.7 CLIL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Uses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computer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79512" y="987574"/>
            <a:ext cx="2160240" cy="72008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EDUCATION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5791162" y="699542"/>
            <a:ext cx="2160240" cy="72008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SCIENCE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179512" y="2643758"/>
            <a:ext cx="2160240" cy="72008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HEALTH AND MEDICINE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s odříznutým a zakulaceným jedním rohem 10"/>
          <p:cNvSpPr/>
          <p:nvPr/>
        </p:nvSpPr>
        <p:spPr>
          <a:xfrm>
            <a:off x="4595408" y="2283718"/>
            <a:ext cx="2160240" cy="72008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RECREATION AND ENTERTAINMENT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179512" y="4299941"/>
            <a:ext cx="2160240" cy="72008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BUSINESS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s odříznutým a zakulaceným jedním rohem 12"/>
          <p:cNvSpPr/>
          <p:nvPr/>
        </p:nvSpPr>
        <p:spPr>
          <a:xfrm>
            <a:off x="5791162" y="4011910"/>
            <a:ext cx="2160240" cy="72008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GOVERNMENT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8" name="Picture 12" descr="C:\Users\Maruška\AppData\Local\Microsoft\Windows\Temporary Internet Files\Content.IE5\WNDUIYWH\MP90030589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82" y="1948848"/>
            <a:ext cx="991694" cy="138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C:\Users\Maruška\AppData\Local\Microsoft\Windows\Temporary Internet Files\Content.IE5\MYE2NK09\MP90042259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965" y="991368"/>
            <a:ext cx="1588114" cy="105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C:\Users\Maruška\AppData\Local\Microsoft\Windows\Temporary Internet Files\Content.IE5\XYZIG7K2\MP90044243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7733"/>
            <a:ext cx="1556531" cy="103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Picture 29" descr="C:\Users\Maruška\AppData\Local\Microsoft\Windows\Temporary Internet Files\Content.IE5\XYZIG7K2\MP90031689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965" y="3656157"/>
            <a:ext cx="918976" cy="13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1" name="Picture 35" descr="C:\Users\Maruška\AppData\Local\Microsoft\Windows\Temporary Internet Files\Content.IE5\ARZU5PNE\MP90028903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33937"/>
            <a:ext cx="934940" cy="142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C:\Users\Maruška\AppData\Local\Microsoft\Windows\Temporary Internet Files\Content.IE5\IZZ6ZBE4\MP90040110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650" y="3456784"/>
            <a:ext cx="1042424" cy="156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805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1.8 Test – Význam PC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231477"/>
              </p:ext>
            </p:extLst>
          </p:nvPr>
        </p:nvGraphicFramePr>
        <p:xfrm>
          <a:off x="251520" y="986725"/>
          <a:ext cx="8712968" cy="31455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04323"/>
                <a:gridCol w="2962016"/>
                <a:gridCol w="2846629"/>
              </a:tblGrid>
              <a:tr h="1431077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Jakou zkratku má osobní počítač?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ROM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PC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endParaRPr lang="cs-CZ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Vyber pravdivé tvrzení.</a:t>
                      </a:r>
                    </a:p>
                    <a:p>
                      <a:pPr rtl="0"/>
                      <a:endParaRPr lang="cs-CZ" sz="1200" b="1" kern="1200" dirty="0" smtClean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rtl="0">
                        <a:buFont typeface="+mj-lt"/>
                        <a:buAutoNum type="alphaLcParenR"/>
                      </a:pPr>
                      <a:r>
                        <a:rPr lang="cs-CZ" sz="12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CRT monitory jsou kvalitnější oproti monitorům LCD.</a:t>
                      </a:r>
                    </a:p>
                    <a:p>
                      <a:pPr marL="228600" indent="-228600" rtl="0">
                        <a:buFont typeface="+mj-lt"/>
                        <a:buAutoNum type="alphaLcParenR"/>
                      </a:pPr>
                      <a:r>
                        <a:rPr lang="cs-CZ" sz="12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Hardware jsou veškeré programy počítače.</a:t>
                      </a:r>
                    </a:p>
                    <a:p>
                      <a:pPr marL="228600" indent="-228600" rtl="0">
                        <a:buFont typeface="+mj-lt"/>
                        <a:buAutoNum type="alphaLcParenR"/>
                      </a:pPr>
                      <a:r>
                        <a:rPr lang="cs-CZ" sz="12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Operační systém je hardware.</a:t>
                      </a:r>
                    </a:p>
                    <a:p>
                      <a:pPr marL="228600" indent="-228600" rtl="0">
                        <a:buFont typeface="+mj-lt"/>
                        <a:buAutoNum type="alphaLcParenR"/>
                      </a:pPr>
                      <a:r>
                        <a:rPr lang="cs-CZ" sz="12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Počítač je možné používat i ke vzájemné komunikaci několika uživatelů. 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3) Sedíš u toho, je  to na elektřinu a můžeš na tom třeba hrát hry, dívat se na film, anebo hledat informace. Co je to?</a:t>
                      </a:r>
                    </a:p>
                    <a:p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počítadlo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kalkulačka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počítač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fotoaparát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431077"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4) Pro které odvětví byl internet jako první vymyšlen?</a:t>
                      </a:r>
                    </a:p>
                    <a:p>
                      <a:endParaRPr lang="cs-CZ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školství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zdravotnictví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armáda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doprava</a:t>
                      </a:r>
                      <a:endParaRPr lang="cs-CZ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5) Co bylo prvním počítačem v historii?</a:t>
                      </a:r>
                    </a:p>
                    <a:p>
                      <a:endParaRPr lang="cs-CZ" sz="12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tabulky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počítadlo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pravítko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kalkulačka</a:t>
                      </a:r>
                    </a:p>
                    <a:p>
                      <a:endParaRPr lang="cs-CZ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6) Co</a:t>
                      </a:r>
                      <a:r>
                        <a:rPr lang="cs-CZ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nepatří mezi internetové služby:</a:t>
                      </a:r>
                    </a:p>
                    <a:p>
                      <a:endParaRPr lang="cs-CZ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přenos souborů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on-line komunikace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vyhledávání informací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šíření virů</a:t>
                      </a:r>
                      <a:r>
                        <a:rPr lang="cs-CZ" sz="1200" dirty="0" smtClean="0"/>
                        <a:t/>
                      </a:r>
                      <a:br>
                        <a:rPr lang="cs-CZ" sz="1200" dirty="0" smtClean="0"/>
                      </a:br>
                      <a:endParaRPr lang="cs-CZ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ovéPole 10"/>
          <p:cNvSpPr txBox="1"/>
          <p:nvPr/>
        </p:nvSpPr>
        <p:spPr>
          <a:xfrm>
            <a:off x="353413" y="4569972"/>
            <a:ext cx="213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Správné</a:t>
            </a:r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odpovědi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2"/>
          <p:cNvSpPr txBox="1"/>
          <p:nvPr/>
        </p:nvSpPr>
        <p:spPr>
          <a:xfrm>
            <a:off x="7020272" y="458608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6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33686"/>
              </p:ext>
            </p:extLst>
          </p:nvPr>
        </p:nvGraphicFramePr>
        <p:xfrm>
          <a:off x="2436440" y="4371950"/>
          <a:ext cx="2207568" cy="72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5856"/>
                <a:gridCol w="735856"/>
                <a:gridCol w="7358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2d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3c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4c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5b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6d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1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07504" y="1221600"/>
            <a:ext cx="8784976" cy="26462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pPr marL="0" indent="0"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Informatika pro základní školy 1, Jiří Vaníček, Petr Řezníček,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Press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a.s. Brno, 2004, ISBN 80-251-0196-7</a:t>
            </a:r>
          </a:p>
          <a:p>
            <a:pPr marL="0" indent="0"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strana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5		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0" indent="0">
              <a:buNone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http://www.root.cz/clanky/od-logickych-obvodu-k-mikroprocesorum/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http://dum.rvp.cz/materialy/informatika-co-uz-umim-i.html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0" indent="0">
              <a:buNone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http://pctuning.tyden.cz/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http://www.zs-habrmanova.cz/wp-content/uploads/2012/08/721_vyuziti_pocitacu.pdf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2, 3, 4</a:t>
            </a:r>
          </a:p>
          <a:p>
            <a:pPr marL="0" indent="0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http://www.vyplnto.cz/realizovane-pruzkumy/vyuziti-pc-v-beznem-zivote/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marL="0" indent="0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11510"/>
            <a:ext cx="4119802" cy="4455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Hardwarové součásti P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</TotalTime>
  <Words>929</Words>
  <Application>Microsoft Office PowerPoint</Application>
  <PresentationFormat>Předvádění na obrazovce (16:9)</PresentationFormat>
  <Paragraphs>178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Hardwarové součásti PC</vt:lpstr>
      <vt:lpstr>Prezentace aplikace PowerPoint</vt:lpstr>
      <vt:lpstr>1.2 Co už známe – Historie předávání informací</vt:lpstr>
      <vt:lpstr>1.3 Nové pojmy – vývoj PC</vt:lpstr>
      <vt:lpstr>1.4 Kde se všude počítače využívají</vt:lpstr>
      <vt:lpstr>1.5 Cvičení</vt:lpstr>
      <vt:lpstr>1.6 Pro šikovné - průzkum</vt:lpstr>
      <vt:lpstr>1.7 CLIL – Uses of computer</vt:lpstr>
      <vt:lpstr>1.8 Test – Význam PC</vt:lpstr>
      <vt:lpstr>Prezentace aplikace PowerPoint</vt:lpstr>
      <vt:lpstr>Prezentace aplikace PowerPoint</vt:lpstr>
    </vt:vector>
  </TitlesOfParts>
  <Company>úča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</dc:title>
  <dc:creator>Marie Makovská</dc:creator>
  <cp:lastModifiedBy>krivankova</cp:lastModifiedBy>
  <cp:revision>147</cp:revision>
  <dcterms:created xsi:type="dcterms:W3CDTF">2011-02-27T12:08:40Z</dcterms:created>
  <dcterms:modified xsi:type="dcterms:W3CDTF">2013-04-12T13:19:58Z</dcterms:modified>
</cp:coreProperties>
</file>