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501" autoAdjust="0"/>
  </p:normalViewPr>
  <p:slideViewPr>
    <p:cSldViewPr>
      <p:cViewPr>
        <p:scale>
          <a:sx n="92" d="100"/>
          <a:sy n="92" d="100"/>
        </p:scale>
        <p:origin x="-522" y="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q=sova&amp;start=294&amp;hl=cs&amp;biw=1366&amp;bih=673&amp;tbm=isch&amp;tbnid=YS5uItbZv0JnlM:&amp;imgrefurl=http://www.mslentilka.cz/lentilka/tridy.htm&amp;docid=0ffTqf-SsXtNtM&amp;imgurl=http://www.mslentilka.cz/lentilka/images/sova.png&amp;w=1632&amp;h=1709&amp;ei=TS4kULe2JI7jtQa69YHADg&amp;zoom=1&amp;iact=hc&amp;vpx=342&amp;vpy=328&amp;dur=5127&amp;hovh=230&amp;hovw=219&amp;tx=135&amp;ty=164&amp;sig=118092925907564384504&amp;page=12&amp;tbnh=145&amp;tbnw=138&amp;ndsp=26&amp;ved=1t:429,r:1,s:294,i: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627534"/>
            <a:ext cx="2520280" cy="5760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  Čtverec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043608" y="1934292"/>
            <a:ext cx="1884337" cy="1887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97539"/>
              </p:ext>
            </p:extLst>
          </p:nvPr>
        </p:nvGraphicFramePr>
        <p:xfrm>
          <a:off x="3995936" y="1995686"/>
          <a:ext cx="1800200" cy="1777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1777741">
                <a:tc>
                  <a:txBody>
                    <a:bodyPr/>
                    <a:lstStyle/>
                    <a:p>
                      <a:endParaRPr lang="cs-CZ" sz="2000" b="1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Vrcholy</a:t>
                      </a:r>
                    </a:p>
                    <a:p>
                      <a:r>
                        <a:rPr lang="cs-CZ" sz="20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čtverce </a:t>
                      </a:r>
                    </a:p>
                    <a:p>
                      <a:endParaRPr lang="cs-CZ" sz="20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20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 </a:t>
                      </a:r>
                      <a:r>
                        <a:rPr lang="cs-CZ" sz="20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B , C , 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55256"/>
              </p:ext>
            </p:extLst>
          </p:nvPr>
        </p:nvGraphicFramePr>
        <p:xfrm>
          <a:off x="6588224" y="1963559"/>
          <a:ext cx="18722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1800200">
                <a:tc>
                  <a:txBody>
                    <a:bodyPr/>
                    <a:lstStyle/>
                    <a:p>
                      <a:endParaRPr lang="cs-CZ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Strany čtverce 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AB, BC, CD, 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DA</a:t>
                      </a:r>
                      <a:endParaRPr lang="cs-CZ" sz="20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nebo</a:t>
                      </a: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cs-CZ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Obdélník 19"/>
          <p:cNvSpPr/>
          <p:nvPr/>
        </p:nvSpPr>
        <p:spPr>
          <a:xfrm>
            <a:off x="2921499" y="3820304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01100" y="1523568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2895256" y="1534182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01100" y="3818714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869112" y="3822922"/>
            <a:ext cx="28245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937529" y="2812062"/>
            <a:ext cx="40475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768010" y="1585124"/>
            <a:ext cx="435531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83169" y="2812062"/>
            <a:ext cx="28245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8454588" y="1973700"/>
            <a:ext cx="5644" cy="1815773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6588223" y="1966444"/>
            <a:ext cx="1" cy="1823029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6576936" y="3789473"/>
            <a:ext cx="1877652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588224" y="1973700"/>
            <a:ext cx="187200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Vývojový diagram: spojnice 34"/>
          <p:cNvSpPr/>
          <p:nvPr/>
        </p:nvSpPr>
        <p:spPr>
          <a:xfrm>
            <a:off x="5693750" y="372387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ývojový diagram: spojnice 35"/>
          <p:cNvSpPr/>
          <p:nvPr/>
        </p:nvSpPr>
        <p:spPr>
          <a:xfrm>
            <a:off x="3931441" y="3680943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vojový diagram: spojnice 36"/>
          <p:cNvSpPr/>
          <p:nvPr/>
        </p:nvSpPr>
        <p:spPr>
          <a:xfrm>
            <a:off x="5693750" y="19416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ývojový diagram: spojnice 37"/>
          <p:cNvSpPr/>
          <p:nvPr/>
        </p:nvSpPr>
        <p:spPr>
          <a:xfrm>
            <a:off x="3923928" y="1941628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6225454" y="2612007"/>
            <a:ext cx="3113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7516978" y="3752951"/>
            <a:ext cx="3113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8432587" y="2659727"/>
            <a:ext cx="3113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631334" y="1585124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5768208" y="1585124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3631334" y="3832113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5829751" y="3833853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7368576" y="1566334"/>
            <a:ext cx="3113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6229632" y="1626755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8333860" y="3834195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8428896" y="1667153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6351451" y="3818714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3087" y="44971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985" y="4497168"/>
            <a:ext cx="3061970" cy="64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1" grpId="0"/>
      <p:bldP spid="52" grpId="0"/>
      <p:bldP spid="53" grpId="0"/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4070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Rovinný útvar, rovnoběžnost, pravý úhel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čtverec a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jeho konstrukci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92443"/>
            <a:ext cx="3013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10.2  Co již víme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2959741" y="1203598"/>
            <a:ext cx="39795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06071"/>
              </p:ext>
            </p:extLst>
          </p:nvPr>
        </p:nvGraphicFramePr>
        <p:xfrm>
          <a:off x="611560" y="1046306"/>
          <a:ext cx="11161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Přímka p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23352"/>
              </p:ext>
            </p:extLst>
          </p:nvPr>
        </p:nvGraphicFramePr>
        <p:xfrm>
          <a:off x="611559" y="1531897"/>
          <a:ext cx="191034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343"/>
              </a:tblGrid>
              <a:tr h="22174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Polopřímka AB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36726"/>
              </p:ext>
            </p:extLst>
          </p:nvPr>
        </p:nvGraphicFramePr>
        <p:xfrm>
          <a:off x="611560" y="2053130"/>
          <a:ext cx="1656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Úsečka AB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Přímá spojnice se šipkou 22"/>
          <p:cNvCxnSpPr/>
          <p:nvPr/>
        </p:nvCxnSpPr>
        <p:spPr>
          <a:xfrm>
            <a:off x="2959742" y="1707654"/>
            <a:ext cx="3294112" cy="153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5890982" y="1645739"/>
            <a:ext cx="3385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3" name="Přímá spojnice 32"/>
          <p:cNvCxnSpPr/>
          <p:nvPr/>
        </p:nvCxnSpPr>
        <p:spPr>
          <a:xfrm>
            <a:off x="2959742" y="2277058"/>
            <a:ext cx="3888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5992847" y="2140280"/>
            <a:ext cx="3497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481185" y="2310462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4857414" y="2352945"/>
            <a:ext cx="3898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3347863" y="1617497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5214140" y="1625193"/>
            <a:ext cx="1" cy="1957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702581" y="2187758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5306502" y="2190377"/>
            <a:ext cx="1" cy="1957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6592722" y="1174466"/>
            <a:ext cx="3465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5033104" y="1723045"/>
            <a:ext cx="3898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169342" y="1715349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3373084" y="1699958"/>
            <a:ext cx="2856454" cy="7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704049" y="2285610"/>
            <a:ext cx="16024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618991" y="3842633"/>
            <a:ext cx="20882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18991" y="3507854"/>
            <a:ext cx="20882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ulk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68953"/>
              </p:ext>
            </p:extLst>
          </p:nvPr>
        </p:nvGraphicFramePr>
        <p:xfrm>
          <a:off x="246622" y="4227933"/>
          <a:ext cx="3311769" cy="63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769"/>
              </a:tblGrid>
              <a:tr h="638567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Přímky,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leží v rovině a nemají žádný společný bod.    Zápis: p ǁ r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Obdélník 33"/>
          <p:cNvSpPr/>
          <p:nvPr/>
        </p:nvSpPr>
        <p:spPr>
          <a:xfrm>
            <a:off x="2480578" y="3449679"/>
            <a:ext cx="29206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2521903" y="3842633"/>
            <a:ext cx="25680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Tabul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6371"/>
              </p:ext>
            </p:extLst>
          </p:nvPr>
        </p:nvGraphicFramePr>
        <p:xfrm>
          <a:off x="4801311" y="4227933"/>
          <a:ext cx="3365571" cy="64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71"/>
              </a:tblGrid>
              <a:tr h="642609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Přímky, které leží v rovině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svírají spolu pravý úhel.    Zápis: t      s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4" name="Přímá spojnice 43"/>
          <p:cNvCxnSpPr/>
          <p:nvPr/>
        </p:nvCxnSpPr>
        <p:spPr>
          <a:xfrm>
            <a:off x="6342623" y="3150776"/>
            <a:ext cx="0" cy="9755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751306" y="3735344"/>
            <a:ext cx="148662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6992772" y="3673356"/>
            <a:ext cx="26481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6334644" y="3842633"/>
            <a:ext cx="24237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blouk 57"/>
          <p:cNvSpPr/>
          <p:nvPr/>
        </p:nvSpPr>
        <p:spPr>
          <a:xfrm>
            <a:off x="6206584" y="3461107"/>
            <a:ext cx="386138" cy="403774"/>
          </a:xfrm>
          <a:prstGeom prst="arc">
            <a:avLst>
              <a:gd name="adj1" fmla="val 15117984"/>
              <a:gd name="adj2" fmla="val 109340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ul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98279"/>
              </p:ext>
            </p:extLst>
          </p:nvPr>
        </p:nvGraphicFramePr>
        <p:xfrm>
          <a:off x="4983928" y="2862398"/>
          <a:ext cx="107633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31"/>
              </a:tblGrid>
              <a:tr h="234622">
                <a:tc>
                  <a:txBody>
                    <a:bodyPr/>
                    <a:lstStyle/>
                    <a:p>
                      <a:r>
                        <a:rPr lang="cs-CZ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Kolmice</a:t>
                      </a:r>
                      <a:endParaRPr lang="cs-CZ" b="1" i="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7" name="Tabulka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84129"/>
              </p:ext>
            </p:extLst>
          </p:nvPr>
        </p:nvGraphicFramePr>
        <p:xfrm>
          <a:off x="1009813" y="2811051"/>
          <a:ext cx="14357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74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Rovnoběžky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" name="Obdélník 68"/>
          <p:cNvSpPr/>
          <p:nvPr/>
        </p:nvSpPr>
        <p:spPr>
          <a:xfrm rot="16200000">
            <a:off x="6824865" y="3904678"/>
            <a:ext cx="212198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dirty="0" smtClean="0"/>
              <a:t>ⱶ</a:t>
            </a:r>
            <a:endParaRPr lang="cs-CZ" sz="2800" dirty="0"/>
          </a:p>
          <a:p>
            <a:pPr algn="ctr"/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6315514" y="3507854"/>
            <a:ext cx="2616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000" b="1" dirty="0"/>
              <a:t>●</a:t>
            </a:r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88247"/>
            <a:ext cx="917992" cy="10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8" grpId="0"/>
      <p:bldP spid="39" grpId="0"/>
      <p:bldP spid="40" grpId="0"/>
      <p:bldP spid="49" grpId="0"/>
      <p:bldP spid="50" grpId="0"/>
      <p:bldP spid="51" grpId="0"/>
      <p:bldP spid="34" grpId="0"/>
      <p:bldP spid="35" grpId="0"/>
      <p:bldP spid="52" grpId="0"/>
      <p:bldP spid="55" grpId="0"/>
      <p:bldP spid="58" grpId="0" animBg="1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96552" y="627534"/>
            <a:ext cx="7632848" cy="594066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/>
          <p:cNvSpPr/>
          <p:nvPr/>
        </p:nvSpPr>
        <p:spPr>
          <a:xfrm>
            <a:off x="395401" y="1297781"/>
            <a:ext cx="7344951" cy="22159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Čtverec</a:t>
            </a:r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– Rovinný útvar ohraničený čtyřmi úsečkami stejné délky.                      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Sousední strany spolu svírají pravý úhel.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Protější strany jsou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rovnoběžné.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  </a:t>
            </a:r>
            <a:r>
              <a:rPr lang="cs-CZ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čem se liší a shoduje s </a:t>
            </a:r>
            <a:r>
              <a:rPr lang="cs-C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obdélníkem?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4233" y="3939902"/>
            <a:ext cx="738812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Rozdíl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…….  Liší se délkou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stran.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Shoda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…….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Protilehlé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strany jsou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rovnoběžné.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Sousední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strany svírají pravý úhel – jsou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kolmé.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3558"/>
            <a:ext cx="864096" cy="73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050088" y="1948576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100392" y="3291830"/>
            <a:ext cx="914400" cy="13681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7854"/>
            <a:ext cx="4320480" cy="5667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10.4  Konstrukce čtverce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-180528" y="1090693"/>
            <a:ext cx="57682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Narýsuj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čtverec 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ABCD o délce strany  5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cm.</a:t>
            </a:r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3173" y="1552710"/>
            <a:ext cx="54521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!POZOR! – Nezapome</a:t>
            </a:r>
            <a:r>
              <a:rPr lang="cs-CZ" sz="1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ň na náčrtek. Popiš do něj vše, co víš ze zadání</a:t>
            </a:r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24224"/>
              </p:ext>
            </p:extLst>
          </p:nvPr>
        </p:nvGraphicFramePr>
        <p:xfrm>
          <a:off x="3541861" y="2983640"/>
          <a:ext cx="5352174" cy="191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174"/>
              </a:tblGrid>
              <a:tr h="1912524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Postup:  </a:t>
                      </a:r>
                    </a:p>
                    <a:p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Narýsuji přímku p a na ni úsečku AB ,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 cm.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Pomocí trojúhelníku s ryskou v bodech A </a:t>
                      </a:r>
                      <a:r>
                        <a:rPr lang="cs-CZ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 kolmice k přímce p.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Na kolmicích sestrojím body D a C tak, aby platilo, že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=5cm a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│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5cm. 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Sestrojím úsečku CD.</a:t>
                      </a:r>
                    </a:p>
                    <a:p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Provedu kontrolu pomocí trojúhelníku s ryskou.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323528" y="4083918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99592" y="393990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703589" y="394828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99592" y="2491299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698879" y="2460718"/>
            <a:ext cx="0" cy="1664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3528" y="2643758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570269" y="2243648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673934" y="2243648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665714" y="4092302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70269" y="4092302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2987159" y="3967077"/>
            <a:ext cx="3273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blouk 35"/>
          <p:cNvSpPr/>
          <p:nvPr/>
        </p:nvSpPr>
        <p:spPr>
          <a:xfrm>
            <a:off x="490211" y="1936402"/>
            <a:ext cx="745244" cy="1037387"/>
          </a:xfrm>
          <a:prstGeom prst="arc">
            <a:avLst>
              <a:gd name="adj1" fmla="val 1787072"/>
              <a:gd name="adj2" fmla="val 52606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louk 42"/>
          <p:cNvSpPr/>
          <p:nvPr/>
        </p:nvSpPr>
        <p:spPr>
          <a:xfrm>
            <a:off x="2276658" y="1925009"/>
            <a:ext cx="745244" cy="1037387"/>
          </a:xfrm>
          <a:prstGeom prst="arc">
            <a:avLst>
              <a:gd name="adj1" fmla="val 1813770"/>
              <a:gd name="adj2" fmla="val 5083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louk 43"/>
          <p:cNvSpPr/>
          <p:nvPr/>
        </p:nvSpPr>
        <p:spPr>
          <a:xfrm>
            <a:off x="615855" y="3774929"/>
            <a:ext cx="619600" cy="717483"/>
          </a:xfrm>
          <a:prstGeom prst="arc">
            <a:avLst>
              <a:gd name="adj1" fmla="val 16035021"/>
              <a:gd name="adj2" fmla="val 209117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louk 44"/>
          <p:cNvSpPr/>
          <p:nvPr/>
        </p:nvSpPr>
        <p:spPr>
          <a:xfrm>
            <a:off x="2416357" y="3766545"/>
            <a:ext cx="619600" cy="717483"/>
          </a:xfrm>
          <a:prstGeom prst="arc">
            <a:avLst>
              <a:gd name="adj1" fmla="val 16035021"/>
              <a:gd name="adj2" fmla="val 209117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2807804" y="394828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1006309" y="392288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988604" y="274378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2750237" y="27077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51"/>
          <p:cNvCxnSpPr/>
          <p:nvPr/>
        </p:nvCxnSpPr>
        <p:spPr>
          <a:xfrm>
            <a:off x="7242587" y="1596269"/>
            <a:ext cx="0" cy="895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8299971" y="1596269"/>
            <a:ext cx="0" cy="895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258287" y="1196159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6898698" y="1196159"/>
            <a:ext cx="3076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8293401" y="2500955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6930490" y="2513272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Přímá spojnice 62"/>
          <p:cNvCxnSpPr/>
          <p:nvPr/>
        </p:nvCxnSpPr>
        <p:spPr>
          <a:xfrm flipH="1">
            <a:off x="7242587" y="1596269"/>
            <a:ext cx="1063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7236297" y="2500955"/>
            <a:ext cx="10636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bdélník 73"/>
          <p:cNvSpPr/>
          <p:nvPr/>
        </p:nvSpPr>
        <p:spPr>
          <a:xfrm>
            <a:off x="7383251" y="1103040"/>
            <a:ext cx="7697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a=5cm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6341932" y="1860487"/>
            <a:ext cx="7697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a=5cm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8258287" y="1861929"/>
            <a:ext cx="9314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a=5cm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7408979" y="2500625"/>
            <a:ext cx="7697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a=5cm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157940" y="1950808"/>
            <a:ext cx="1436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Konstrukce: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5571307" y="812332"/>
            <a:ext cx="201622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Náčrtek</a:t>
            </a:r>
            <a:r>
              <a:rPr lang="cs-CZ" sz="2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" name="Picture 8" descr="C:\Users\koukalova\AppData\Local\Microsoft\Windows\Temporary Internet Files\Content.IE5\TLMJOQNB\MC900440424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715" y="588864"/>
            <a:ext cx="744662" cy="607295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0" grpId="0"/>
      <p:bldP spid="31" grpId="0"/>
      <p:bldP spid="32" grpId="0"/>
      <p:bldP spid="33" grpId="0"/>
      <p:bldP spid="35" grpId="0"/>
      <p:bldP spid="36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6" grpId="0"/>
      <p:bldP spid="57" grpId="0"/>
      <p:bldP spid="58" grpId="0"/>
      <p:bldP spid="59" grpId="0"/>
      <p:bldP spid="74" grpId="0"/>
      <p:bldP spid="77" grpId="0"/>
      <p:bldP spid="78" grpId="0"/>
      <p:bldP spid="7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406896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-396552" y="1399787"/>
            <a:ext cx="64807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AutoNum type="arabicParenR"/>
            </a:pP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Narýsuj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čtverec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KLMN, kde délka strany KL je 7 cm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Urči jeho vrcholy - ______________________</a:t>
            </a:r>
          </a:p>
          <a:p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strany -   ______________________</a:t>
            </a:r>
          </a:p>
          <a:p>
            <a:endParaRPr lang="cs-CZ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20859" y="2784781"/>
            <a:ext cx="653707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2)  Narýsuj čtverec OPRS, kde délka strany PR je 55mm.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3487559"/>
            <a:ext cx="8100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3)  Narýsuj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kolmé přímky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a,b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jejich průsečík označ S. Narýsuj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libovolnou</a:t>
            </a:r>
          </a:p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kružnici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se středem v bodě S.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Průsečíky kružnice k s přímkami </a:t>
            </a:r>
            <a:r>
              <a:rPr lang="cs-CZ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označ</a:t>
            </a:r>
          </a:p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postupně K,L,M,N. Přesvědč se, že tento čtyřúhelník je čtverec.</a:t>
            </a:r>
          </a:p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Zapiš: KL__MN, KN__LM.</a:t>
            </a:r>
            <a:endParaRPr lang="cs-CZ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8792"/>
            <a:ext cx="1119258" cy="111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01" y="523220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10.6 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275606"/>
            <a:ext cx="736611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Zamysli se….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Mohu složením několika stejných čtverců vytvořit jiný geometrický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obrazec? Jaký?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2283718"/>
            <a:ext cx="294933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2. Kolik různých čtverců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můžeš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napočítat v tomto obrázku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95886" y="2037496"/>
            <a:ext cx="3616696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  MAGICKÉ ČTVERCE 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Doplň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čísla do čtverce tak, aby součet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v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 každém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řádku, sloupci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 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obou úhlopříčkách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byl: 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11958"/>
              </p:ext>
            </p:extLst>
          </p:nvPr>
        </p:nvGraphicFramePr>
        <p:xfrm>
          <a:off x="4558351" y="3651870"/>
          <a:ext cx="1444266" cy="1419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6084"/>
                <a:gridCol w="532098"/>
                <a:gridCol w="456084"/>
              </a:tblGrid>
              <a:tr h="454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1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4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490206"/>
              </p:ext>
            </p:extLst>
          </p:nvPr>
        </p:nvGraphicFramePr>
        <p:xfrm>
          <a:off x="395536" y="3003798"/>
          <a:ext cx="2269749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557"/>
                <a:gridCol w="576064"/>
                <a:gridCol w="576064"/>
                <a:gridCol w="576064"/>
              </a:tblGrid>
              <a:tr h="50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01087"/>
              </p:ext>
            </p:extLst>
          </p:nvPr>
        </p:nvGraphicFramePr>
        <p:xfrm>
          <a:off x="6948264" y="3651870"/>
          <a:ext cx="1444266" cy="1419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6084"/>
                <a:gridCol w="532098"/>
                <a:gridCol w="456084"/>
              </a:tblGrid>
              <a:tr h="454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17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004048" y="3208822"/>
            <a:ext cx="4187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428277" y="3178886"/>
            <a:ext cx="4187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63020"/>
            <a:ext cx="951617" cy="129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627534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10.7  Square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11475"/>
              </p:ext>
            </p:extLst>
          </p:nvPr>
        </p:nvGraphicFramePr>
        <p:xfrm>
          <a:off x="4572001" y="1789015"/>
          <a:ext cx="3600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2140435">
                <a:tc>
                  <a:txBody>
                    <a:bodyPr/>
                    <a:lstStyle/>
                    <a:p>
                      <a:endParaRPr lang="cs-C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čtyřúhelník –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quadrangle</a:t>
                      </a:r>
                      <a:endParaRPr lang="cs-CZ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čtverec – square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obdélník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s-CZ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rectangle</a:t>
                      </a:r>
                      <a:endParaRPr lang="cs-CZ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vrchol -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vertex</a:t>
                      </a:r>
                    </a:p>
                    <a:p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bod – point</a:t>
                      </a:r>
                    </a:p>
                    <a:p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úhel – </a:t>
                      </a:r>
                      <a:r>
                        <a:rPr lang="cs-CZ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angle</a:t>
                      </a:r>
                      <a:endParaRPr lang="cs-CZ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3342138" y="1538377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168785" y="3824638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44014" y="3760173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 rot="16200000">
            <a:off x="2795953" y="2618497"/>
            <a:ext cx="169039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square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945814" y="1707653"/>
            <a:ext cx="759" cy="21169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946573" y="3824638"/>
            <a:ext cx="243018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363544" y="1707655"/>
            <a:ext cx="0" cy="211698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927636" y="1738431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904704" y="3584656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907584" y="3555451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946573" y="1720322"/>
            <a:ext cx="24112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325077" y="1538377"/>
            <a:ext cx="6992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vertex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 rot="16200000">
            <a:off x="-170505" y="2526883"/>
            <a:ext cx="169039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square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347492" y="3929450"/>
            <a:ext cx="169039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square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307119" y="1376478"/>
            <a:ext cx="18824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square</a:t>
            </a:r>
            <a:endParaRPr lang="cs-CZ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2896974" y="1738431"/>
            <a:ext cx="52290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71550"/>
            <a:ext cx="1323119" cy="69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523220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7322"/>
              </p:ext>
            </p:extLst>
          </p:nvPr>
        </p:nvGraphicFramePr>
        <p:xfrm>
          <a:off x="251520" y="1271099"/>
          <a:ext cx="8208912" cy="305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588683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Čtverec je: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 rovinný obrazec, který má 4  strany různé délky,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2 sousední strany vždy nesvírají pravý úhel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prostorový obrazec, který má 4 vrcholy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rovinný obrazec, který má 4 strany stejné délky,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2 sousední strany vždy svírají pravý úhel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prostorový obrazec, který má 4 pravé úhly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Kolmost dvou stran si ověřím : 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pohledem a odhadem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pomocí pravítka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pomocí trojúhelníku s  ryskou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nelze ověřit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Názvy stran ve čtverci zapisujeme: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dvěma velkými tiskacími písmeny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dvěma malými tiskacími písmeny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dvěma malými psacími písmeny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dvěma velkými psacími písmeny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4)  Všechny strany čtverce jsou :</a:t>
                      </a:r>
                    </a:p>
                    <a:p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a) navzájem kolmé</a:t>
                      </a:r>
                    </a:p>
                    <a:p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navzájem rovnoběžné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stejně dlouhé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různoběžné</a:t>
                      </a:r>
                      <a:endParaRPr lang="cs-CZ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76262"/>
              </p:ext>
            </p:extLst>
          </p:nvPr>
        </p:nvGraphicFramePr>
        <p:xfrm>
          <a:off x="903768" y="4549110"/>
          <a:ext cx="367240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203676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1.c , 2.a , 3.c , 4.c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ek 9" descr="http://t2.gstatic.com/images?q=tbn:ANd9GcSmNfk0i4J9qa1gd1Z8ui3uQ_Ccsm7FqJMeTjdRycCZATtU_lnp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788" y="627534"/>
            <a:ext cx="519368" cy="824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923678"/>
            <a:ext cx="7920880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Jak je lehká geometrie – Pracovní sešit pro 5. ročník ( Nová škola )-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Z.Rosecká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Matematika pro 4. ročník ( Alter )-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R.Blažková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K.Matoušková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M.Vaňurová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Matematika – pro 5. ročník ZŠ 1.a 2.díl ( Dialog )-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J.Cihlář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M.Zelenka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Obrázky z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databáze Klipart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23528" y="523220"/>
            <a:ext cx="439248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1172</Words>
  <Application>Microsoft Office PowerPoint</Application>
  <PresentationFormat>Předvádění na obrazovce (16:9)</PresentationFormat>
  <Paragraphs>238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10.1  Čtverec </vt:lpstr>
      <vt:lpstr>10.2  Co již víme</vt:lpstr>
      <vt:lpstr>10.3  Jaké si řekneme nové termíny a názvy?</vt:lpstr>
      <vt:lpstr>10.4  Konstrukce čtverce</vt:lpstr>
      <vt:lpstr>10.5  Procvičení a příklady</vt:lpstr>
      <vt:lpstr>10.6   Něco navíc pro šikovné</vt:lpstr>
      <vt:lpstr>10.7  Square </vt:lpstr>
      <vt:lpstr>10.8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Blanka Průšová</cp:lastModifiedBy>
  <cp:revision>265</cp:revision>
  <dcterms:created xsi:type="dcterms:W3CDTF">2010-10-18T18:21:56Z</dcterms:created>
  <dcterms:modified xsi:type="dcterms:W3CDTF">2013-11-02T17:22:32Z</dcterms:modified>
</cp:coreProperties>
</file>