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58" r:id="rId3"/>
    <p:sldId id="259" r:id="rId4"/>
    <p:sldId id="264" r:id="rId5"/>
    <p:sldId id="260" r:id="rId6"/>
    <p:sldId id="261" r:id="rId7"/>
    <p:sldId id="262" r:id="rId8"/>
    <p:sldId id="263" r:id="rId9"/>
    <p:sldId id="265" r:id="rId10"/>
    <p:sldId id="266" r:id="rId1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12373"/>
    <a:srgbClr val="8137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Střední styl 4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9631B5-78F2-41C9-869B-9F39066F8104}" styleName="Střední styl 3 – zvýraznění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E171933-4619-4E11-9A3F-F7608DF75F80}" styleName="Střední styl 1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Světlý styl 1 – zvýraznění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Styl s motivem 1 – zvýraznění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810" y="-9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39779B-B2AD-4FBA-8A42-4E181C0CA005}" type="doc">
      <dgm:prSet loTypeId="urn:microsoft.com/office/officeart/2005/8/layout/hierarchy2" loCatId="hierarchy" qsTypeId="urn:microsoft.com/office/officeart/2005/8/quickstyle/simple3" qsCatId="simple" csTypeId="urn:microsoft.com/office/officeart/2005/8/colors/colorful3" csCatId="colorful" phldr="1"/>
      <dgm:spPr/>
      <dgm:t>
        <a:bodyPr/>
        <a:lstStyle/>
        <a:p>
          <a:endParaRPr lang="cs-CZ"/>
        </a:p>
      </dgm:t>
    </dgm:pt>
    <dgm:pt modelId="{1C072F26-68E9-4F02-89E8-F24341632421}">
      <dgm:prSet phldrT="[Text]" custT="1"/>
      <dgm:spPr/>
      <dgm:t>
        <a:bodyPr/>
        <a:lstStyle/>
        <a:p>
          <a:r>
            <a:rPr lang="cs-CZ" sz="1800" b="1" dirty="0" err="1" smtClean="0">
              <a:latin typeface="Times New Roman" pitchFamily="18" charset="0"/>
              <a:cs typeface="Times New Roman" pitchFamily="18" charset="0"/>
            </a:rPr>
            <a:t>členicí</a:t>
          </a:r>
          <a:r>
            <a:rPr lang="cs-CZ" sz="1800" b="1" dirty="0" smtClean="0">
              <a:latin typeface="Times New Roman" pitchFamily="18" charset="0"/>
              <a:cs typeface="Times New Roman" pitchFamily="18" charset="0"/>
            </a:rPr>
            <a:t> znaménko</a:t>
          </a:r>
        </a:p>
        <a:p>
          <a:r>
            <a:rPr lang="cs-CZ" sz="1800" b="1" u="none" dirty="0" smtClean="0">
              <a:latin typeface="Times New Roman" pitchFamily="18" charset="0"/>
              <a:cs typeface="Times New Roman" pitchFamily="18" charset="0"/>
            </a:rPr>
            <a:t>ČÁRKA odděluje:</a:t>
          </a:r>
          <a:endParaRPr lang="cs-CZ" sz="1800" b="1" u="none" dirty="0">
            <a:latin typeface="Times New Roman" pitchFamily="18" charset="0"/>
            <a:cs typeface="Times New Roman" pitchFamily="18" charset="0"/>
          </a:endParaRPr>
        </a:p>
      </dgm:t>
    </dgm:pt>
    <dgm:pt modelId="{4362A8FA-3C66-4215-ADE1-248D7E8B8AE3}" type="parTrans" cxnId="{2CA45BEB-F0F3-4AB5-9382-49CC0BF5CFD4}">
      <dgm:prSet/>
      <dgm:spPr/>
      <dgm:t>
        <a:bodyPr/>
        <a:lstStyle/>
        <a:p>
          <a:endParaRPr lang="cs-CZ" sz="1800" b="1">
            <a:latin typeface="Times New Roman" pitchFamily="18" charset="0"/>
            <a:cs typeface="Times New Roman" pitchFamily="18" charset="0"/>
          </a:endParaRPr>
        </a:p>
      </dgm:t>
    </dgm:pt>
    <dgm:pt modelId="{D98D029C-5653-4BF1-BBD7-3A4C21F0504E}" type="sibTrans" cxnId="{2CA45BEB-F0F3-4AB5-9382-49CC0BF5CFD4}">
      <dgm:prSet/>
      <dgm:spPr/>
      <dgm:t>
        <a:bodyPr/>
        <a:lstStyle/>
        <a:p>
          <a:endParaRPr lang="cs-CZ" sz="1800" b="1">
            <a:latin typeface="Times New Roman" pitchFamily="18" charset="0"/>
            <a:cs typeface="Times New Roman" pitchFamily="18" charset="0"/>
          </a:endParaRPr>
        </a:p>
      </dgm:t>
    </dgm:pt>
    <dgm:pt modelId="{D06F0922-1555-4F9E-9C40-A1F2BD94D36C}">
      <dgm:prSet phldrT="[Text]" custT="1"/>
      <dgm:spPr/>
      <dgm:t>
        <a:bodyPr/>
        <a:lstStyle/>
        <a:p>
          <a:r>
            <a:rPr lang="cs-CZ" sz="1800" b="1" dirty="0" smtClean="0">
              <a:latin typeface="Times New Roman" pitchFamily="18" charset="0"/>
              <a:cs typeface="Times New Roman" pitchFamily="18" charset="0"/>
            </a:rPr>
            <a:t>několikanásobné větné členy</a:t>
          </a:r>
          <a:endParaRPr lang="cs-CZ" sz="1800" b="1" dirty="0">
            <a:latin typeface="Times New Roman" pitchFamily="18" charset="0"/>
            <a:cs typeface="Times New Roman" pitchFamily="18" charset="0"/>
          </a:endParaRPr>
        </a:p>
      </dgm:t>
    </dgm:pt>
    <dgm:pt modelId="{226C7260-EEC9-4CA7-9F13-6D539BC04A06}" type="parTrans" cxnId="{5252E3E6-FF66-4A68-BD25-B078F535E07A}">
      <dgm:prSet custT="1"/>
      <dgm:spPr/>
      <dgm:t>
        <a:bodyPr/>
        <a:lstStyle/>
        <a:p>
          <a:endParaRPr lang="cs-CZ" sz="1800" b="1">
            <a:latin typeface="Times New Roman" pitchFamily="18" charset="0"/>
            <a:cs typeface="Times New Roman" pitchFamily="18" charset="0"/>
          </a:endParaRPr>
        </a:p>
      </dgm:t>
    </dgm:pt>
    <dgm:pt modelId="{EC2CAE18-0835-4879-9372-969EB7C90228}" type="sibTrans" cxnId="{5252E3E6-FF66-4A68-BD25-B078F535E07A}">
      <dgm:prSet/>
      <dgm:spPr/>
      <dgm:t>
        <a:bodyPr/>
        <a:lstStyle/>
        <a:p>
          <a:endParaRPr lang="cs-CZ" sz="1800" b="1">
            <a:latin typeface="Times New Roman" pitchFamily="18" charset="0"/>
            <a:cs typeface="Times New Roman" pitchFamily="18" charset="0"/>
          </a:endParaRPr>
        </a:p>
      </dgm:t>
    </dgm:pt>
    <dgm:pt modelId="{2BD72A1F-9FF6-476A-BFA3-3FE542CF083E}">
      <dgm:prSet phldrT="[Text]" custT="1"/>
      <dgm:spPr/>
      <dgm:t>
        <a:bodyPr/>
        <a:lstStyle/>
        <a:p>
          <a:r>
            <a:rPr lang="cs-CZ" sz="1800" b="1" smtClean="0">
              <a:latin typeface="Times New Roman" pitchFamily="18" charset="0"/>
              <a:cs typeface="Times New Roman" pitchFamily="18" charset="0"/>
            </a:rPr>
            <a:t>vložené nebo volně připojené výrazy</a:t>
          </a:r>
          <a:endParaRPr lang="cs-CZ" sz="1800" b="1">
            <a:latin typeface="Times New Roman" pitchFamily="18" charset="0"/>
            <a:cs typeface="Times New Roman" pitchFamily="18" charset="0"/>
          </a:endParaRPr>
        </a:p>
      </dgm:t>
    </dgm:pt>
    <dgm:pt modelId="{AB9AD7AD-0663-4B97-8527-36C95BF2BB03}" type="parTrans" cxnId="{10AFFEC7-CE1E-4EC7-8C7E-0FBA0EDC4EA5}">
      <dgm:prSet custT="1"/>
      <dgm:spPr/>
      <dgm:t>
        <a:bodyPr/>
        <a:lstStyle/>
        <a:p>
          <a:endParaRPr lang="cs-CZ" sz="1800" b="1">
            <a:latin typeface="Times New Roman" pitchFamily="18" charset="0"/>
            <a:cs typeface="Times New Roman" pitchFamily="18" charset="0"/>
          </a:endParaRPr>
        </a:p>
      </dgm:t>
    </dgm:pt>
    <dgm:pt modelId="{925B77A5-602D-4B98-A3C5-BB9979CFE2F5}" type="sibTrans" cxnId="{10AFFEC7-CE1E-4EC7-8C7E-0FBA0EDC4EA5}">
      <dgm:prSet/>
      <dgm:spPr/>
      <dgm:t>
        <a:bodyPr/>
        <a:lstStyle/>
        <a:p>
          <a:endParaRPr lang="cs-CZ" sz="1800" b="1">
            <a:latin typeface="Times New Roman" pitchFamily="18" charset="0"/>
            <a:cs typeface="Times New Roman" pitchFamily="18" charset="0"/>
          </a:endParaRPr>
        </a:p>
      </dgm:t>
    </dgm:pt>
    <dgm:pt modelId="{32AE8DEB-BB3B-4892-8EF6-7C5B5DC9184D}">
      <dgm:prSet phldrT="[Text]" custT="1"/>
      <dgm:spPr/>
      <dgm:t>
        <a:bodyPr/>
        <a:lstStyle/>
        <a:p>
          <a:r>
            <a:rPr lang="cs-CZ" sz="1800" b="1" dirty="0" smtClean="0">
              <a:latin typeface="Times New Roman" pitchFamily="18" charset="0"/>
              <a:cs typeface="Times New Roman" pitchFamily="18" charset="0"/>
            </a:rPr>
            <a:t>věty v souvětí</a:t>
          </a:r>
          <a:endParaRPr lang="cs-CZ" sz="1800" b="1" dirty="0">
            <a:latin typeface="Times New Roman" pitchFamily="18" charset="0"/>
            <a:cs typeface="Times New Roman" pitchFamily="18" charset="0"/>
          </a:endParaRPr>
        </a:p>
      </dgm:t>
    </dgm:pt>
    <dgm:pt modelId="{5720718A-8621-46B9-A80B-C9F69D1FA35C}" type="parTrans" cxnId="{3F640B8A-211C-48DB-894E-41E7B35ACAB3}">
      <dgm:prSet custT="1"/>
      <dgm:spPr/>
      <dgm:t>
        <a:bodyPr/>
        <a:lstStyle/>
        <a:p>
          <a:endParaRPr lang="cs-CZ" sz="1800" b="1">
            <a:latin typeface="Times New Roman" pitchFamily="18" charset="0"/>
            <a:cs typeface="Times New Roman" pitchFamily="18" charset="0"/>
          </a:endParaRPr>
        </a:p>
      </dgm:t>
    </dgm:pt>
    <dgm:pt modelId="{BD14E70F-AEA1-4F6D-B6BD-DB22E4C0B3FB}" type="sibTrans" cxnId="{3F640B8A-211C-48DB-894E-41E7B35ACAB3}">
      <dgm:prSet/>
      <dgm:spPr/>
      <dgm:t>
        <a:bodyPr/>
        <a:lstStyle/>
        <a:p>
          <a:endParaRPr lang="cs-CZ" sz="1800" b="1">
            <a:latin typeface="Times New Roman" pitchFamily="18" charset="0"/>
            <a:cs typeface="Times New Roman" pitchFamily="18" charset="0"/>
          </a:endParaRPr>
        </a:p>
      </dgm:t>
    </dgm:pt>
    <dgm:pt modelId="{CEB680F4-C0E5-4422-A9A7-D06F9DD5DB7D}" type="pres">
      <dgm:prSet presAssocID="{E839779B-B2AD-4FBA-8A42-4E181C0CA005}" presName="diagram" presStyleCnt="0">
        <dgm:presLayoutVars>
          <dgm:chPref val="1"/>
          <dgm:dir/>
          <dgm:animOne val="branch"/>
          <dgm:animLvl val="lvl"/>
          <dgm:resizeHandles val="exact"/>
        </dgm:presLayoutVars>
      </dgm:prSet>
      <dgm:spPr/>
      <dgm:t>
        <a:bodyPr/>
        <a:lstStyle/>
        <a:p>
          <a:endParaRPr lang="cs-CZ"/>
        </a:p>
      </dgm:t>
    </dgm:pt>
    <dgm:pt modelId="{B10836A7-8B92-4E33-8BB4-0FAFDF790886}" type="pres">
      <dgm:prSet presAssocID="{1C072F26-68E9-4F02-89E8-F24341632421}" presName="root1" presStyleCnt="0"/>
      <dgm:spPr/>
    </dgm:pt>
    <dgm:pt modelId="{35F76417-C2B4-4FF9-9D87-61B09DC58A85}" type="pres">
      <dgm:prSet presAssocID="{1C072F26-68E9-4F02-89E8-F24341632421}" presName="LevelOneTextNode" presStyleLbl="node0" presStyleIdx="0" presStyleCnt="1" custScaleX="121306" custLinFactNeighborX="-59" custLinFactNeighborY="-70614">
        <dgm:presLayoutVars>
          <dgm:chPref val="3"/>
        </dgm:presLayoutVars>
      </dgm:prSet>
      <dgm:spPr/>
      <dgm:t>
        <a:bodyPr/>
        <a:lstStyle/>
        <a:p>
          <a:endParaRPr lang="cs-CZ"/>
        </a:p>
      </dgm:t>
    </dgm:pt>
    <dgm:pt modelId="{B95C96BC-456C-4200-A791-A07AC3B553E8}" type="pres">
      <dgm:prSet presAssocID="{1C072F26-68E9-4F02-89E8-F24341632421}" presName="level2hierChild" presStyleCnt="0"/>
      <dgm:spPr/>
    </dgm:pt>
    <dgm:pt modelId="{8E1D4414-8A54-40A0-A945-FD89736EC531}" type="pres">
      <dgm:prSet presAssocID="{226C7260-EEC9-4CA7-9F13-6D539BC04A06}" presName="conn2-1" presStyleLbl="parChTrans1D2" presStyleIdx="0" presStyleCnt="3"/>
      <dgm:spPr/>
      <dgm:t>
        <a:bodyPr/>
        <a:lstStyle/>
        <a:p>
          <a:endParaRPr lang="cs-CZ"/>
        </a:p>
      </dgm:t>
    </dgm:pt>
    <dgm:pt modelId="{B0B2452B-B1CE-4AA1-9CD1-3230AA99ADB3}" type="pres">
      <dgm:prSet presAssocID="{226C7260-EEC9-4CA7-9F13-6D539BC04A06}" presName="connTx" presStyleLbl="parChTrans1D2" presStyleIdx="0" presStyleCnt="3"/>
      <dgm:spPr/>
      <dgm:t>
        <a:bodyPr/>
        <a:lstStyle/>
        <a:p>
          <a:endParaRPr lang="cs-CZ"/>
        </a:p>
      </dgm:t>
    </dgm:pt>
    <dgm:pt modelId="{E410742E-294E-4210-9102-1DAB73E84806}" type="pres">
      <dgm:prSet presAssocID="{D06F0922-1555-4F9E-9C40-A1F2BD94D36C}" presName="root2" presStyleCnt="0"/>
      <dgm:spPr/>
    </dgm:pt>
    <dgm:pt modelId="{D7FF5777-7ABC-45B8-929C-62CCDB7F0C57}" type="pres">
      <dgm:prSet presAssocID="{D06F0922-1555-4F9E-9C40-A1F2BD94D36C}" presName="LevelTwoTextNode" presStyleLbl="node2" presStyleIdx="0" presStyleCnt="3" custScaleY="63765">
        <dgm:presLayoutVars>
          <dgm:chPref val="3"/>
        </dgm:presLayoutVars>
      </dgm:prSet>
      <dgm:spPr/>
      <dgm:t>
        <a:bodyPr/>
        <a:lstStyle/>
        <a:p>
          <a:endParaRPr lang="cs-CZ"/>
        </a:p>
      </dgm:t>
    </dgm:pt>
    <dgm:pt modelId="{4E4A0AE1-3211-4C5D-94CD-4D81FCC17950}" type="pres">
      <dgm:prSet presAssocID="{D06F0922-1555-4F9E-9C40-A1F2BD94D36C}" presName="level3hierChild" presStyleCnt="0"/>
      <dgm:spPr/>
    </dgm:pt>
    <dgm:pt modelId="{E7260F9E-B984-46A2-87DE-1A8CD972B1E3}" type="pres">
      <dgm:prSet presAssocID="{AB9AD7AD-0663-4B97-8527-36C95BF2BB03}" presName="conn2-1" presStyleLbl="parChTrans1D2" presStyleIdx="1" presStyleCnt="3"/>
      <dgm:spPr/>
      <dgm:t>
        <a:bodyPr/>
        <a:lstStyle/>
        <a:p>
          <a:endParaRPr lang="cs-CZ"/>
        </a:p>
      </dgm:t>
    </dgm:pt>
    <dgm:pt modelId="{B98DDCCC-BBCA-4B50-A9E8-5409F0182022}" type="pres">
      <dgm:prSet presAssocID="{AB9AD7AD-0663-4B97-8527-36C95BF2BB03}" presName="connTx" presStyleLbl="parChTrans1D2" presStyleIdx="1" presStyleCnt="3"/>
      <dgm:spPr/>
      <dgm:t>
        <a:bodyPr/>
        <a:lstStyle/>
        <a:p>
          <a:endParaRPr lang="cs-CZ"/>
        </a:p>
      </dgm:t>
    </dgm:pt>
    <dgm:pt modelId="{53D57540-9DFA-4376-A578-A2402876B410}" type="pres">
      <dgm:prSet presAssocID="{2BD72A1F-9FF6-476A-BFA3-3FE542CF083E}" presName="root2" presStyleCnt="0"/>
      <dgm:spPr/>
    </dgm:pt>
    <dgm:pt modelId="{66066C80-44AB-4A56-99CF-CAA0A35C0691}" type="pres">
      <dgm:prSet presAssocID="{2BD72A1F-9FF6-476A-BFA3-3FE542CF083E}" presName="LevelTwoTextNode" presStyleLbl="node2" presStyleIdx="1" presStyleCnt="3" custScaleY="63765">
        <dgm:presLayoutVars>
          <dgm:chPref val="3"/>
        </dgm:presLayoutVars>
      </dgm:prSet>
      <dgm:spPr/>
      <dgm:t>
        <a:bodyPr/>
        <a:lstStyle/>
        <a:p>
          <a:endParaRPr lang="cs-CZ"/>
        </a:p>
      </dgm:t>
    </dgm:pt>
    <dgm:pt modelId="{BC01009F-236D-4347-B8CD-1313866081EF}" type="pres">
      <dgm:prSet presAssocID="{2BD72A1F-9FF6-476A-BFA3-3FE542CF083E}" presName="level3hierChild" presStyleCnt="0"/>
      <dgm:spPr/>
    </dgm:pt>
    <dgm:pt modelId="{F47B052B-FA1E-4B7F-B7CC-C41446ADE7E9}" type="pres">
      <dgm:prSet presAssocID="{5720718A-8621-46B9-A80B-C9F69D1FA35C}" presName="conn2-1" presStyleLbl="parChTrans1D2" presStyleIdx="2" presStyleCnt="3"/>
      <dgm:spPr/>
      <dgm:t>
        <a:bodyPr/>
        <a:lstStyle/>
        <a:p>
          <a:endParaRPr lang="cs-CZ"/>
        </a:p>
      </dgm:t>
    </dgm:pt>
    <dgm:pt modelId="{63282009-8EA9-43FF-ABDA-A729DAEEF204}" type="pres">
      <dgm:prSet presAssocID="{5720718A-8621-46B9-A80B-C9F69D1FA35C}" presName="connTx" presStyleLbl="parChTrans1D2" presStyleIdx="2" presStyleCnt="3"/>
      <dgm:spPr/>
      <dgm:t>
        <a:bodyPr/>
        <a:lstStyle/>
        <a:p>
          <a:endParaRPr lang="cs-CZ"/>
        </a:p>
      </dgm:t>
    </dgm:pt>
    <dgm:pt modelId="{DB3E40E1-C920-4BDB-AFAD-52C1A4878270}" type="pres">
      <dgm:prSet presAssocID="{32AE8DEB-BB3B-4892-8EF6-7C5B5DC9184D}" presName="root2" presStyleCnt="0"/>
      <dgm:spPr/>
    </dgm:pt>
    <dgm:pt modelId="{E8BA1855-0546-49EC-97E4-411B2F1B7E73}" type="pres">
      <dgm:prSet presAssocID="{32AE8DEB-BB3B-4892-8EF6-7C5B5DC9184D}" presName="LevelTwoTextNode" presStyleLbl="node2" presStyleIdx="2" presStyleCnt="3" custScaleY="63765">
        <dgm:presLayoutVars>
          <dgm:chPref val="3"/>
        </dgm:presLayoutVars>
      </dgm:prSet>
      <dgm:spPr/>
      <dgm:t>
        <a:bodyPr/>
        <a:lstStyle/>
        <a:p>
          <a:endParaRPr lang="cs-CZ"/>
        </a:p>
      </dgm:t>
    </dgm:pt>
    <dgm:pt modelId="{07E1F4FD-D81B-4F37-8611-7F02941EA37F}" type="pres">
      <dgm:prSet presAssocID="{32AE8DEB-BB3B-4892-8EF6-7C5B5DC9184D}" presName="level3hierChild" presStyleCnt="0"/>
      <dgm:spPr/>
    </dgm:pt>
  </dgm:ptLst>
  <dgm:cxnLst>
    <dgm:cxn modelId="{CFED1C77-CBEB-4E12-97B7-E54081080848}" type="presOf" srcId="{5720718A-8621-46B9-A80B-C9F69D1FA35C}" destId="{63282009-8EA9-43FF-ABDA-A729DAEEF204}" srcOrd="1" destOrd="0" presId="urn:microsoft.com/office/officeart/2005/8/layout/hierarchy2"/>
    <dgm:cxn modelId="{34108BC8-E099-4462-9F76-EC069F794856}" type="presOf" srcId="{226C7260-EEC9-4CA7-9F13-6D539BC04A06}" destId="{8E1D4414-8A54-40A0-A945-FD89736EC531}" srcOrd="0" destOrd="0" presId="urn:microsoft.com/office/officeart/2005/8/layout/hierarchy2"/>
    <dgm:cxn modelId="{10AFFEC7-CE1E-4EC7-8C7E-0FBA0EDC4EA5}" srcId="{1C072F26-68E9-4F02-89E8-F24341632421}" destId="{2BD72A1F-9FF6-476A-BFA3-3FE542CF083E}" srcOrd="1" destOrd="0" parTransId="{AB9AD7AD-0663-4B97-8527-36C95BF2BB03}" sibTransId="{925B77A5-602D-4B98-A3C5-BB9979CFE2F5}"/>
    <dgm:cxn modelId="{5252E3E6-FF66-4A68-BD25-B078F535E07A}" srcId="{1C072F26-68E9-4F02-89E8-F24341632421}" destId="{D06F0922-1555-4F9E-9C40-A1F2BD94D36C}" srcOrd="0" destOrd="0" parTransId="{226C7260-EEC9-4CA7-9F13-6D539BC04A06}" sibTransId="{EC2CAE18-0835-4879-9372-969EB7C90228}"/>
    <dgm:cxn modelId="{3F640B8A-211C-48DB-894E-41E7B35ACAB3}" srcId="{1C072F26-68E9-4F02-89E8-F24341632421}" destId="{32AE8DEB-BB3B-4892-8EF6-7C5B5DC9184D}" srcOrd="2" destOrd="0" parTransId="{5720718A-8621-46B9-A80B-C9F69D1FA35C}" sibTransId="{BD14E70F-AEA1-4F6D-B6BD-DB22E4C0B3FB}"/>
    <dgm:cxn modelId="{2CA45BEB-F0F3-4AB5-9382-49CC0BF5CFD4}" srcId="{E839779B-B2AD-4FBA-8A42-4E181C0CA005}" destId="{1C072F26-68E9-4F02-89E8-F24341632421}" srcOrd="0" destOrd="0" parTransId="{4362A8FA-3C66-4215-ADE1-248D7E8B8AE3}" sibTransId="{D98D029C-5653-4BF1-BBD7-3A4C21F0504E}"/>
    <dgm:cxn modelId="{68898382-CF7A-486B-B532-1C0D01A34C1B}" type="presOf" srcId="{D06F0922-1555-4F9E-9C40-A1F2BD94D36C}" destId="{D7FF5777-7ABC-45B8-929C-62CCDB7F0C57}" srcOrd="0" destOrd="0" presId="urn:microsoft.com/office/officeart/2005/8/layout/hierarchy2"/>
    <dgm:cxn modelId="{4400D1CF-CA5F-4597-8A4C-EF4A4B2EAADD}" type="presOf" srcId="{5720718A-8621-46B9-A80B-C9F69D1FA35C}" destId="{F47B052B-FA1E-4B7F-B7CC-C41446ADE7E9}" srcOrd="0" destOrd="0" presId="urn:microsoft.com/office/officeart/2005/8/layout/hierarchy2"/>
    <dgm:cxn modelId="{0FBA8B96-DD42-4C7A-9D8E-49C197F4A3C0}" type="presOf" srcId="{32AE8DEB-BB3B-4892-8EF6-7C5B5DC9184D}" destId="{E8BA1855-0546-49EC-97E4-411B2F1B7E73}" srcOrd="0" destOrd="0" presId="urn:microsoft.com/office/officeart/2005/8/layout/hierarchy2"/>
    <dgm:cxn modelId="{8B7D1D88-43C8-4D52-BA57-281AF0F07E2D}" type="presOf" srcId="{226C7260-EEC9-4CA7-9F13-6D539BC04A06}" destId="{B0B2452B-B1CE-4AA1-9CD1-3230AA99ADB3}" srcOrd="1" destOrd="0" presId="urn:microsoft.com/office/officeart/2005/8/layout/hierarchy2"/>
    <dgm:cxn modelId="{65DA5285-4FD5-4273-800B-8D10B6CA3057}" type="presOf" srcId="{1C072F26-68E9-4F02-89E8-F24341632421}" destId="{35F76417-C2B4-4FF9-9D87-61B09DC58A85}" srcOrd="0" destOrd="0" presId="urn:microsoft.com/office/officeart/2005/8/layout/hierarchy2"/>
    <dgm:cxn modelId="{4CF81320-DF0C-48C4-A183-4500FEAB6D82}" type="presOf" srcId="{AB9AD7AD-0663-4B97-8527-36C95BF2BB03}" destId="{E7260F9E-B984-46A2-87DE-1A8CD972B1E3}" srcOrd="0" destOrd="0" presId="urn:microsoft.com/office/officeart/2005/8/layout/hierarchy2"/>
    <dgm:cxn modelId="{EE8F5621-E9C4-470D-B28F-66BAB0DB7F41}" type="presOf" srcId="{AB9AD7AD-0663-4B97-8527-36C95BF2BB03}" destId="{B98DDCCC-BBCA-4B50-A9E8-5409F0182022}" srcOrd="1" destOrd="0" presId="urn:microsoft.com/office/officeart/2005/8/layout/hierarchy2"/>
    <dgm:cxn modelId="{22E69E85-B716-4AD2-B42A-FD38C5E12331}" type="presOf" srcId="{E839779B-B2AD-4FBA-8A42-4E181C0CA005}" destId="{CEB680F4-C0E5-4422-A9A7-D06F9DD5DB7D}" srcOrd="0" destOrd="0" presId="urn:microsoft.com/office/officeart/2005/8/layout/hierarchy2"/>
    <dgm:cxn modelId="{4CEED41E-3476-4CE1-9DE9-9C422D1681A0}" type="presOf" srcId="{2BD72A1F-9FF6-476A-BFA3-3FE542CF083E}" destId="{66066C80-44AB-4A56-99CF-CAA0A35C0691}" srcOrd="0" destOrd="0" presId="urn:microsoft.com/office/officeart/2005/8/layout/hierarchy2"/>
    <dgm:cxn modelId="{5FD71D69-5015-4BA9-A2D8-44347171678E}" type="presParOf" srcId="{CEB680F4-C0E5-4422-A9A7-D06F9DD5DB7D}" destId="{B10836A7-8B92-4E33-8BB4-0FAFDF790886}" srcOrd="0" destOrd="0" presId="urn:microsoft.com/office/officeart/2005/8/layout/hierarchy2"/>
    <dgm:cxn modelId="{6C7FB628-B0D7-49F6-81C7-FE1BF1A3E574}" type="presParOf" srcId="{B10836A7-8B92-4E33-8BB4-0FAFDF790886}" destId="{35F76417-C2B4-4FF9-9D87-61B09DC58A85}" srcOrd="0" destOrd="0" presId="urn:microsoft.com/office/officeart/2005/8/layout/hierarchy2"/>
    <dgm:cxn modelId="{C3BA0FBD-0A74-4CEE-8F92-624EC36EFC2A}" type="presParOf" srcId="{B10836A7-8B92-4E33-8BB4-0FAFDF790886}" destId="{B95C96BC-456C-4200-A791-A07AC3B553E8}" srcOrd="1" destOrd="0" presId="urn:microsoft.com/office/officeart/2005/8/layout/hierarchy2"/>
    <dgm:cxn modelId="{6246C945-1AC2-4A11-9D54-7D91A30503C0}" type="presParOf" srcId="{B95C96BC-456C-4200-A791-A07AC3B553E8}" destId="{8E1D4414-8A54-40A0-A945-FD89736EC531}" srcOrd="0" destOrd="0" presId="urn:microsoft.com/office/officeart/2005/8/layout/hierarchy2"/>
    <dgm:cxn modelId="{BD37DD49-717D-472E-898B-A6C7B13C8CC9}" type="presParOf" srcId="{8E1D4414-8A54-40A0-A945-FD89736EC531}" destId="{B0B2452B-B1CE-4AA1-9CD1-3230AA99ADB3}" srcOrd="0" destOrd="0" presId="urn:microsoft.com/office/officeart/2005/8/layout/hierarchy2"/>
    <dgm:cxn modelId="{044B8190-C574-4F2E-9192-7DE75419C90B}" type="presParOf" srcId="{B95C96BC-456C-4200-A791-A07AC3B553E8}" destId="{E410742E-294E-4210-9102-1DAB73E84806}" srcOrd="1" destOrd="0" presId="urn:microsoft.com/office/officeart/2005/8/layout/hierarchy2"/>
    <dgm:cxn modelId="{A5BBAD87-F227-432E-B310-A0E10E1C2886}" type="presParOf" srcId="{E410742E-294E-4210-9102-1DAB73E84806}" destId="{D7FF5777-7ABC-45B8-929C-62CCDB7F0C57}" srcOrd="0" destOrd="0" presId="urn:microsoft.com/office/officeart/2005/8/layout/hierarchy2"/>
    <dgm:cxn modelId="{2A90AEB7-7817-4E8C-973D-CA43814A67BA}" type="presParOf" srcId="{E410742E-294E-4210-9102-1DAB73E84806}" destId="{4E4A0AE1-3211-4C5D-94CD-4D81FCC17950}" srcOrd="1" destOrd="0" presId="urn:microsoft.com/office/officeart/2005/8/layout/hierarchy2"/>
    <dgm:cxn modelId="{403558EE-D8B4-4B3D-9678-62532C1E7F84}" type="presParOf" srcId="{B95C96BC-456C-4200-A791-A07AC3B553E8}" destId="{E7260F9E-B984-46A2-87DE-1A8CD972B1E3}" srcOrd="2" destOrd="0" presId="urn:microsoft.com/office/officeart/2005/8/layout/hierarchy2"/>
    <dgm:cxn modelId="{64739A7B-8580-4EAD-9189-4513DB7B2752}" type="presParOf" srcId="{E7260F9E-B984-46A2-87DE-1A8CD972B1E3}" destId="{B98DDCCC-BBCA-4B50-A9E8-5409F0182022}" srcOrd="0" destOrd="0" presId="urn:microsoft.com/office/officeart/2005/8/layout/hierarchy2"/>
    <dgm:cxn modelId="{9C3B804C-49F9-49BB-9A9A-95430C8E5C56}" type="presParOf" srcId="{B95C96BC-456C-4200-A791-A07AC3B553E8}" destId="{53D57540-9DFA-4376-A578-A2402876B410}" srcOrd="3" destOrd="0" presId="urn:microsoft.com/office/officeart/2005/8/layout/hierarchy2"/>
    <dgm:cxn modelId="{E699D279-36AF-4221-AE5C-5003BA34381A}" type="presParOf" srcId="{53D57540-9DFA-4376-A578-A2402876B410}" destId="{66066C80-44AB-4A56-99CF-CAA0A35C0691}" srcOrd="0" destOrd="0" presId="urn:microsoft.com/office/officeart/2005/8/layout/hierarchy2"/>
    <dgm:cxn modelId="{6E5BED0F-118C-421C-B9CD-A1FECF65C4D1}" type="presParOf" srcId="{53D57540-9DFA-4376-A578-A2402876B410}" destId="{BC01009F-236D-4347-B8CD-1313866081EF}" srcOrd="1" destOrd="0" presId="urn:microsoft.com/office/officeart/2005/8/layout/hierarchy2"/>
    <dgm:cxn modelId="{DF0295F4-8F0B-4AA8-B4D5-C77F0950BED6}" type="presParOf" srcId="{B95C96BC-456C-4200-A791-A07AC3B553E8}" destId="{F47B052B-FA1E-4B7F-B7CC-C41446ADE7E9}" srcOrd="4" destOrd="0" presId="urn:microsoft.com/office/officeart/2005/8/layout/hierarchy2"/>
    <dgm:cxn modelId="{94D10727-D3C6-4650-A8BC-4B04CDD12B9E}" type="presParOf" srcId="{F47B052B-FA1E-4B7F-B7CC-C41446ADE7E9}" destId="{63282009-8EA9-43FF-ABDA-A729DAEEF204}" srcOrd="0" destOrd="0" presId="urn:microsoft.com/office/officeart/2005/8/layout/hierarchy2"/>
    <dgm:cxn modelId="{C0733803-787F-4574-B901-52BA285C90A0}" type="presParOf" srcId="{B95C96BC-456C-4200-A791-A07AC3B553E8}" destId="{DB3E40E1-C920-4BDB-AFAD-52C1A4878270}" srcOrd="5" destOrd="0" presId="urn:microsoft.com/office/officeart/2005/8/layout/hierarchy2"/>
    <dgm:cxn modelId="{EFC51D81-9777-453B-BE15-E7183457AB2D}" type="presParOf" srcId="{DB3E40E1-C920-4BDB-AFAD-52C1A4878270}" destId="{E8BA1855-0546-49EC-97E4-411B2F1B7E73}" srcOrd="0" destOrd="0" presId="urn:microsoft.com/office/officeart/2005/8/layout/hierarchy2"/>
    <dgm:cxn modelId="{B1E6DED5-C894-436D-ADD2-2CE1AF2198FE}" type="presParOf" srcId="{DB3E40E1-C920-4BDB-AFAD-52C1A4878270}" destId="{07E1F4FD-D81B-4F37-8611-7F02941EA37F}"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F76417-C2B4-4FF9-9D87-61B09DC58A85}">
      <dsp:nvSpPr>
        <dsp:cNvPr id="0" name=""/>
        <dsp:cNvSpPr/>
      </dsp:nvSpPr>
      <dsp:spPr>
        <a:xfrm>
          <a:off x="0" y="576068"/>
          <a:ext cx="2405754" cy="991605"/>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cs-CZ" sz="1800" b="1" kern="1200" dirty="0" err="1" smtClean="0">
              <a:latin typeface="Times New Roman" pitchFamily="18" charset="0"/>
              <a:cs typeface="Times New Roman" pitchFamily="18" charset="0"/>
            </a:rPr>
            <a:t>členicí</a:t>
          </a:r>
          <a:r>
            <a:rPr lang="cs-CZ" sz="1800" b="1" kern="1200" dirty="0" smtClean="0">
              <a:latin typeface="Times New Roman" pitchFamily="18" charset="0"/>
              <a:cs typeface="Times New Roman" pitchFamily="18" charset="0"/>
            </a:rPr>
            <a:t> znaménko</a:t>
          </a:r>
        </a:p>
        <a:p>
          <a:pPr lvl="0" algn="ctr" defTabSz="800100">
            <a:lnSpc>
              <a:spcPct val="90000"/>
            </a:lnSpc>
            <a:spcBef>
              <a:spcPct val="0"/>
            </a:spcBef>
            <a:spcAft>
              <a:spcPct val="35000"/>
            </a:spcAft>
          </a:pPr>
          <a:r>
            <a:rPr lang="cs-CZ" sz="1800" b="1" u="none" kern="1200" dirty="0" smtClean="0">
              <a:latin typeface="Times New Roman" pitchFamily="18" charset="0"/>
              <a:cs typeface="Times New Roman" pitchFamily="18" charset="0"/>
            </a:rPr>
            <a:t>ČÁRKA odděluje:</a:t>
          </a:r>
          <a:endParaRPr lang="cs-CZ" sz="1800" b="1" u="none" kern="1200" dirty="0">
            <a:latin typeface="Times New Roman" pitchFamily="18" charset="0"/>
            <a:cs typeface="Times New Roman" pitchFamily="18" charset="0"/>
          </a:endParaRPr>
        </a:p>
      </dsp:txBody>
      <dsp:txXfrm>
        <a:off x="29043" y="605111"/>
        <a:ext cx="2347668" cy="933519"/>
      </dsp:txXfrm>
    </dsp:sp>
    <dsp:sp modelId="{8E1D4414-8A54-40A0-A945-FD89736EC531}">
      <dsp:nvSpPr>
        <dsp:cNvPr id="0" name=""/>
        <dsp:cNvSpPr/>
      </dsp:nvSpPr>
      <dsp:spPr>
        <a:xfrm rot="21251449">
          <a:off x="2403703" y="1006278"/>
          <a:ext cx="798548" cy="50361"/>
        </a:xfrm>
        <a:custGeom>
          <a:avLst/>
          <a:gdLst/>
          <a:ahLst/>
          <a:cxnLst/>
          <a:rect l="0" t="0" r="0" b="0"/>
          <a:pathLst>
            <a:path>
              <a:moveTo>
                <a:pt x="0" y="25180"/>
              </a:moveTo>
              <a:lnTo>
                <a:pt x="798548" y="2518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cs-CZ" sz="1800" b="1" kern="1200">
            <a:latin typeface="Times New Roman" pitchFamily="18" charset="0"/>
            <a:cs typeface="Times New Roman" pitchFamily="18" charset="0"/>
          </a:endParaRPr>
        </a:p>
      </dsp:txBody>
      <dsp:txXfrm>
        <a:off x="2783014" y="1011495"/>
        <a:ext cx="39927" cy="39927"/>
      </dsp:txXfrm>
    </dsp:sp>
    <dsp:sp modelId="{D7FF5777-7ABC-45B8-929C-62CCDB7F0C57}">
      <dsp:nvSpPr>
        <dsp:cNvPr id="0" name=""/>
        <dsp:cNvSpPr/>
      </dsp:nvSpPr>
      <dsp:spPr>
        <a:xfrm>
          <a:off x="3200201" y="674897"/>
          <a:ext cx="1983211" cy="632297"/>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cs-CZ" sz="1800" b="1" kern="1200" dirty="0" smtClean="0">
              <a:latin typeface="Times New Roman" pitchFamily="18" charset="0"/>
              <a:cs typeface="Times New Roman" pitchFamily="18" charset="0"/>
            </a:rPr>
            <a:t>několikanásobné větné členy</a:t>
          </a:r>
          <a:endParaRPr lang="cs-CZ" sz="1800" b="1" kern="1200" dirty="0">
            <a:latin typeface="Times New Roman" pitchFamily="18" charset="0"/>
            <a:cs typeface="Times New Roman" pitchFamily="18" charset="0"/>
          </a:endParaRPr>
        </a:p>
      </dsp:txBody>
      <dsp:txXfrm>
        <a:off x="3218720" y="693416"/>
        <a:ext cx="1946173" cy="595259"/>
      </dsp:txXfrm>
    </dsp:sp>
    <dsp:sp modelId="{E7260F9E-B984-46A2-87DE-1A8CD972B1E3}">
      <dsp:nvSpPr>
        <dsp:cNvPr id="0" name=""/>
        <dsp:cNvSpPr/>
      </dsp:nvSpPr>
      <dsp:spPr>
        <a:xfrm rot="2483544">
          <a:off x="2273486" y="1396797"/>
          <a:ext cx="1058982" cy="50361"/>
        </a:xfrm>
        <a:custGeom>
          <a:avLst/>
          <a:gdLst/>
          <a:ahLst/>
          <a:cxnLst/>
          <a:rect l="0" t="0" r="0" b="0"/>
          <a:pathLst>
            <a:path>
              <a:moveTo>
                <a:pt x="0" y="25180"/>
              </a:moveTo>
              <a:lnTo>
                <a:pt x="1058982" y="2518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cs-CZ" sz="1800" b="1" kern="1200">
            <a:latin typeface="Times New Roman" pitchFamily="18" charset="0"/>
            <a:cs typeface="Times New Roman" pitchFamily="18" charset="0"/>
          </a:endParaRPr>
        </a:p>
      </dsp:txBody>
      <dsp:txXfrm>
        <a:off x="2776503" y="1395503"/>
        <a:ext cx="52949" cy="52949"/>
      </dsp:txXfrm>
    </dsp:sp>
    <dsp:sp modelId="{66066C80-44AB-4A56-99CF-CAA0A35C0691}">
      <dsp:nvSpPr>
        <dsp:cNvPr id="0" name=""/>
        <dsp:cNvSpPr/>
      </dsp:nvSpPr>
      <dsp:spPr>
        <a:xfrm>
          <a:off x="3200201" y="1455935"/>
          <a:ext cx="1983211" cy="632297"/>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cs-CZ" sz="1800" b="1" kern="1200" smtClean="0">
              <a:latin typeface="Times New Roman" pitchFamily="18" charset="0"/>
              <a:cs typeface="Times New Roman" pitchFamily="18" charset="0"/>
            </a:rPr>
            <a:t>vložené nebo volně připojené výrazy</a:t>
          </a:r>
          <a:endParaRPr lang="cs-CZ" sz="1800" b="1" kern="1200">
            <a:latin typeface="Times New Roman" pitchFamily="18" charset="0"/>
            <a:cs typeface="Times New Roman" pitchFamily="18" charset="0"/>
          </a:endParaRPr>
        </a:p>
      </dsp:txBody>
      <dsp:txXfrm>
        <a:off x="3218720" y="1474454"/>
        <a:ext cx="1946173" cy="595259"/>
      </dsp:txXfrm>
    </dsp:sp>
    <dsp:sp modelId="{F47B052B-FA1E-4B7F-B7CC-C41446ADE7E9}">
      <dsp:nvSpPr>
        <dsp:cNvPr id="0" name=""/>
        <dsp:cNvSpPr/>
      </dsp:nvSpPr>
      <dsp:spPr>
        <a:xfrm rot="3707625">
          <a:off x="1962553" y="1787316"/>
          <a:ext cx="1680848" cy="50361"/>
        </a:xfrm>
        <a:custGeom>
          <a:avLst/>
          <a:gdLst/>
          <a:ahLst/>
          <a:cxnLst/>
          <a:rect l="0" t="0" r="0" b="0"/>
          <a:pathLst>
            <a:path>
              <a:moveTo>
                <a:pt x="0" y="25180"/>
              </a:moveTo>
              <a:lnTo>
                <a:pt x="1680848" y="2518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cs-CZ" sz="1800" b="1" kern="1200">
            <a:latin typeface="Times New Roman" pitchFamily="18" charset="0"/>
            <a:cs typeface="Times New Roman" pitchFamily="18" charset="0"/>
          </a:endParaRPr>
        </a:p>
      </dsp:txBody>
      <dsp:txXfrm>
        <a:off x="2760956" y="1770475"/>
        <a:ext cx="84042" cy="84042"/>
      </dsp:txXfrm>
    </dsp:sp>
    <dsp:sp modelId="{E8BA1855-0546-49EC-97E4-411B2F1B7E73}">
      <dsp:nvSpPr>
        <dsp:cNvPr id="0" name=""/>
        <dsp:cNvSpPr/>
      </dsp:nvSpPr>
      <dsp:spPr>
        <a:xfrm>
          <a:off x="3200201" y="2236973"/>
          <a:ext cx="1983211" cy="632297"/>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cs-CZ" sz="1800" b="1" kern="1200" dirty="0" smtClean="0">
              <a:latin typeface="Times New Roman" pitchFamily="18" charset="0"/>
              <a:cs typeface="Times New Roman" pitchFamily="18" charset="0"/>
            </a:rPr>
            <a:t>věty v souvětí</a:t>
          </a:r>
          <a:endParaRPr lang="cs-CZ" sz="1800" b="1" kern="1200" dirty="0">
            <a:latin typeface="Times New Roman" pitchFamily="18" charset="0"/>
            <a:cs typeface="Times New Roman" pitchFamily="18" charset="0"/>
          </a:endParaRPr>
        </a:p>
      </dsp:txBody>
      <dsp:txXfrm>
        <a:off x="3218720" y="2255492"/>
        <a:ext cx="1946173" cy="59525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033583E-89BF-4ECB-AA3F-75DD3E829E63}" type="datetimeFigureOut">
              <a:rPr lang="cs-CZ" smtClean="0"/>
              <a:pPr/>
              <a:t>1.4.2012</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771979-99DB-4828-878C-66DC5CF305D5}" type="slidenum">
              <a:rPr lang="cs-CZ" smtClean="0"/>
              <a:pPr/>
              <a:t>‹#›</a:t>
            </a:fld>
            <a:endParaRPr lang="cs-CZ"/>
          </a:p>
        </p:txBody>
      </p:sp>
    </p:spTree>
    <p:extLst>
      <p:ext uri="{BB962C8B-B14F-4D97-AF65-F5344CB8AC3E}">
        <p14:creationId xmlns:p14="http://schemas.microsoft.com/office/powerpoint/2010/main" val="55917076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527786-DE88-4C02-A0B7-082242F2B663}" type="datetimeFigureOut">
              <a:rPr lang="cs-CZ" smtClean="0"/>
              <a:pPr/>
              <a:t>1.4.2012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C757F8-8F25-4CF1-88DC-C9C420F53004}" type="slidenum">
              <a:rPr lang="cs-CZ" smtClean="0"/>
              <a:pPr/>
              <a:t>‹#›</a:t>
            </a:fld>
            <a:endParaRPr lang="cs-CZ"/>
          </a:p>
        </p:txBody>
      </p:sp>
    </p:spTree>
    <p:extLst>
      <p:ext uri="{BB962C8B-B14F-4D97-AF65-F5344CB8AC3E}">
        <p14:creationId xmlns:p14="http://schemas.microsoft.com/office/powerpoint/2010/main" val="266137682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1</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10</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2</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3</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4</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5</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6</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7</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8</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9</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597819"/>
            <a:ext cx="7772400" cy="1102519"/>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F946E6A-BCBB-4397-B238-D9666C12CA33}" type="datetime1">
              <a:rPr lang="cs-CZ" smtClean="0"/>
              <a:pPr/>
              <a:t>1.4.2012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984DB5B-C4F9-421B-B915-96C77EBC177D}" type="datetime1">
              <a:rPr lang="cs-CZ" smtClean="0"/>
              <a:pPr/>
              <a:t>1.4.2012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05979"/>
            <a:ext cx="2057400" cy="4388644"/>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05979"/>
            <a:ext cx="6019800" cy="4388644"/>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1027F35-795A-4B52-AF4B-8AF9D6F591C2}" type="datetime1">
              <a:rPr lang="cs-CZ" smtClean="0"/>
              <a:pPr/>
              <a:t>1.4.2012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B4B4C2E-6E06-4E9C-9D85-8F31E0E288E6}" type="datetime1">
              <a:rPr lang="cs-CZ" smtClean="0"/>
              <a:pPr/>
              <a:t>1.4.2012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3305176"/>
            <a:ext cx="7772400" cy="1021556"/>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F4ABC8E-B95F-4149-9A9A-D11A584EB29D}" type="datetime1">
              <a:rPr lang="cs-CZ" smtClean="0"/>
              <a:pPr/>
              <a:t>1.4.2012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9A0DED4-D2BA-48CB-B2B6-1875E7FDB29C}" type="datetime1">
              <a:rPr lang="cs-CZ" smtClean="0"/>
              <a:pPr/>
              <a:t>1.4.2012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829A91E-1CCF-40B7-8986-DCBC22B998A1}" type="datetime1">
              <a:rPr lang="cs-CZ" smtClean="0"/>
              <a:pPr/>
              <a:t>1.4.2012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59ECEE0F-07E8-4FA4-BC5E-B1097BC39F9A}" type="datetime1">
              <a:rPr lang="cs-CZ" smtClean="0"/>
              <a:pPr/>
              <a:t>1.4.2012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0561AB1-11DE-4681-8765-EB93C13598AF}" type="datetime1">
              <a:rPr lang="cs-CZ" smtClean="0"/>
              <a:pPr/>
              <a:t>1.4.2012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1" y="204787"/>
            <a:ext cx="3008313" cy="871538"/>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F688AF0-EED2-4674-8E08-6CB36054DDEB}" type="datetime1">
              <a:rPr lang="cs-CZ" smtClean="0"/>
              <a:pPr/>
              <a:t>1.4.2012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3600450"/>
            <a:ext cx="5486400" cy="425054"/>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ECB1AB8-A318-494C-B197-385F53BD80D4}" type="datetime1">
              <a:rPr lang="cs-CZ" smtClean="0"/>
              <a:pPr/>
              <a:t>1.4.2012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alpha val="70000"/>
          </a:srgb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3ACAF81-B0B1-45DF-898B-A867B8150E23}" type="datetime1">
              <a:rPr lang="cs-CZ" smtClean="0"/>
              <a:pPr/>
              <a:t>1.4.2012</a:t>
            </a:fld>
            <a:endParaRPr lang="cs-CZ"/>
          </a:p>
        </p:txBody>
      </p:sp>
      <p:sp>
        <p:nvSpPr>
          <p:cNvPr id="5" name="Zástupný symbol pro zápatí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B5059B0-F0F3-4110-8E3E-B7F9093C10A3}"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hubblesite.org/"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wmf"/><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2.wmf"/><Relationship Id="rId5" Type="http://schemas.openxmlformats.org/officeDocument/2006/relationships/image" Target="../media/image11.png"/><Relationship Id="rId4" Type="http://schemas.openxmlformats.org/officeDocument/2006/relationships/image" Target="../media/image10.gif"/></Relationships>
</file>

<file path=ppt/slides/_rels/slide7.xml.rels><?xml version="1.0" encoding="UTF-8" standalone="yes"?>
<Relationships xmlns="http://schemas.openxmlformats.org/package/2006/relationships"><Relationship Id="rId3" Type="http://schemas.openxmlformats.org/officeDocument/2006/relationships/hyperlink" Target="http://www.helpforenglish.cz/file.php?id=20_1260998884_punc" TargetMode="External"/><Relationship Id="rId7" Type="http://schemas.microsoft.com/office/2007/relationships/hdphoto" Target="../media/hdphoto1.wdp"/><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hyperlink" Target="http://www.helpforenglish.cz/slovni-zasoba/okruhy-slovni-zasoby/c2009121603-Punctuation-marks--vocabulary-.html" TargetMode="External"/><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www.helpforenglish.cz/slovni-zasoba/okruhy-slovni-zasoby/c2009121603-Punctuation-marks--vocabulary-.html" TargetMode="External"/><Relationship Id="rId3" Type="http://schemas.openxmlformats.org/officeDocument/2006/relationships/hyperlink" Target="http://hubblesite.org/" TargetMode="External"/><Relationship Id="rId7" Type="http://schemas.openxmlformats.org/officeDocument/2006/relationships/hyperlink" Target="http://www.helpforenglish.cz/gramatika/ruzne/interpunkce/c2009121402-punctuation-marks--interpunkcni-znamenka-.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www.jakpsatweb.cz/interpunkce.html" TargetMode="External"/><Relationship Id="rId5" Type="http://schemas.openxmlformats.org/officeDocument/2006/relationships/hyperlink" Target="http://cs.wikipedia.org/wiki/Interpunk%C4%8Dn%C3%AD_znam%C3%A9nko" TargetMode="External"/><Relationship Id="rId4" Type="http://schemas.openxmlformats.org/officeDocument/2006/relationships/hyperlink" Target="http://www.mojecestina.cz/interpunkce/c2011041601-interpunkcni-znamenka---uvod.html" TargetMode="External"/><Relationship Id="rId9" Type="http://schemas.openxmlformats.org/officeDocument/2006/relationships/hyperlink" Target="http://www.paperwritingservice.info/tips-from-paper-writing-service-professionals/paper-writing-service-tips-on-punctu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496" y="483518"/>
            <a:ext cx="4752528" cy="594066"/>
          </a:xfrm>
        </p:spPr>
        <p:txBody>
          <a:bodyPr>
            <a:normAutofit/>
          </a:bodyPr>
          <a:lstStyle/>
          <a:p>
            <a:pPr algn="l"/>
            <a:r>
              <a:rPr lang="cs-CZ" sz="2500" b="1" dirty="0" smtClean="0">
                <a:latin typeface="Times New Roman" pitchFamily="18" charset="0"/>
                <a:cs typeface="Times New Roman" pitchFamily="18" charset="0"/>
              </a:rPr>
              <a:t>59.1 Zásady psaní čárky v souvětí</a:t>
            </a:r>
            <a:endParaRPr lang="cs-CZ" sz="2500" b="1" dirty="0">
              <a:latin typeface="Times New Roman" pitchFamily="18" charset="0"/>
              <a:cs typeface="Times New Roman" pitchFamily="18" charset="0"/>
            </a:endParaRPr>
          </a:p>
        </p:txBody>
      </p:sp>
      <p:sp>
        <p:nvSpPr>
          <p:cNvPr id="24" name="TextovéPole 2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16" name="TextovéPole 15"/>
          <p:cNvSpPr txBox="1"/>
          <p:nvPr/>
        </p:nvSpPr>
        <p:spPr>
          <a:xfrm>
            <a:off x="0" y="4527947"/>
            <a:ext cx="9144000" cy="615553"/>
          </a:xfrm>
          <a:prstGeom prst="rect">
            <a:avLst/>
          </a:prstGeom>
          <a:solidFill>
            <a:schemeClr val="accent6">
              <a:lumMod val="40000"/>
              <a:lumOff val="60000"/>
            </a:schemeClr>
          </a:solidFill>
        </p:spPr>
        <p:txBody>
          <a:bodyPr wrap="square" rtlCol="0">
            <a:spAutoFit/>
          </a:bodyPr>
          <a:lstStyle/>
          <a:p>
            <a:endParaRPr lang="cs-CZ" sz="1200" b="1" dirty="0">
              <a:solidFill>
                <a:schemeClr val="accent3">
                  <a:lumMod val="50000"/>
                </a:schemeClr>
              </a:solidFill>
              <a:latin typeface="Times New Roman" pitchFamily="18" charset="0"/>
              <a:cs typeface="Times New Roman" pitchFamily="18" charset="0"/>
            </a:endParaRPr>
          </a:p>
          <a:p>
            <a:r>
              <a:rPr lang="cs-CZ" sz="1200" dirty="0" smtClean="0">
                <a:solidFill>
                  <a:schemeClr val="accent3">
                    <a:lumMod val="50000"/>
                  </a:schemeClr>
                </a:solidFill>
                <a:latin typeface="Times New Roman" pitchFamily="18" charset="0"/>
                <a:cs typeface="Times New Roman" pitchFamily="18" charset="0"/>
              </a:rPr>
              <a:t>Autor: </a:t>
            </a:r>
            <a:r>
              <a:rPr lang="cs-CZ" sz="1200" b="1" dirty="0" smtClean="0">
                <a:solidFill>
                  <a:schemeClr val="accent3">
                    <a:lumMod val="50000"/>
                  </a:schemeClr>
                </a:solidFill>
                <a:latin typeface="Times New Roman" pitchFamily="18" charset="0"/>
                <a:cs typeface="Times New Roman" pitchFamily="18" charset="0"/>
              </a:rPr>
              <a:t>Mgr. Eva Zralá</a:t>
            </a:r>
            <a:endParaRPr lang="cs-CZ" sz="1600" dirty="0" smtClean="0">
              <a:solidFill>
                <a:schemeClr val="accent3">
                  <a:lumMod val="50000"/>
                </a:schemeClr>
              </a:solidFill>
              <a:latin typeface="Times New Roman" pitchFamily="18" charset="0"/>
              <a:cs typeface="Times New Roman" pitchFamily="18" charset="0"/>
            </a:endParaRPr>
          </a:p>
          <a:p>
            <a:endParaRPr lang="cs-CZ" sz="1000" dirty="0"/>
          </a:p>
        </p:txBody>
      </p:sp>
      <p:pic>
        <p:nvPicPr>
          <p:cNvPr id="19" name="obrázek 5" descr="Image"/>
          <p:cNvPicPr/>
          <p:nvPr/>
        </p:nvPicPr>
        <p:blipFill>
          <a:blip r:embed="rId3">
            <a:extLst>
              <a:ext uri="{28A0092B-C50C-407E-A947-70E740481C1C}">
                <a14:useLocalDpi xmlns:a14="http://schemas.microsoft.com/office/drawing/2010/main" val="0"/>
              </a:ext>
            </a:extLst>
          </a:blip>
          <a:srcRect/>
          <a:stretch>
            <a:fillRect/>
          </a:stretch>
        </p:blipFill>
        <p:spPr bwMode="auto">
          <a:xfrm>
            <a:off x="6100740" y="4550290"/>
            <a:ext cx="3043260" cy="593210"/>
          </a:xfrm>
          <a:prstGeom prst="rect">
            <a:avLst/>
          </a:prstGeom>
          <a:noFill/>
          <a:ln>
            <a:noFill/>
          </a:ln>
        </p:spPr>
      </p:pic>
      <p:sp>
        <p:nvSpPr>
          <p:cNvPr id="8" name="TextovéPole 7"/>
          <p:cNvSpPr txBox="1"/>
          <p:nvPr/>
        </p:nvSpPr>
        <p:spPr>
          <a:xfrm>
            <a:off x="596159" y="2505184"/>
            <a:ext cx="5632025" cy="1650742"/>
          </a:xfrm>
          <a:prstGeom prst="notchedRightArrow">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cs-CZ" sz="1600" b="1" u="sng" dirty="0" smtClean="0">
                <a:latin typeface="Times New Roman" pitchFamily="18" charset="0"/>
                <a:cs typeface="Times New Roman" pitchFamily="18" charset="0"/>
              </a:rPr>
              <a:t>interpunkční znaménka </a:t>
            </a:r>
          </a:p>
          <a:p>
            <a:pPr algn="ctr"/>
            <a:r>
              <a:rPr lang="cs-CZ" sz="1600" dirty="0" smtClean="0">
                <a:latin typeface="Times New Roman" pitchFamily="18" charset="0"/>
                <a:cs typeface="Times New Roman" pitchFamily="18" charset="0"/>
              </a:rPr>
              <a:t>tečka, čárka, otazník, vykřičník, dvojtečka, středník, pomlčka, tři tečky, uvozovky, závorky, lomítko, apostrof </a:t>
            </a:r>
            <a:endParaRPr lang="cs-CZ" sz="1600" b="1" dirty="0">
              <a:latin typeface="Times New Roman" pitchFamily="18" charset="0"/>
              <a:cs typeface="Times New Roman" pitchFamily="18" charset="0"/>
            </a:endParaRPr>
          </a:p>
        </p:txBody>
      </p:sp>
      <p:sp>
        <p:nvSpPr>
          <p:cNvPr id="9" name="TextovéPole 8"/>
          <p:cNvSpPr txBox="1"/>
          <p:nvPr/>
        </p:nvSpPr>
        <p:spPr>
          <a:xfrm>
            <a:off x="323528" y="1196047"/>
            <a:ext cx="7920880" cy="1015663"/>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cs-CZ" sz="1200" dirty="0" smtClean="0">
                <a:latin typeface="Times New Roman" pitchFamily="18" charset="0"/>
                <a:cs typeface="Times New Roman" pitchFamily="18" charset="0"/>
              </a:rPr>
              <a:t>Je </a:t>
            </a:r>
            <a:r>
              <a:rPr lang="cs-CZ" sz="1200" dirty="0">
                <a:latin typeface="Times New Roman" pitchFamily="18" charset="0"/>
                <a:cs typeface="Times New Roman" pitchFamily="18" charset="0"/>
              </a:rPr>
              <a:t>jasné že správné používání interpunkce je opravdu důležité psaní čárek teček či uvozovek není pouhým výmyslem nás učitelů abychom měli čím trápit žáky Dobře použité interpunkční znaménko nám může pomoci pochopit správný význam věty je dobrým orientačním bodem při čtení textu a jeho porozumění Pokud tedy chceme aby se v našem textu dobře orientovali i ostatní už jen z tohoto důvodu bychom měli interpunkční znaménka </a:t>
            </a:r>
            <a:r>
              <a:rPr lang="cs-CZ" sz="1200" dirty="0" smtClean="0">
                <a:latin typeface="Times New Roman" pitchFamily="18" charset="0"/>
                <a:cs typeface="Times New Roman" pitchFamily="18" charset="0"/>
              </a:rPr>
              <a:t>používat  </a:t>
            </a:r>
            <a:r>
              <a:rPr lang="cs-CZ" sz="1200" dirty="0">
                <a:latin typeface="Times New Roman" pitchFamily="18" charset="0"/>
                <a:cs typeface="Times New Roman" pitchFamily="18" charset="0"/>
              </a:rPr>
              <a:t>Schválně zkuste si přečíst tento text ve znění bez použití interpunkce</a:t>
            </a:r>
          </a:p>
        </p:txBody>
      </p:sp>
      <p:pic>
        <p:nvPicPr>
          <p:cNvPr id="10" name="Picture 2" descr="interpunkční znaménk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200" y="2281141"/>
            <a:ext cx="2511775" cy="209080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8"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ovéPole 10">
            <a:hlinkClick r:id="rId3"/>
          </p:cNvPr>
          <p:cNvSpPr txBox="1"/>
          <p:nvPr/>
        </p:nvSpPr>
        <p:spPr>
          <a:xfrm>
            <a:off x="6516216" y="3867895"/>
            <a:ext cx="2304256" cy="461665"/>
          </a:xfrm>
          <a:prstGeom prst="rect">
            <a:avLst/>
          </a:prstGeom>
          <a:noFill/>
        </p:spPr>
        <p:txBody>
          <a:bodyPr wrap="square" rtlCol="0">
            <a:spAutoFit/>
          </a:bodyPr>
          <a:lstStyle/>
          <a:p>
            <a:endParaRPr lang="cs-CZ" sz="1200" dirty="0" smtClean="0"/>
          </a:p>
          <a:p>
            <a:endParaRPr lang="cs-CZ" sz="1200" dirty="0"/>
          </a:p>
        </p:txBody>
      </p:sp>
      <p:sp>
        <p:nvSpPr>
          <p:cNvPr id="14" name="TextovéPole 1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10" name="Nadpis 1"/>
          <p:cNvSpPr txBox="1">
            <a:spLocks/>
          </p:cNvSpPr>
          <p:nvPr/>
        </p:nvSpPr>
        <p:spPr>
          <a:xfrm>
            <a:off x="20150" y="498603"/>
            <a:ext cx="3831769" cy="59406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59.10 Anotace</a:t>
            </a:r>
            <a:endParaRPr lang="cs-CZ" sz="2500" b="1" dirty="0">
              <a:latin typeface="Times New Roman" pitchFamily="18" charset="0"/>
              <a:cs typeface="Times New Roman" pitchFamily="18" charset="0"/>
            </a:endParaRPr>
          </a:p>
        </p:txBody>
      </p:sp>
      <p:graphicFrame>
        <p:nvGraphicFramePr>
          <p:cNvPr id="12" name="Tabulka 11"/>
          <p:cNvGraphicFramePr>
            <a:graphicFrameLocks noGrp="1"/>
          </p:cNvGraphicFramePr>
          <p:nvPr>
            <p:extLst>
              <p:ext uri="{D42A27DB-BD31-4B8C-83A1-F6EECF244321}">
                <p14:modId xmlns:p14="http://schemas.microsoft.com/office/powerpoint/2010/main" val="2430283097"/>
              </p:ext>
            </p:extLst>
          </p:nvPr>
        </p:nvGraphicFramePr>
        <p:xfrm>
          <a:off x="1043608" y="1275606"/>
          <a:ext cx="7272808" cy="3163050"/>
        </p:xfrm>
        <a:graphic>
          <a:graphicData uri="http://schemas.openxmlformats.org/drawingml/2006/table">
            <a:tbl>
              <a:tblPr firstRow="1" bandRow="1">
                <a:tableStyleId>{10A1B5D5-9B99-4C35-A422-299274C87663}</a:tableStyleId>
              </a:tblPr>
              <a:tblGrid>
                <a:gridCol w="1907305"/>
                <a:gridCol w="5365503"/>
              </a:tblGrid>
              <a:tr h="545574">
                <a:tc>
                  <a:txBody>
                    <a:bodyPr/>
                    <a:lstStyle/>
                    <a:p>
                      <a:r>
                        <a:rPr lang="cs-CZ" dirty="0" smtClean="0">
                          <a:latin typeface="Times New Roman" pitchFamily="18" charset="0"/>
                          <a:cs typeface="Times New Roman" pitchFamily="18" charset="0"/>
                        </a:rPr>
                        <a:t>Autor</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Mgr. Eva Zralá</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Období</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01</a:t>
                      </a:r>
                      <a:r>
                        <a:rPr lang="cs-CZ" baseline="0" dirty="0" smtClean="0">
                          <a:latin typeface="Times New Roman" pitchFamily="18" charset="0"/>
                          <a:cs typeface="Times New Roman" pitchFamily="18" charset="0"/>
                        </a:rPr>
                        <a:t> – 06/2012</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Ročník</a:t>
                      </a:r>
                      <a:endParaRPr lang="cs-CZ" dirty="0">
                        <a:latin typeface="Times New Roman" pitchFamily="18" charset="0"/>
                        <a:cs typeface="Times New Roman" pitchFamily="18" charset="0"/>
                      </a:endParaRPr>
                    </a:p>
                  </a:txBody>
                  <a:tcPr/>
                </a:tc>
                <a:tc>
                  <a:txBody>
                    <a:bodyPr/>
                    <a:lstStyle/>
                    <a:p>
                      <a:r>
                        <a:rPr lang="cs-CZ" baseline="0" dirty="0" smtClean="0">
                          <a:latin typeface="Times New Roman" pitchFamily="18" charset="0"/>
                          <a:cs typeface="Times New Roman" pitchFamily="18" charset="0"/>
                        </a:rPr>
                        <a:t>7. a </a:t>
                      </a:r>
                      <a:r>
                        <a:rPr lang="cs-CZ" baseline="0" dirty="0" smtClean="0">
                          <a:latin typeface="Times New Roman" pitchFamily="18" charset="0"/>
                          <a:cs typeface="Times New Roman" pitchFamily="18" charset="0"/>
                        </a:rPr>
                        <a:t> 8</a:t>
                      </a:r>
                      <a:r>
                        <a:rPr lang="cs-CZ" baseline="0" dirty="0" smtClean="0">
                          <a:latin typeface="Times New Roman" pitchFamily="18" charset="0"/>
                          <a:cs typeface="Times New Roman" pitchFamily="18" charset="0"/>
                        </a:rPr>
                        <a:t>. ročník </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Klíčová slova</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Interpunkce, interpunkční znaménka, čárka.</a:t>
                      </a:r>
                      <a:endParaRPr lang="cs-CZ" dirty="0">
                        <a:latin typeface="Times New Roman" pitchFamily="18" charset="0"/>
                        <a:cs typeface="Times New Roman" pitchFamily="18" charset="0"/>
                      </a:endParaRPr>
                    </a:p>
                  </a:txBody>
                  <a:tcPr/>
                </a:tc>
              </a:tr>
              <a:tr h="958020">
                <a:tc>
                  <a:txBody>
                    <a:bodyPr/>
                    <a:lstStyle/>
                    <a:p>
                      <a:r>
                        <a:rPr lang="cs-CZ" dirty="0" smtClean="0">
                          <a:latin typeface="Times New Roman" pitchFamily="18" charset="0"/>
                          <a:cs typeface="Times New Roman" pitchFamily="18" charset="0"/>
                        </a:rPr>
                        <a:t>Anotace</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Prezentace popisující zásady psaní čárky v souvětí.</a:t>
                      </a:r>
                      <a:endParaRPr lang="cs-CZ"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395087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496" y="492443"/>
            <a:ext cx="7704856" cy="594066"/>
          </a:xfrm>
        </p:spPr>
        <p:txBody>
          <a:bodyPr>
            <a:normAutofit/>
          </a:bodyPr>
          <a:lstStyle/>
          <a:p>
            <a:pPr algn="l"/>
            <a:r>
              <a:rPr lang="cs-CZ" sz="2500" b="1" dirty="0" smtClean="0">
                <a:latin typeface="Times New Roman" pitchFamily="18" charset="0"/>
                <a:cs typeface="Times New Roman" pitchFamily="18" charset="0"/>
              </a:rPr>
              <a:t>59.2 Co již víme o interpunkčních znaménkách?</a:t>
            </a:r>
            <a:endParaRPr lang="cs-CZ" sz="25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graphicFrame>
        <p:nvGraphicFramePr>
          <p:cNvPr id="5" name="Tabulka 4"/>
          <p:cNvGraphicFramePr>
            <a:graphicFrameLocks noGrp="1"/>
          </p:cNvGraphicFramePr>
          <p:nvPr>
            <p:extLst>
              <p:ext uri="{D42A27DB-BD31-4B8C-83A1-F6EECF244321}">
                <p14:modId xmlns:p14="http://schemas.microsoft.com/office/powerpoint/2010/main" val="1758112093"/>
              </p:ext>
            </p:extLst>
          </p:nvPr>
        </p:nvGraphicFramePr>
        <p:xfrm>
          <a:off x="107503" y="1129492"/>
          <a:ext cx="9001001" cy="3890530"/>
        </p:xfrm>
        <a:graphic>
          <a:graphicData uri="http://schemas.openxmlformats.org/drawingml/2006/table">
            <a:tbl>
              <a:tblPr bandRow="1">
                <a:tableStyleId>{00A15C55-8517-42AA-B614-E9B94910E393}</a:tableStyleId>
              </a:tblPr>
              <a:tblGrid>
                <a:gridCol w="936103"/>
                <a:gridCol w="1656184"/>
                <a:gridCol w="6408714"/>
              </a:tblGrid>
              <a:tr h="277895">
                <a:tc>
                  <a:txBody>
                    <a:bodyPr/>
                    <a:lstStyle/>
                    <a:p>
                      <a:pPr algn="ctr"/>
                      <a:r>
                        <a:rPr lang="cs-CZ" sz="1200" b="1" dirty="0" smtClean="0">
                          <a:solidFill>
                            <a:schemeClr val="tx1"/>
                          </a:solidFill>
                          <a:latin typeface="Times New Roman" pitchFamily="18" charset="0"/>
                          <a:cs typeface="Times New Roman" pitchFamily="18" charset="0"/>
                        </a:rPr>
                        <a:t>znaménko</a:t>
                      </a:r>
                      <a:endParaRPr lang="cs-CZ" sz="1200" b="1" dirty="0">
                        <a:solidFill>
                          <a:schemeClr val="tx1"/>
                        </a:solidFill>
                        <a:latin typeface="Times New Roman" pitchFamily="18" charset="0"/>
                        <a:cs typeface="Times New Roman" pitchFamily="18" charset="0"/>
                      </a:endParaRPr>
                    </a:p>
                  </a:txBody>
                  <a:tcPr/>
                </a:tc>
                <a:tc>
                  <a:txBody>
                    <a:bodyPr/>
                    <a:lstStyle/>
                    <a:p>
                      <a:pPr algn="ctr"/>
                      <a:r>
                        <a:rPr lang="cs-CZ" sz="1200" b="1" dirty="0" smtClean="0">
                          <a:solidFill>
                            <a:schemeClr val="tx1"/>
                          </a:solidFill>
                          <a:latin typeface="Times New Roman" pitchFamily="18" charset="0"/>
                          <a:cs typeface="Times New Roman" pitchFamily="18" charset="0"/>
                        </a:rPr>
                        <a:t>název</a:t>
                      </a:r>
                      <a:endParaRPr lang="cs-CZ" sz="1200" b="1" dirty="0">
                        <a:solidFill>
                          <a:schemeClr val="tx1"/>
                        </a:solidFill>
                        <a:latin typeface="Times New Roman" pitchFamily="18" charset="0"/>
                        <a:cs typeface="Times New Roman" pitchFamily="18" charset="0"/>
                      </a:endParaRPr>
                    </a:p>
                  </a:txBody>
                  <a:tcPr/>
                </a:tc>
                <a:tc>
                  <a:txBody>
                    <a:bodyPr/>
                    <a:lstStyle/>
                    <a:p>
                      <a:pPr algn="ctr"/>
                      <a:r>
                        <a:rPr lang="cs-CZ" sz="1200" b="1" dirty="0" smtClean="0">
                          <a:solidFill>
                            <a:schemeClr val="tx1"/>
                          </a:solidFill>
                          <a:latin typeface="Times New Roman" pitchFamily="18" charset="0"/>
                          <a:cs typeface="Times New Roman" pitchFamily="18" charset="0"/>
                        </a:rPr>
                        <a:t>funkce</a:t>
                      </a:r>
                      <a:endParaRPr lang="cs-CZ" sz="1200" b="1" dirty="0">
                        <a:solidFill>
                          <a:schemeClr val="tx1"/>
                        </a:solidFill>
                        <a:latin typeface="Times New Roman" pitchFamily="18" charset="0"/>
                        <a:cs typeface="Times New Roman" pitchFamily="18" charset="0"/>
                      </a:endParaRPr>
                    </a:p>
                  </a:txBody>
                  <a:tcPr/>
                </a:tc>
              </a:tr>
              <a:tr h="277895">
                <a:tc>
                  <a:txBody>
                    <a:bodyPr/>
                    <a:lstStyle/>
                    <a:p>
                      <a:pPr algn="ctr"/>
                      <a:r>
                        <a:rPr lang="cs-CZ" sz="1200" b="1" dirty="0" smtClean="0">
                          <a:solidFill>
                            <a:schemeClr val="tx1"/>
                          </a:solidFill>
                          <a:latin typeface="Times New Roman" pitchFamily="18" charset="0"/>
                          <a:cs typeface="Times New Roman" pitchFamily="18" charset="0"/>
                        </a:rPr>
                        <a:t>.</a:t>
                      </a:r>
                      <a:endParaRPr lang="cs-CZ" sz="1200" b="1"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tečka</a:t>
                      </a:r>
                      <a:endParaRPr lang="cs-CZ" sz="1200"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ukončuje větu, označuje zkratky,</a:t>
                      </a:r>
                      <a:r>
                        <a:rPr lang="cs-CZ" sz="1200" baseline="0" dirty="0" smtClean="0">
                          <a:solidFill>
                            <a:schemeClr val="tx1"/>
                          </a:solidFill>
                          <a:latin typeface="Times New Roman" pitchFamily="18" charset="0"/>
                          <a:cs typeface="Times New Roman" pitchFamily="18" charset="0"/>
                        </a:rPr>
                        <a:t> označuje řadové číslovky</a:t>
                      </a:r>
                      <a:endParaRPr lang="cs-CZ" sz="1200" dirty="0">
                        <a:solidFill>
                          <a:schemeClr val="tx1"/>
                        </a:solidFill>
                        <a:latin typeface="Times New Roman" pitchFamily="18" charset="0"/>
                        <a:cs typeface="Times New Roman" pitchFamily="18" charset="0"/>
                      </a:endParaRPr>
                    </a:p>
                  </a:txBody>
                  <a:tcPr/>
                </a:tc>
              </a:tr>
              <a:tr h="277895">
                <a:tc>
                  <a:txBody>
                    <a:bodyPr/>
                    <a:lstStyle/>
                    <a:p>
                      <a:pPr algn="ctr"/>
                      <a:r>
                        <a:rPr lang="cs-CZ" sz="1200" b="1" dirty="0" smtClean="0">
                          <a:solidFill>
                            <a:schemeClr val="tx1"/>
                          </a:solidFill>
                          <a:latin typeface="Times New Roman" pitchFamily="18" charset="0"/>
                          <a:cs typeface="Times New Roman" pitchFamily="18" charset="0"/>
                        </a:rPr>
                        <a:t>,</a:t>
                      </a:r>
                      <a:endParaRPr lang="cs-CZ" sz="1200" b="1"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čárka</a:t>
                      </a:r>
                      <a:endParaRPr lang="cs-CZ" sz="1200"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odděluje věty v souvětí, složky několikanásobných</a:t>
                      </a:r>
                      <a:r>
                        <a:rPr lang="cs-CZ" sz="1200" baseline="0" dirty="0" smtClean="0">
                          <a:solidFill>
                            <a:schemeClr val="tx1"/>
                          </a:solidFill>
                          <a:latin typeface="Times New Roman" pitchFamily="18" charset="0"/>
                          <a:cs typeface="Times New Roman" pitchFamily="18" charset="0"/>
                        </a:rPr>
                        <a:t> větných členů, volně vložené či připojené výrazy</a:t>
                      </a:r>
                      <a:endParaRPr lang="cs-CZ" sz="1200" dirty="0">
                        <a:solidFill>
                          <a:schemeClr val="tx1"/>
                        </a:solidFill>
                        <a:latin typeface="Times New Roman" pitchFamily="18" charset="0"/>
                        <a:cs typeface="Times New Roman" pitchFamily="18" charset="0"/>
                      </a:endParaRPr>
                    </a:p>
                  </a:txBody>
                  <a:tcPr/>
                </a:tc>
              </a:tr>
              <a:tr h="277895">
                <a:tc>
                  <a:txBody>
                    <a:bodyPr/>
                    <a:lstStyle/>
                    <a:p>
                      <a:pPr algn="ctr"/>
                      <a:r>
                        <a:rPr lang="cs-CZ" sz="1200" b="1" dirty="0" smtClean="0">
                          <a:solidFill>
                            <a:schemeClr val="tx1"/>
                          </a:solidFill>
                          <a:latin typeface="Times New Roman" pitchFamily="18" charset="0"/>
                          <a:cs typeface="Times New Roman" pitchFamily="18" charset="0"/>
                        </a:rPr>
                        <a:t>;</a:t>
                      </a:r>
                      <a:endParaRPr lang="cs-CZ" sz="1200" b="1"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středník</a:t>
                      </a:r>
                      <a:endParaRPr lang="cs-CZ" sz="1200"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funkce mezi tečkou a čárkou -</a:t>
                      </a:r>
                      <a:r>
                        <a:rPr lang="cs-CZ" sz="1200" baseline="0" dirty="0" smtClean="0">
                          <a:solidFill>
                            <a:schemeClr val="tx1"/>
                          </a:solidFill>
                          <a:latin typeface="Times New Roman" pitchFamily="18" charset="0"/>
                          <a:cs typeface="Times New Roman" pitchFamily="18" charset="0"/>
                        </a:rPr>
                        <a:t> </a:t>
                      </a:r>
                      <a:r>
                        <a:rPr lang="cs-CZ" sz="1200" dirty="0" smtClean="0">
                          <a:solidFill>
                            <a:schemeClr val="tx1"/>
                          </a:solidFill>
                          <a:latin typeface="Times New Roman" pitchFamily="18" charset="0"/>
                          <a:cs typeface="Times New Roman" pitchFamily="18" charset="0"/>
                        </a:rPr>
                        <a:t>odděluje části jedné věty, ale výrazněji než čárka</a:t>
                      </a:r>
                      <a:endParaRPr lang="cs-CZ" sz="1200" dirty="0">
                        <a:solidFill>
                          <a:schemeClr val="tx1"/>
                        </a:solidFill>
                        <a:latin typeface="Times New Roman" pitchFamily="18" charset="0"/>
                        <a:cs typeface="Times New Roman" pitchFamily="18" charset="0"/>
                      </a:endParaRPr>
                    </a:p>
                  </a:txBody>
                  <a:tcPr/>
                </a:tc>
              </a:tr>
              <a:tr h="277895">
                <a:tc>
                  <a:txBody>
                    <a:bodyPr/>
                    <a:lstStyle/>
                    <a:p>
                      <a:pPr algn="ctr"/>
                      <a:r>
                        <a:rPr lang="cs-CZ" sz="1200" b="1" dirty="0" smtClean="0">
                          <a:solidFill>
                            <a:schemeClr val="tx1"/>
                          </a:solidFill>
                          <a:latin typeface="Times New Roman" pitchFamily="18" charset="0"/>
                          <a:cs typeface="Times New Roman" pitchFamily="18" charset="0"/>
                        </a:rPr>
                        <a:t>:</a:t>
                      </a:r>
                      <a:endParaRPr lang="cs-CZ" sz="1200" b="1"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dvojtečka</a:t>
                      </a:r>
                      <a:endParaRPr lang="cs-CZ" sz="1200"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uvozuje větu či její část (často přímou řeč), která nějak doplňuje či rozvíjí předchozí</a:t>
                      </a:r>
                      <a:r>
                        <a:rPr lang="cs-CZ" sz="1200" baseline="0" dirty="0" smtClean="0">
                          <a:solidFill>
                            <a:schemeClr val="tx1"/>
                          </a:solidFill>
                          <a:latin typeface="Times New Roman" pitchFamily="18" charset="0"/>
                          <a:cs typeface="Times New Roman" pitchFamily="18" charset="0"/>
                        </a:rPr>
                        <a:t> text</a:t>
                      </a:r>
                      <a:endParaRPr lang="cs-CZ" sz="1200" dirty="0">
                        <a:solidFill>
                          <a:schemeClr val="tx1"/>
                        </a:solidFill>
                        <a:latin typeface="Times New Roman" pitchFamily="18" charset="0"/>
                        <a:cs typeface="Times New Roman" pitchFamily="18" charset="0"/>
                      </a:endParaRPr>
                    </a:p>
                  </a:txBody>
                  <a:tcPr/>
                </a:tc>
              </a:tr>
              <a:tr h="277895">
                <a:tc>
                  <a:txBody>
                    <a:bodyPr/>
                    <a:lstStyle/>
                    <a:p>
                      <a:pPr algn="ctr"/>
                      <a:r>
                        <a:rPr lang="cs-CZ" sz="1200" b="1" dirty="0" smtClean="0">
                          <a:solidFill>
                            <a:schemeClr val="tx1"/>
                          </a:solidFill>
                          <a:latin typeface="Times New Roman" pitchFamily="18" charset="0"/>
                          <a:cs typeface="Times New Roman" pitchFamily="18" charset="0"/>
                        </a:rPr>
                        <a:t>!</a:t>
                      </a:r>
                      <a:endParaRPr lang="cs-CZ" sz="1200" b="1"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vykřičník</a:t>
                      </a:r>
                      <a:endParaRPr lang="cs-CZ" sz="1200"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ukončuje větu rozkazovací či zvolací</a:t>
                      </a:r>
                      <a:endParaRPr lang="cs-CZ" sz="1200" dirty="0">
                        <a:solidFill>
                          <a:schemeClr val="tx1"/>
                        </a:solidFill>
                        <a:latin typeface="Times New Roman" pitchFamily="18" charset="0"/>
                        <a:cs typeface="Times New Roman" pitchFamily="18" charset="0"/>
                      </a:endParaRPr>
                    </a:p>
                  </a:txBody>
                  <a:tcPr/>
                </a:tc>
              </a:tr>
              <a:tr h="277895">
                <a:tc>
                  <a:txBody>
                    <a:bodyPr/>
                    <a:lstStyle/>
                    <a:p>
                      <a:pPr algn="ctr"/>
                      <a:r>
                        <a:rPr lang="cs-CZ" sz="1200" b="1" dirty="0" smtClean="0">
                          <a:solidFill>
                            <a:schemeClr val="tx1"/>
                          </a:solidFill>
                          <a:latin typeface="Times New Roman" pitchFamily="18" charset="0"/>
                          <a:cs typeface="Times New Roman" pitchFamily="18" charset="0"/>
                        </a:rPr>
                        <a:t>?</a:t>
                      </a:r>
                      <a:endParaRPr lang="cs-CZ" sz="1200" b="1"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otazník</a:t>
                      </a:r>
                      <a:endParaRPr lang="cs-CZ" sz="1200"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ukončuje větu tázací</a:t>
                      </a:r>
                      <a:endParaRPr lang="cs-CZ" sz="1200" dirty="0">
                        <a:solidFill>
                          <a:schemeClr val="tx1"/>
                        </a:solidFill>
                        <a:latin typeface="Times New Roman" pitchFamily="18" charset="0"/>
                        <a:cs typeface="Times New Roman" pitchFamily="18" charset="0"/>
                      </a:endParaRPr>
                    </a:p>
                  </a:txBody>
                  <a:tcPr/>
                </a:tc>
              </a:tr>
              <a:tr h="277895">
                <a:tc>
                  <a:txBody>
                    <a:bodyPr/>
                    <a:lstStyle/>
                    <a:p>
                      <a:pPr algn="ctr"/>
                      <a:r>
                        <a:rPr lang="cs-CZ" sz="1200" b="1" dirty="0" smtClean="0"/>
                        <a:t>–    —</a:t>
                      </a:r>
                      <a:endParaRPr lang="cs-CZ" sz="1200" b="1"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pomlčka</a:t>
                      </a:r>
                      <a:endParaRPr lang="cs-CZ" sz="1200"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odděluje části projevu, naznačuje pomlku v řeči, vyznačuje</a:t>
                      </a:r>
                      <a:r>
                        <a:rPr lang="cs-CZ" sz="1200" baseline="0" dirty="0" smtClean="0">
                          <a:solidFill>
                            <a:schemeClr val="tx1"/>
                          </a:solidFill>
                          <a:latin typeface="Times New Roman" pitchFamily="18" charset="0"/>
                          <a:cs typeface="Times New Roman" pitchFamily="18" charset="0"/>
                        </a:rPr>
                        <a:t> rozsah (od - do)</a:t>
                      </a:r>
                      <a:endParaRPr lang="cs-CZ" sz="1200" dirty="0">
                        <a:solidFill>
                          <a:schemeClr val="tx1"/>
                        </a:solidFill>
                        <a:latin typeface="Times New Roman" pitchFamily="18" charset="0"/>
                        <a:cs typeface="Times New Roman" pitchFamily="18" charset="0"/>
                      </a:endParaRPr>
                    </a:p>
                  </a:txBody>
                  <a:tcPr/>
                </a:tc>
              </a:tr>
              <a:tr h="277895">
                <a:tc>
                  <a:txBody>
                    <a:bodyPr/>
                    <a:lstStyle/>
                    <a:p>
                      <a:pPr algn="ctr"/>
                      <a:r>
                        <a:rPr lang="cs-CZ" sz="1200" b="1" dirty="0" smtClean="0"/>
                        <a:t>–</a:t>
                      </a:r>
                      <a:endParaRPr lang="cs-CZ" sz="1200" b="1"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spojovník,</a:t>
                      </a:r>
                      <a:r>
                        <a:rPr lang="cs-CZ" sz="1200" baseline="0" dirty="0" smtClean="0">
                          <a:solidFill>
                            <a:schemeClr val="tx1"/>
                          </a:solidFill>
                          <a:latin typeface="Times New Roman" pitchFamily="18" charset="0"/>
                          <a:cs typeface="Times New Roman" pitchFamily="18" charset="0"/>
                        </a:rPr>
                        <a:t> rozdělovník</a:t>
                      </a:r>
                      <a:endParaRPr lang="cs-CZ" sz="1200"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spojuje těsně vázaná slova, na konci řádku vyznačuje</a:t>
                      </a:r>
                      <a:r>
                        <a:rPr lang="cs-CZ" sz="1200" baseline="0" dirty="0" smtClean="0">
                          <a:solidFill>
                            <a:schemeClr val="tx1"/>
                          </a:solidFill>
                          <a:latin typeface="Times New Roman" pitchFamily="18" charset="0"/>
                          <a:cs typeface="Times New Roman" pitchFamily="18" charset="0"/>
                        </a:rPr>
                        <a:t> dělení slov</a:t>
                      </a:r>
                      <a:endParaRPr lang="cs-CZ" sz="1200" dirty="0">
                        <a:solidFill>
                          <a:schemeClr val="tx1"/>
                        </a:solidFill>
                        <a:latin typeface="Times New Roman" pitchFamily="18" charset="0"/>
                        <a:cs typeface="Times New Roman" pitchFamily="18" charset="0"/>
                      </a:endParaRPr>
                    </a:p>
                  </a:txBody>
                  <a:tcPr/>
                </a:tc>
              </a:tr>
              <a:tr h="277895">
                <a:tc>
                  <a:txBody>
                    <a:bodyPr/>
                    <a:lstStyle/>
                    <a:p>
                      <a:pPr algn="ctr"/>
                      <a:r>
                        <a:rPr lang="cs-CZ" sz="1200" b="1" dirty="0" smtClean="0">
                          <a:solidFill>
                            <a:schemeClr val="tx1"/>
                          </a:solidFill>
                          <a:latin typeface="Times New Roman" pitchFamily="18" charset="0"/>
                          <a:cs typeface="Times New Roman" pitchFamily="18" charset="0"/>
                        </a:rPr>
                        <a:t>… </a:t>
                      </a:r>
                      <a:endParaRPr lang="cs-CZ" sz="1200" b="1"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výpustka (tři tečky)</a:t>
                      </a:r>
                      <a:endParaRPr lang="cs-CZ" sz="1200"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nahrazuje vypuštěnou část textu, uvnitř textu naznačuje přerušovanou řeč</a:t>
                      </a:r>
                      <a:endParaRPr lang="cs-CZ" sz="1200" dirty="0">
                        <a:solidFill>
                          <a:schemeClr val="tx1"/>
                        </a:solidFill>
                        <a:latin typeface="Times New Roman" pitchFamily="18" charset="0"/>
                        <a:cs typeface="Times New Roman" pitchFamily="18" charset="0"/>
                      </a:endParaRPr>
                    </a:p>
                  </a:txBody>
                  <a:tcPr/>
                </a:tc>
              </a:tr>
              <a:tr h="277895">
                <a:tc>
                  <a:txBody>
                    <a:bodyPr/>
                    <a:lstStyle/>
                    <a:p>
                      <a:pPr algn="ctr"/>
                      <a:r>
                        <a:rPr lang="cs-CZ" sz="1200" b="1" dirty="0" smtClean="0"/>
                        <a:t>„“      ‚‘    »«</a:t>
                      </a:r>
                      <a:endParaRPr lang="cs-CZ" sz="1200" b="1"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uvozovky</a:t>
                      </a:r>
                      <a:endParaRPr lang="cs-CZ" sz="1200"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uvozují přímou řeč, citáty</a:t>
                      </a:r>
                      <a:endParaRPr lang="cs-CZ" sz="1200" dirty="0">
                        <a:solidFill>
                          <a:schemeClr val="tx1"/>
                        </a:solidFill>
                        <a:latin typeface="Times New Roman" pitchFamily="18" charset="0"/>
                        <a:cs typeface="Times New Roman" pitchFamily="18" charset="0"/>
                      </a:endParaRPr>
                    </a:p>
                  </a:txBody>
                  <a:tcPr/>
                </a:tc>
              </a:tr>
              <a:tr h="277895">
                <a:tc>
                  <a:txBody>
                    <a:bodyPr/>
                    <a:lstStyle/>
                    <a:p>
                      <a:pPr algn="ctr"/>
                      <a:r>
                        <a:rPr lang="cs-CZ" sz="1200" b="1" dirty="0" smtClean="0"/>
                        <a:t>’</a:t>
                      </a:r>
                      <a:endParaRPr lang="cs-CZ" sz="1200" b="1"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apostrof</a:t>
                      </a:r>
                      <a:endParaRPr lang="cs-CZ" sz="1200"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nahrazuje vynechané písmeno, používá</a:t>
                      </a:r>
                      <a:r>
                        <a:rPr lang="cs-CZ" sz="1200" baseline="0" dirty="0" smtClean="0">
                          <a:solidFill>
                            <a:schemeClr val="tx1"/>
                          </a:solidFill>
                          <a:latin typeface="Times New Roman" pitchFamily="18" charset="0"/>
                          <a:cs typeface="Times New Roman" pitchFamily="18" charset="0"/>
                        </a:rPr>
                        <a:t> se pro zkracování letopočtů</a:t>
                      </a:r>
                      <a:endParaRPr lang="cs-CZ" sz="1200" dirty="0">
                        <a:solidFill>
                          <a:schemeClr val="tx1"/>
                        </a:solidFill>
                        <a:latin typeface="Times New Roman" pitchFamily="18" charset="0"/>
                        <a:cs typeface="Times New Roman" pitchFamily="18" charset="0"/>
                      </a:endParaRPr>
                    </a:p>
                  </a:txBody>
                  <a:tcPr/>
                </a:tc>
              </a:tr>
              <a:tr h="277895">
                <a:tc>
                  <a:txBody>
                    <a:bodyPr/>
                    <a:lstStyle/>
                    <a:p>
                      <a:pPr algn="ctr"/>
                      <a:r>
                        <a:rPr lang="cs-CZ" sz="1200" b="1" dirty="0" smtClean="0"/>
                        <a:t>()  []  {}〈〉</a:t>
                      </a:r>
                      <a:endParaRPr lang="cs-CZ" sz="1200" b="1"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závorky</a:t>
                      </a:r>
                      <a:endParaRPr lang="cs-CZ" sz="1200"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označují volně vložené (méně důležité) části textu</a:t>
                      </a:r>
                      <a:endParaRPr lang="cs-CZ" sz="1200" dirty="0">
                        <a:solidFill>
                          <a:schemeClr val="tx1"/>
                        </a:solidFill>
                        <a:latin typeface="Times New Roman" pitchFamily="18" charset="0"/>
                        <a:cs typeface="Times New Roman" pitchFamily="18" charset="0"/>
                      </a:endParaRPr>
                    </a:p>
                  </a:txBody>
                  <a:tcPr/>
                </a:tc>
              </a:tr>
              <a:tr h="277895">
                <a:tc>
                  <a:txBody>
                    <a:bodyPr/>
                    <a:lstStyle/>
                    <a:p>
                      <a:pPr algn="ctr"/>
                      <a:r>
                        <a:rPr lang="cs-CZ" sz="1200" b="1" dirty="0" smtClean="0">
                          <a:solidFill>
                            <a:schemeClr val="tx1"/>
                          </a:solidFill>
                          <a:latin typeface="Times New Roman" pitchFamily="18" charset="0"/>
                          <a:cs typeface="Times New Roman" pitchFamily="18" charset="0"/>
                        </a:rPr>
                        <a:t>/</a:t>
                      </a:r>
                      <a:endParaRPr lang="cs-CZ" sz="1200" b="1"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lomítko</a:t>
                      </a:r>
                      <a:endParaRPr lang="cs-CZ" sz="1200"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vyznačuje alternativy (nahrazuje spojku nebo)</a:t>
                      </a:r>
                      <a:endParaRPr lang="cs-CZ" sz="1200" dirty="0">
                        <a:solidFill>
                          <a:schemeClr val="tx1"/>
                        </a:solidFill>
                        <a:latin typeface="Times New Roman" pitchFamily="18" charset="0"/>
                        <a:cs typeface="Times New Roman" pitchFamily="18" charset="0"/>
                      </a:endParaRPr>
                    </a:p>
                  </a:txBody>
                  <a:tcPr/>
                </a:tc>
              </a:tr>
            </a:tbl>
          </a:graphicData>
        </a:graphic>
      </p:graphicFrame>
      <p:pic>
        <p:nvPicPr>
          <p:cNvPr id="2049" name="Picture 1" descr="C:\Users\Evik\AppData\Local\Microsoft\Windows\Temporary Internet Files\Content.IE5\L2FAMD22\MC90029828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248" y="492443"/>
            <a:ext cx="442445" cy="663667"/>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Evik\AppData\Local\Microsoft\Windows\Temporary Internet Files\Content.IE5\VMGIZ7AW\MC900298281[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2320" y="483518"/>
            <a:ext cx="386648" cy="68004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Evik\AppData\Local\Microsoft\Windows\Temporary Internet Files\Content.IE5\VG8BTZVY\MC900298297[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00392" y="660505"/>
            <a:ext cx="902513" cy="49560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0290" y="492443"/>
            <a:ext cx="6783958" cy="594066"/>
          </a:xfrm>
        </p:spPr>
        <p:txBody>
          <a:bodyPr>
            <a:normAutofit/>
          </a:bodyPr>
          <a:lstStyle/>
          <a:p>
            <a:pPr algn="l"/>
            <a:r>
              <a:rPr lang="cs-CZ" sz="2500" b="1" dirty="0" smtClean="0">
                <a:latin typeface="Times New Roman" pitchFamily="18" charset="0"/>
                <a:cs typeface="Times New Roman" pitchFamily="18" charset="0"/>
              </a:rPr>
              <a:t>59.3 Jaké si řekneme nové termíny a názvy?</a:t>
            </a:r>
            <a:endParaRPr lang="cs-CZ" sz="2500" b="1" dirty="0">
              <a:latin typeface="Times New Roman" pitchFamily="18" charset="0"/>
              <a:cs typeface="Times New Roman" pitchFamily="18" charset="0"/>
            </a:endParaRPr>
          </a:p>
        </p:txBody>
      </p:sp>
      <p:sp>
        <p:nvSpPr>
          <p:cNvPr id="18" name="TextovéPole 17"/>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graphicFrame>
        <p:nvGraphicFramePr>
          <p:cNvPr id="3" name="Diagram 2"/>
          <p:cNvGraphicFramePr/>
          <p:nvPr>
            <p:extLst>
              <p:ext uri="{D42A27DB-BD31-4B8C-83A1-F6EECF244321}">
                <p14:modId xmlns:p14="http://schemas.microsoft.com/office/powerpoint/2010/main" val="3286922327"/>
              </p:ext>
            </p:extLst>
          </p:nvPr>
        </p:nvGraphicFramePr>
        <p:xfrm>
          <a:off x="251520" y="1059582"/>
          <a:ext cx="5184576" cy="35441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074" name="Picture 2" descr="C:\Users\Evik\AppData\Local\Microsoft\Windows\Temporary Internet Files\Content.IE5\L2FAMD22\MC900398309[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99592" y="2931790"/>
            <a:ext cx="1826971" cy="1826971"/>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6156176" y="2182093"/>
            <a:ext cx="2736304"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cs-CZ" sz="1200" dirty="0" smtClean="0">
                <a:latin typeface="Times New Roman" pitchFamily="18" charset="0"/>
                <a:cs typeface="Times New Roman" pitchFamily="18" charset="0"/>
              </a:rPr>
              <a:t>viz DUM ČJ 58 </a:t>
            </a:r>
          </a:p>
          <a:p>
            <a:r>
              <a:rPr lang="cs-CZ" sz="1200" dirty="0" smtClean="0">
                <a:latin typeface="Times New Roman" pitchFamily="18" charset="0"/>
                <a:cs typeface="Times New Roman" pitchFamily="18" charset="0"/>
              </a:rPr>
              <a:t>(Zásady psaní čárky ve větě jednoduché)</a:t>
            </a:r>
          </a:p>
        </p:txBody>
      </p:sp>
      <p:sp>
        <p:nvSpPr>
          <p:cNvPr id="9" name="TextovéPole 8"/>
          <p:cNvSpPr txBox="1"/>
          <p:nvPr/>
        </p:nvSpPr>
        <p:spPr>
          <a:xfrm>
            <a:off x="6660232" y="3354936"/>
            <a:ext cx="1656184"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cs-CZ" sz="1200" dirty="0" smtClean="0">
                <a:latin typeface="Times New Roman" pitchFamily="18" charset="0"/>
                <a:cs typeface="Times New Roman" pitchFamily="18" charset="0"/>
              </a:rPr>
              <a:t>viz dále </a:t>
            </a:r>
          </a:p>
          <a:p>
            <a:endParaRPr lang="cs-CZ" sz="1200" dirty="0">
              <a:latin typeface="Times New Roman" pitchFamily="18" charset="0"/>
              <a:cs typeface="Times New Roman" pitchFamily="18" charset="0"/>
            </a:endParaRPr>
          </a:p>
          <a:p>
            <a:endParaRPr lang="cs-CZ" sz="1200" dirty="0" smtClean="0">
              <a:latin typeface="Times New Roman" pitchFamily="18" charset="0"/>
              <a:cs typeface="Times New Roman" pitchFamily="18" charset="0"/>
            </a:endParaRPr>
          </a:p>
        </p:txBody>
      </p:sp>
      <p:sp>
        <p:nvSpPr>
          <p:cNvPr id="4" name="Tlačítko akce: Dopředu nebo Další 3">
            <a:hlinkClick r:id="" action="ppaction://hlinkshowjump?jump=nextslide" highlightClick="1"/>
          </p:cNvPr>
          <p:cNvSpPr/>
          <p:nvPr/>
        </p:nvSpPr>
        <p:spPr>
          <a:xfrm>
            <a:off x="7470322" y="3507853"/>
            <a:ext cx="540060" cy="337421"/>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cs-CZ"/>
          </a:p>
        </p:txBody>
      </p:sp>
      <p:sp>
        <p:nvSpPr>
          <p:cNvPr id="6" name="Pravá složená závorka 5"/>
          <p:cNvSpPr/>
          <p:nvPr/>
        </p:nvSpPr>
        <p:spPr>
          <a:xfrm>
            <a:off x="5580112" y="1707654"/>
            <a:ext cx="432048" cy="1440160"/>
          </a:xfrm>
          <a:prstGeom prst="rightBrace">
            <a:avLst>
              <a:gd name="adj1" fmla="val 50221"/>
              <a:gd name="adj2" fmla="val 50000"/>
            </a:avLst>
          </a:prstGeom>
        </p:spPr>
        <p:style>
          <a:lnRef idx="2">
            <a:schemeClr val="accent4"/>
          </a:lnRef>
          <a:fillRef idx="0">
            <a:schemeClr val="accent4"/>
          </a:fillRef>
          <a:effectRef idx="1">
            <a:schemeClr val="accent4"/>
          </a:effectRef>
          <a:fontRef idx="minor">
            <a:schemeClr val="tx1"/>
          </a:fontRef>
        </p:style>
        <p:txBody>
          <a:bodyPr rtlCol="0" anchor="ctr"/>
          <a:lstStyle/>
          <a:p>
            <a:pPr algn="ctr"/>
            <a:endParaRPr lang="cs-CZ"/>
          </a:p>
        </p:txBody>
      </p:sp>
      <p:cxnSp>
        <p:nvCxnSpPr>
          <p:cNvPr id="10" name="Přímá spojnice se šipkou 9"/>
          <p:cNvCxnSpPr/>
          <p:nvPr/>
        </p:nvCxnSpPr>
        <p:spPr>
          <a:xfrm>
            <a:off x="5580112" y="3678101"/>
            <a:ext cx="936104"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5" name="TextovéPole 14"/>
          <p:cNvSpPr txBox="1"/>
          <p:nvPr/>
        </p:nvSpPr>
        <p:spPr>
          <a:xfrm>
            <a:off x="6602288" y="4297096"/>
            <a:ext cx="2146176"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cs-CZ" sz="1200" dirty="0" smtClean="0">
                <a:latin typeface="Times New Roman" pitchFamily="18" charset="0"/>
                <a:cs typeface="Times New Roman" pitchFamily="18" charset="0"/>
              </a:rPr>
              <a:t>další důležité informace najdeš </a:t>
            </a:r>
          </a:p>
          <a:p>
            <a:pPr algn="ctr"/>
            <a:r>
              <a:rPr lang="cs-CZ" sz="1200" dirty="0" smtClean="0">
                <a:latin typeface="Times New Roman" pitchFamily="18" charset="0"/>
                <a:cs typeface="Times New Roman" pitchFamily="18" charset="0"/>
              </a:rPr>
              <a:t>v DUM ČJ 17 a ČJ 18</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496" y="485994"/>
            <a:ext cx="4284984" cy="594066"/>
          </a:xfrm>
        </p:spPr>
        <p:txBody>
          <a:bodyPr>
            <a:normAutofit fontScale="90000"/>
          </a:bodyPr>
          <a:lstStyle/>
          <a:p>
            <a:pPr algn="l"/>
            <a:r>
              <a:rPr lang="cs-CZ" sz="2800" b="1" dirty="0" smtClean="0">
                <a:latin typeface="Times New Roman" pitchFamily="18" charset="0"/>
                <a:cs typeface="Times New Roman" pitchFamily="18" charset="0"/>
              </a:rPr>
              <a:t>59.4 Co si řekneme nového?</a:t>
            </a:r>
            <a:endParaRPr lang="cs-CZ" sz="2800" b="1" dirty="0">
              <a:latin typeface="Times New Roman" pitchFamily="18" charset="0"/>
              <a:cs typeface="Times New Roman" pitchFamily="18" charset="0"/>
            </a:endParaRPr>
          </a:p>
        </p:txBody>
      </p:sp>
      <p:sp>
        <p:nvSpPr>
          <p:cNvPr id="21" name="TextovéPole 20"/>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4" name="TextovéPole 3"/>
          <p:cNvSpPr txBox="1"/>
          <p:nvPr/>
        </p:nvSpPr>
        <p:spPr>
          <a:xfrm>
            <a:off x="323528" y="987574"/>
            <a:ext cx="6480720" cy="4031873"/>
          </a:xfrm>
          <a:prstGeom prst="rect">
            <a:avLst/>
          </a:prstGeom>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cs-CZ" sz="1600" b="1" dirty="0" smtClean="0">
                <a:latin typeface="Times New Roman" pitchFamily="18" charset="0"/>
                <a:cs typeface="Times New Roman" pitchFamily="18" charset="0"/>
              </a:rPr>
              <a:t>ZÁSADY PSANÍ ČÁRKY V SOUVĚTÍ</a:t>
            </a:r>
          </a:p>
          <a:p>
            <a:endParaRPr lang="cs-CZ" sz="1200" b="1" dirty="0" smtClean="0">
              <a:latin typeface="Times New Roman" pitchFamily="18" charset="0"/>
              <a:cs typeface="Times New Roman" pitchFamily="18" charset="0"/>
            </a:endParaRPr>
          </a:p>
          <a:p>
            <a:pPr marL="171450" indent="-171450">
              <a:buFont typeface="Arial" pitchFamily="34" charset="0"/>
              <a:buChar char="•"/>
            </a:pPr>
            <a:r>
              <a:rPr lang="cs-CZ" sz="1200" dirty="0" smtClean="0">
                <a:latin typeface="Times New Roman" pitchFamily="18" charset="0"/>
                <a:cs typeface="Times New Roman" pitchFamily="18" charset="0"/>
              </a:rPr>
              <a:t>čárkou oddělujeme zpravidla všechny věty v souvětí (hlavní, vedlejší, souřadně spojené)</a:t>
            </a:r>
          </a:p>
          <a:p>
            <a:endParaRPr lang="cs-CZ" sz="1200" dirty="0" smtClean="0">
              <a:latin typeface="Times New Roman" pitchFamily="18" charset="0"/>
              <a:cs typeface="Times New Roman" pitchFamily="18" charset="0"/>
            </a:endParaRPr>
          </a:p>
          <a:p>
            <a:pPr marL="171450" indent="-171450">
              <a:buFont typeface="Arial" pitchFamily="34" charset="0"/>
              <a:buChar char="•"/>
            </a:pPr>
            <a:r>
              <a:rPr lang="cs-CZ" sz="1200" dirty="0" smtClean="0">
                <a:latin typeface="Times New Roman" pitchFamily="18" charset="0"/>
                <a:cs typeface="Times New Roman" pitchFamily="18" charset="0"/>
              </a:rPr>
              <a:t>větu vloženou do jiné věty oddělujeme čárkou z obou stran			</a:t>
            </a:r>
            <a:r>
              <a:rPr lang="cs-CZ" sz="1200" i="1" dirty="0" smtClean="0">
                <a:latin typeface="Times New Roman" pitchFamily="18" charset="0"/>
                <a:cs typeface="Times New Roman" pitchFamily="18" charset="0"/>
              </a:rPr>
              <a:t>K evropským velkoměstům, která mají podzemní dráhu, patří i Praha.</a:t>
            </a:r>
          </a:p>
          <a:p>
            <a:endParaRPr lang="cs-CZ" sz="1200" dirty="0" smtClean="0">
              <a:latin typeface="Times New Roman" pitchFamily="18" charset="0"/>
              <a:cs typeface="Times New Roman" pitchFamily="18" charset="0"/>
            </a:endParaRPr>
          </a:p>
          <a:p>
            <a:pPr marL="171450" indent="-171450">
              <a:buFont typeface="Arial" pitchFamily="34" charset="0"/>
              <a:buChar char="•"/>
            </a:pPr>
            <a:r>
              <a:rPr lang="cs-CZ" sz="1200" dirty="0" smtClean="0">
                <a:latin typeface="Times New Roman" pitchFamily="18" charset="0"/>
                <a:cs typeface="Times New Roman" pitchFamily="18" charset="0"/>
              </a:rPr>
              <a:t>čárku </a:t>
            </a:r>
            <a:r>
              <a:rPr lang="cs-CZ" sz="1200" b="1" dirty="0" smtClean="0">
                <a:latin typeface="Times New Roman" pitchFamily="18" charset="0"/>
                <a:cs typeface="Times New Roman" pitchFamily="18" charset="0"/>
              </a:rPr>
              <a:t>nepíšeme</a:t>
            </a:r>
            <a:r>
              <a:rPr lang="cs-CZ" sz="1200" dirty="0" smtClean="0">
                <a:latin typeface="Times New Roman" pitchFamily="18" charset="0"/>
                <a:cs typeface="Times New Roman" pitchFamily="18" charset="0"/>
              </a:rPr>
              <a:t> pouze před spojkami </a:t>
            </a:r>
            <a:r>
              <a:rPr lang="cs-CZ" sz="1200" b="1" i="1" dirty="0" smtClean="0">
                <a:latin typeface="Times New Roman" pitchFamily="18" charset="0"/>
                <a:cs typeface="Times New Roman" pitchFamily="18" charset="0"/>
              </a:rPr>
              <a:t>a, i, ani, nebo</a:t>
            </a:r>
            <a:r>
              <a:rPr lang="cs-CZ" sz="1200" b="1" dirty="0" smtClean="0">
                <a:latin typeface="Times New Roman" pitchFamily="18" charset="0"/>
                <a:cs typeface="Times New Roman" pitchFamily="18" charset="0"/>
              </a:rPr>
              <a:t> </a:t>
            </a:r>
            <a:r>
              <a:rPr lang="cs-CZ" sz="1200" dirty="0" smtClean="0">
                <a:latin typeface="Times New Roman" pitchFamily="18" charset="0"/>
                <a:cs typeface="Times New Roman" pitchFamily="18" charset="0"/>
              </a:rPr>
              <a:t>v </a:t>
            </a:r>
            <a:r>
              <a:rPr lang="cs-CZ" sz="1200" b="1" dirty="0" smtClean="0">
                <a:latin typeface="Times New Roman" pitchFamily="18" charset="0"/>
                <a:cs typeface="Times New Roman" pitchFamily="18" charset="0"/>
              </a:rPr>
              <a:t>poměru slučovacím</a:t>
            </a:r>
          </a:p>
          <a:p>
            <a:r>
              <a:rPr lang="cs-CZ" sz="1200" b="1" dirty="0">
                <a:latin typeface="Times New Roman" pitchFamily="18" charset="0"/>
                <a:cs typeface="Times New Roman" pitchFamily="18" charset="0"/>
              </a:rPr>
              <a:t>	</a:t>
            </a:r>
            <a:r>
              <a:rPr lang="cs-CZ" sz="1200" i="1" dirty="0">
                <a:latin typeface="Times New Roman" pitchFamily="18" charset="0"/>
                <a:cs typeface="Times New Roman" pitchFamily="18" charset="0"/>
              </a:rPr>
              <a:t>Stavili se pro mě a já jsem </a:t>
            </a:r>
            <a:r>
              <a:rPr lang="cs-CZ" sz="1200" i="1" dirty="0" smtClean="0">
                <a:latin typeface="Times New Roman" pitchFamily="18" charset="0"/>
                <a:cs typeface="Times New Roman" pitchFamily="18" charset="0"/>
              </a:rPr>
              <a:t>šel.</a:t>
            </a:r>
          </a:p>
          <a:p>
            <a:endParaRPr lang="cs-CZ" sz="1200" b="1" dirty="0" smtClean="0">
              <a:latin typeface="Times New Roman" pitchFamily="18" charset="0"/>
              <a:cs typeface="Times New Roman" pitchFamily="18" charset="0"/>
            </a:endParaRPr>
          </a:p>
          <a:p>
            <a:pPr marL="171450" indent="-171450">
              <a:buFont typeface="Arial" pitchFamily="34" charset="0"/>
              <a:buChar char="•"/>
            </a:pPr>
            <a:r>
              <a:rPr lang="cs-CZ" sz="1200" dirty="0" smtClean="0">
                <a:latin typeface="Times New Roman" pitchFamily="18" charset="0"/>
                <a:cs typeface="Times New Roman" pitchFamily="18" charset="0"/>
              </a:rPr>
              <a:t>ve všech ostatních případech (např. </a:t>
            </a:r>
            <a:r>
              <a:rPr lang="cs-CZ" sz="1200" b="1" i="1" dirty="0" smtClean="0">
                <a:latin typeface="Times New Roman" pitchFamily="18" charset="0"/>
                <a:cs typeface="Times New Roman" pitchFamily="18" charset="0"/>
              </a:rPr>
              <a:t>a</a:t>
            </a:r>
            <a:r>
              <a:rPr lang="cs-CZ" sz="1200" b="1" dirty="0" smtClean="0">
                <a:latin typeface="Times New Roman" pitchFamily="18" charset="0"/>
                <a:cs typeface="Times New Roman" pitchFamily="18" charset="0"/>
              </a:rPr>
              <a:t> </a:t>
            </a:r>
            <a:r>
              <a:rPr lang="cs-CZ" sz="1200" dirty="0" smtClean="0">
                <a:latin typeface="Times New Roman" pitchFamily="18" charset="0"/>
                <a:cs typeface="Times New Roman" pitchFamily="18" charset="0"/>
              </a:rPr>
              <a:t>v poměru odporovacím, dvojice spojek </a:t>
            </a:r>
            <a:r>
              <a:rPr lang="cs-CZ" sz="1200" b="1" i="1" dirty="0" smtClean="0">
                <a:latin typeface="Times New Roman" pitchFamily="18" charset="0"/>
                <a:cs typeface="Times New Roman" pitchFamily="18" charset="0"/>
              </a:rPr>
              <a:t>ani - ani</a:t>
            </a:r>
            <a:r>
              <a:rPr lang="cs-CZ" sz="1200" dirty="0" smtClean="0">
                <a:latin typeface="Times New Roman" pitchFamily="18" charset="0"/>
                <a:cs typeface="Times New Roman" pitchFamily="18" charset="0"/>
              </a:rPr>
              <a:t>, spojení </a:t>
            </a:r>
            <a:r>
              <a:rPr lang="cs-CZ" sz="1200" b="1" i="1" dirty="0" smtClean="0">
                <a:latin typeface="Times New Roman" pitchFamily="18" charset="0"/>
                <a:cs typeface="Times New Roman" pitchFamily="18" charset="0"/>
              </a:rPr>
              <a:t>a tedy, a proto, a tak</a:t>
            </a:r>
            <a:r>
              <a:rPr lang="cs-CZ" sz="1200" dirty="0" smtClean="0">
                <a:latin typeface="Times New Roman" pitchFamily="18" charset="0"/>
                <a:cs typeface="Times New Roman" pitchFamily="18" charset="0"/>
              </a:rPr>
              <a:t>) čárku </a:t>
            </a:r>
            <a:r>
              <a:rPr lang="cs-CZ" sz="1200" b="1" dirty="0" smtClean="0">
                <a:latin typeface="Times New Roman" pitchFamily="18" charset="0"/>
                <a:cs typeface="Times New Roman" pitchFamily="18" charset="0"/>
              </a:rPr>
              <a:t>píšeme</a:t>
            </a:r>
          </a:p>
          <a:p>
            <a:r>
              <a:rPr lang="cs-CZ" sz="1200" b="1" dirty="0">
                <a:latin typeface="Times New Roman" pitchFamily="18" charset="0"/>
                <a:cs typeface="Times New Roman" pitchFamily="18" charset="0"/>
              </a:rPr>
              <a:t>	</a:t>
            </a:r>
            <a:r>
              <a:rPr lang="cs-CZ" sz="1200" i="1" dirty="0">
                <a:latin typeface="Times New Roman" pitchFamily="18" charset="0"/>
                <a:cs typeface="Times New Roman" pitchFamily="18" charset="0"/>
              </a:rPr>
              <a:t> Stavili se pro mě, a já jsem nešel.	</a:t>
            </a:r>
            <a:r>
              <a:rPr lang="cs-CZ" sz="1200" dirty="0">
                <a:latin typeface="Times New Roman" pitchFamily="18" charset="0"/>
                <a:cs typeface="Times New Roman" pitchFamily="18" charset="0"/>
              </a:rPr>
              <a:t>poměr </a:t>
            </a:r>
            <a:r>
              <a:rPr lang="cs-CZ" sz="1200" dirty="0" smtClean="0">
                <a:latin typeface="Times New Roman" pitchFamily="18" charset="0"/>
                <a:cs typeface="Times New Roman" pitchFamily="18" charset="0"/>
              </a:rPr>
              <a:t>odporovací		</a:t>
            </a:r>
            <a:r>
              <a:rPr lang="cs-CZ" sz="1200" i="1" dirty="0" smtClean="0">
                <a:latin typeface="Times New Roman" pitchFamily="18" charset="0"/>
                <a:cs typeface="Times New Roman" pitchFamily="18" charset="0"/>
              </a:rPr>
              <a:t>Stavili </a:t>
            </a:r>
            <a:r>
              <a:rPr lang="cs-CZ" sz="1200" i="1" dirty="0">
                <a:latin typeface="Times New Roman" pitchFamily="18" charset="0"/>
                <a:cs typeface="Times New Roman" pitchFamily="18" charset="0"/>
              </a:rPr>
              <a:t>se pro mě, a tak jsem šel</a:t>
            </a:r>
            <a:r>
              <a:rPr lang="cs-CZ" sz="1200" i="1" dirty="0" smtClean="0">
                <a:latin typeface="Times New Roman" pitchFamily="18" charset="0"/>
                <a:cs typeface="Times New Roman" pitchFamily="18" charset="0"/>
              </a:rPr>
              <a:t>.</a:t>
            </a:r>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	poměr důsledkový</a:t>
            </a:r>
          </a:p>
          <a:p>
            <a:endParaRPr lang="cs-CZ" sz="1200" b="1" dirty="0" smtClean="0">
              <a:latin typeface="Times New Roman" pitchFamily="18" charset="0"/>
              <a:cs typeface="Times New Roman" pitchFamily="18" charset="0"/>
            </a:endParaRPr>
          </a:p>
          <a:p>
            <a:pPr marL="171450" indent="-171450">
              <a:buFont typeface="Arial" pitchFamily="34" charset="0"/>
              <a:buChar char="•"/>
            </a:pPr>
            <a:r>
              <a:rPr lang="cs-CZ" sz="1200" dirty="0" smtClean="0">
                <a:latin typeface="Times New Roman" pitchFamily="18" charset="0"/>
                <a:cs typeface="Times New Roman" pitchFamily="18" charset="0"/>
              </a:rPr>
              <a:t>jestliže se děje přímo nevylučují, ale označují jen dvě možnosti (které např. po sobě následují), pak se před spojkami </a:t>
            </a:r>
            <a:r>
              <a:rPr lang="cs-CZ" sz="1200" b="1" i="1" dirty="0" smtClean="0">
                <a:latin typeface="Times New Roman" pitchFamily="18" charset="0"/>
                <a:cs typeface="Times New Roman" pitchFamily="18" charset="0"/>
              </a:rPr>
              <a:t>nebo, či</a:t>
            </a:r>
            <a:r>
              <a:rPr lang="cs-CZ" sz="1200" dirty="0" smtClean="0">
                <a:latin typeface="Times New Roman" pitchFamily="18" charset="0"/>
                <a:cs typeface="Times New Roman" pitchFamily="18" charset="0"/>
              </a:rPr>
              <a:t> čárka </a:t>
            </a:r>
            <a:r>
              <a:rPr lang="cs-CZ" sz="1200" b="1" dirty="0" smtClean="0">
                <a:latin typeface="Times New Roman" pitchFamily="18" charset="0"/>
                <a:cs typeface="Times New Roman" pitchFamily="18" charset="0"/>
              </a:rPr>
              <a:t>nepíše</a:t>
            </a:r>
          </a:p>
          <a:p>
            <a:r>
              <a:rPr lang="cs-CZ" sz="1200" b="1" dirty="0">
                <a:latin typeface="Times New Roman" pitchFamily="18" charset="0"/>
                <a:cs typeface="Times New Roman" pitchFamily="18" charset="0"/>
              </a:rPr>
              <a:t>	</a:t>
            </a:r>
            <a:r>
              <a:rPr lang="cs-CZ" sz="1200" i="1" dirty="0">
                <a:latin typeface="Times New Roman" pitchFamily="18" charset="0"/>
                <a:cs typeface="Times New Roman" pitchFamily="18" charset="0"/>
              </a:rPr>
              <a:t>Odpoledne chodím na hřiště nebo se dívám na televizi</a:t>
            </a:r>
            <a:r>
              <a:rPr lang="cs-CZ" sz="1200" i="1" dirty="0" smtClean="0">
                <a:latin typeface="Times New Roman" pitchFamily="18" charset="0"/>
                <a:cs typeface="Times New Roman" pitchFamily="18" charset="0"/>
              </a:rPr>
              <a:t>.</a:t>
            </a:r>
          </a:p>
          <a:p>
            <a:endParaRPr lang="cs-CZ" sz="1200" i="1" dirty="0">
              <a:latin typeface="Times New Roman" pitchFamily="18" charset="0"/>
              <a:cs typeface="Times New Roman" pitchFamily="18" charset="0"/>
            </a:endParaRPr>
          </a:p>
          <a:p>
            <a:pPr marL="171450" indent="-171450">
              <a:buFont typeface="Arial" pitchFamily="34" charset="0"/>
              <a:buChar char="•"/>
            </a:pPr>
            <a:r>
              <a:rPr lang="cs-CZ" sz="1200" dirty="0" smtClean="0">
                <a:latin typeface="Times New Roman" pitchFamily="18" charset="0"/>
                <a:cs typeface="Times New Roman" pitchFamily="18" charset="0"/>
              </a:rPr>
              <a:t>setkají-li se </a:t>
            </a:r>
            <a:r>
              <a:rPr lang="cs-CZ" sz="1200" b="1" dirty="0" smtClean="0">
                <a:latin typeface="Times New Roman" pitchFamily="18" charset="0"/>
                <a:cs typeface="Times New Roman" pitchFamily="18" charset="0"/>
              </a:rPr>
              <a:t>dva spojovací výrazy</a:t>
            </a:r>
            <a:r>
              <a:rPr lang="cs-CZ" sz="1200" dirty="0" smtClean="0">
                <a:latin typeface="Times New Roman" pitchFamily="18" charset="0"/>
                <a:cs typeface="Times New Roman" pitchFamily="18" charset="0"/>
              </a:rPr>
              <a:t>, z nichž každý patří jiné větě, píše se čárka před prvním z nich	</a:t>
            </a:r>
            <a:r>
              <a:rPr lang="cs-CZ" sz="1200" i="1" dirty="0" smtClean="0">
                <a:latin typeface="Times New Roman" pitchFamily="18" charset="0"/>
                <a:cs typeface="Times New Roman" pitchFamily="18" charset="0"/>
              </a:rPr>
              <a:t>Odpovězte hned, nebo kdyby to nebylo možné, aspoň do týdne.</a:t>
            </a:r>
            <a:endParaRPr lang="cs-CZ" sz="1200" dirty="0" smtClean="0">
              <a:latin typeface="Times New Roman" pitchFamily="18" charset="0"/>
              <a:cs typeface="Times New Roman" pitchFamily="18" charset="0"/>
            </a:endParaRPr>
          </a:p>
        </p:txBody>
      </p:sp>
      <p:pic>
        <p:nvPicPr>
          <p:cNvPr id="4098" name="Picture 2" descr="C:\Users\Evik\AppData\Local\Microsoft\Windows\Temporary Internet Files\Content.IE5\L2FAMD22\MC90044203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2499742"/>
            <a:ext cx="1857375" cy="1838325"/>
          </a:xfrm>
          <a:prstGeom prst="rect">
            <a:avLst/>
          </a:prstGeom>
          <a:noFill/>
          <a:extLst>
            <a:ext uri="{909E8E84-426E-40DD-AFC4-6F175D3DCCD1}">
              <a14:hiddenFill xmlns:a14="http://schemas.microsoft.com/office/drawing/2010/main">
                <a:solidFill>
                  <a:srgbClr val="FFFFFF"/>
                </a:solidFill>
              </a14:hiddenFill>
            </a:ext>
          </a:extLst>
        </p:spPr>
      </p:pic>
      <p:sp>
        <p:nvSpPr>
          <p:cNvPr id="6" name="TextovéPole 5"/>
          <p:cNvSpPr txBox="1"/>
          <p:nvPr/>
        </p:nvSpPr>
        <p:spPr>
          <a:xfrm>
            <a:off x="6876256" y="1606029"/>
            <a:ext cx="2146176" cy="46166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cs-CZ" sz="2400" b="1" dirty="0" smtClean="0">
                <a:latin typeface="Times New Roman" pitchFamily="18" charset="0"/>
                <a:cs typeface="Times New Roman" pitchFamily="18" charset="0"/>
              </a:rPr>
              <a:t>PAMATUJ!!!</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496" y="483518"/>
            <a:ext cx="3996952" cy="594066"/>
          </a:xfrm>
        </p:spPr>
        <p:txBody>
          <a:bodyPr>
            <a:normAutofit fontScale="90000"/>
          </a:bodyPr>
          <a:lstStyle/>
          <a:p>
            <a:pPr algn="l"/>
            <a:r>
              <a:rPr lang="cs-CZ" sz="2800" b="1" dirty="0" smtClean="0">
                <a:latin typeface="Times New Roman" pitchFamily="18" charset="0"/>
                <a:cs typeface="Times New Roman" pitchFamily="18" charset="0"/>
              </a:rPr>
              <a:t>59.5 Procvičení a příklady</a:t>
            </a:r>
            <a:endParaRPr lang="cs-CZ" sz="28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6" name="TextovéPole 5"/>
          <p:cNvSpPr txBox="1"/>
          <p:nvPr/>
        </p:nvSpPr>
        <p:spPr>
          <a:xfrm>
            <a:off x="180653" y="1254695"/>
            <a:ext cx="8783835" cy="369331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lnSpc>
                <a:spcPct val="150000"/>
              </a:lnSpc>
            </a:pPr>
            <a:r>
              <a:rPr lang="cs-CZ" sz="1200" u="sng" dirty="0" smtClean="0">
                <a:latin typeface="Times New Roman" pitchFamily="18" charset="0"/>
                <a:cs typeface="Times New Roman" pitchFamily="18" charset="0"/>
              </a:rPr>
              <a:t>Z pamětí cyklisty</a:t>
            </a:r>
          </a:p>
          <a:p>
            <a:pPr algn="just">
              <a:lnSpc>
                <a:spcPct val="150000"/>
              </a:lnSpc>
            </a:pPr>
            <a:r>
              <a:rPr lang="cs-CZ" sz="1200" dirty="0" smtClean="0">
                <a:latin typeface="Times New Roman" pitchFamily="18" charset="0"/>
                <a:cs typeface="Times New Roman" pitchFamily="18" charset="0"/>
              </a:rPr>
              <a:t>     Po celý školní rok jsem se vždycky snažil abych měl dobré vysvědčení protože jinak by maminka na prázdniny odstavila kolo.                  A prázdniny bez kola jsem si neuměl představit. Vyjížděl jsem od nás z městečka do blízkých hor které směrem nahoru byly Krušné a dolů veselé protože jsem z kopce nemusel šlapat.</a:t>
            </a:r>
          </a:p>
          <a:p>
            <a:pPr algn="just">
              <a:lnSpc>
                <a:spcPct val="150000"/>
              </a:lnSpc>
            </a:pPr>
            <a:r>
              <a:rPr lang="cs-CZ" sz="1200" dirty="0" smtClean="0">
                <a:latin typeface="Times New Roman" pitchFamily="18" charset="0"/>
                <a:cs typeface="Times New Roman" pitchFamily="18" charset="0"/>
              </a:rPr>
              <a:t>     Když jsem domů přinesl vysvědčení slušné maminka jen vzdychla. Neměla mé kolo ráda a já se jí nemohl divit. Přiváželo mě                  z prázdninových výletů značně potlučeného a ona lomila rukama že jsem samá boule. A že jsem určitě jezdil jako blázen a že si nedám říct a že doufá že příští rok se budu učit hůř aby mohla dát kolo pod zámek.</a:t>
            </a:r>
          </a:p>
          <a:p>
            <a:pPr algn="just">
              <a:lnSpc>
                <a:spcPct val="150000"/>
              </a:lnSpc>
            </a:pPr>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    Taky říkala že ještě nejsem dospělý a že za mě odpovídá ale ve skutečnosti jsem musel odpovídat já na její otázky jak a proč jsem si zase natloukl. Marně jsem se pokoušel tyto otázky zamluvit ujištěním že zranění jsou neškodná protože jsem si je pořídil na zdravém vzduchu. </a:t>
            </a:r>
          </a:p>
          <a:p>
            <a:pPr algn="just">
              <a:lnSpc>
                <a:spcPct val="150000"/>
              </a:lnSpc>
            </a:pPr>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    Doznávám že jsem byl cyklistou nesvědomitým. Průběžně jsem se zdokonaloval v jízdě bez řídítek a z kopce jsem nerad brzdil a naopak za deště jsem brzdil rád jelikož ve smyku jsem si připal dospělejší. Ale tohle jsem mamince vyprávět nemohl protože by mě nepustila do sedla. Šrámy jsem se snažil pentlit nejrůznějšími výmluvami které měly ukázat že já za nic nemohu že to zavinily nepředvídané okolnosti.</a:t>
            </a:r>
          </a:p>
          <a:p>
            <a:pPr algn="just">
              <a:lnSpc>
                <a:spcPct val="150000"/>
              </a:lnSpc>
            </a:pPr>
            <a:r>
              <a:rPr lang="cs-CZ" sz="1200" dirty="0" smtClean="0">
                <a:latin typeface="Times New Roman" pitchFamily="18" charset="0"/>
                <a:cs typeface="Times New Roman" pitchFamily="18" charset="0"/>
              </a:rPr>
              <a:t>								</a:t>
            </a:r>
            <a:r>
              <a:rPr lang="cs-CZ" sz="1050" i="1" dirty="0" smtClean="0">
                <a:latin typeface="Times New Roman" pitchFamily="18" charset="0"/>
                <a:cs typeface="Times New Roman" pitchFamily="18" charset="0"/>
              </a:rPr>
              <a:t>(podle R. Křesťana)</a:t>
            </a:r>
            <a:endParaRPr lang="cs-CZ" sz="1200" dirty="0" smtClean="0">
              <a:latin typeface="Times New Roman" pitchFamily="18" charset="0"/>
              <a:cs typeface="Times New Roman" pitchFamily="18" charset="0"/>
            </a:endParaRPr>
          </a:p>
        </p:txBody>
      </p:sp>
      <p:sp>
        <p:nvSpPr>
          <p:cNvPr id="5" name="TextovéPole 4"/>
          <p:cNvSpPr txBox="1"/>
          <p:nvPr/>
        </p:nvSpPr>
        <p:spPr>
          <a:xfrm>
            <a:off x="3779912" y="854591"/>
            <a:ext cx="3887861" cy="27699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cs-CZ" sz="1200" b="1" dirty="0" smtClean="0">
                <a:latin typeface="Times New Roman" pitchFamily="18" charset="0"/>
                <a:cs typeface="Times New Roman" pitchFamily="18" charset="0"/>
              </a:rPr>
              <a:t>Rozliš věty hlavní a vedlejší, doplň čárky a odůvodni je.</a:t>
            </a:r>
          </a:p>
        </p:txBody>
      </p:sp>
      <p:pic>
        <p:nvPicPr>
          <p:cNvPr id="5123" name="Picture 3" descr="C:\Users\Evik\AppData\Local\Microsoft\Windows\Temporary Internet Files\Content.IE5\BQLVABZR\MC90025242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4615" y="246221"/>
            <a:ext cx="994780" cy="112768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496" y="483518"/>
            <a:ext cx="4284984" cy="594066"/>
          </a:xfrm>
        </p:spPr>
        <p:txBody>
          <a:bodyPr>
            <a:normAutofit fontScale="90000"/>
          </a:bodyPr>
          <a:lstStyle/>
          <a:p>
            <a:pPr algn="l"/>
            <a:r>
              <a:rPr lang="cs-CZ" sz="2800" b="1" dirty="0" smtClean="0">
                <a:latin typeface="Times New Roman" pitchFamily="18" charset="0"/>
                <a:cs typeface="Times New Roman" pitchFamily="18" charset="0"/>
              </a:rPr>
              <a:t>59.6 Něco navíc pro šikovné</a:t>
            </a:r>
            <a:endParaRPr lang="cs-CZ" sz="28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4" name="TextovéPole 3"/>
          <p:cNvSpPr txBox="1"/>
          <p:nvPr/>
        </p:nvSpPr>
        <p:spPr>
          <a:xfrm>
            <a:off x="318964" y="1131589"/>
            <a:ext cx="4757092" cy="181588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a:solidFill>
              <a:srgbClr val="FFFF00"/>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cs-CZ" sz="1600" b="1" u="sng" dirty="0" smtClean="0">
                <a:latin typeface="Times New Roman" pitchFamily="18" charset="0"/>
                <a:cs typeface="Times New Roman" pitchFamily="18" charset="0"/>
              </a:rPr>
              <a:t>Zásady interpunkce při psaní na počítači</a:t>
            </a:r>
          </a:p>
          <a:p>
            <a:endParaRPr lang="cs-CZ" sz="1200" dirty="0" smtClean="0">
              <a:latin typeface="Times New Roman" pitchFamily="18" charset="0"/>
              <a:cs typeface="Times New Roman" pitchFamily="18" charset="0"/>
            </a:endParaRPr>
          </a:p>
          <a:p>
            <a:pPr marL="171450" indent="-171450">
              <a:buFont typeface="Arial" pitchFamily="34" charset="0"/>
              <a:buChar char="•"/>
            </a:pPr>
            <a:r>
              <a:rPr lang="cs-CZ" sz="1200" dirty="0" smtClean="0">
                <a:latin typeface="Times New Roman" pitchFamily="18" charset="0"/>
                <a:cs typeface="Times New Roman" pitchFamily="18" charset="0"/>
              </a:rPr>
              <a:t>základní </a:t>
            </a:r>
            <a:r>
              <a:rPr lang="cs-CZ" sz="1200" dirty="0">
                <a:latin typeface="Times New Roman" pitchFamily="18" charset="0"/>
                <a:cs typeface="Times New Roman" pitchFamily="18" charset="0"/>
              </a:rPr>
              <a:t>pravidlo pro tečku, čárku, otazník, vykřičník a dvojtečku </a:t>
            </a:r>
            <a:r>
              <a:rPr lang="cs-CZ" sz="1200" dirty="0" smtClean="0">
                <a:latin typeface="Times New Roman" pitchFamily="18" charset="0"/>
                <a:cs typeface="Times New Roman" pitchFamily="18" charset="0"/>
              </a:rPr>
              <a:t>zní: </a:t>
            </a:r>
            <a:r>
              <a:rPr lang="cs-CZ" sz="1200" b="1" dirty="0" smtClean="0">
                <a:latin typeface="Times New Roman" pitchFamily="18" charset="0"/>
                <a:cs typeface="Times New Roman" pitchFamily="18" charset="0"/>
              </a:rPr>
              <a:t>Za </a:t>
            </a:r>
            <a:r>
              <a:rPr lang="cs-CZ" sz="1200" b="1" dirty="0">
                <a:latin typeface="Times New Roman" pitchFamily="18" charset="0"/>
                <a:cs typeface="Times New Roman" pitchFamily="18" charset="0"/>
              </a:rPr>
              <a:t>znaménko mezera patří, před něj nikoliv</a:t>
            </a:r>
            <a:r>
              <a:rPr lang="cs-CZ" sz="1200" b="1" dirty="0" smtClean="0">
                <a:latin typeface="Times New Roman" pitchFamily="18" charset="0"/>
                <a:cs typeface="Times New Roman" pitchFamily="18" charset="0"/>
              </a:rPr>
              <a:t>.</a:t>
            </a:r>
          </a:p>
          <a:p>
            <a:endParaRPr lang="cs-CZ" sz="1200" b="1" dirty="0" smtClean="0">
              <a:latin typeface="Times New Roman" pitchFamily="18" charset="0"/>
              <a:cs typeface="Times New Roman" pitchFamily="18" charset="0"/>
            </a:endParaRPr>
          </a:p>
          <a:p>
            <a:pPr marL="171450" indent="-171450">
              <a:buFont typeface="Arial" pitchFamily="34" charset="0"/>
              <a:buChar char="•"/>
            </a:pPr>
            <a:r>
              <a:rPr lang="cs-CZ" sz="1200" dirty="0" smtClean="0">
                <a:latin typeface="Times New Roman" pitchFamily="18" charset="0"/>
                <a:cs typeface="Times New Roman" pitchFamily="18" charset="0"/>
              </a:rPr>
              <a:t>pro závorky a uvozovky platí:                                                                </a:t>
            </a:r>
            <a:r>
              <a:rPr lang="cs-CZ" sz="1200" b="1" dirty="0" smtClean="0">
                <a:latin typeface="Times New Roman" pitchFamily="18" charset="0"/>
                <a:cs typeface="Times New Roman" pitchFamily="18" charset="0"/>
              </a:rPr>
              <a:t>Na </a:t>
            </a:r>
            <a:r>
              <a:rPr lang="cs-CZ" sz="1200" b="1" dirty="0">
                <a:latin typeface="Times New Roman" pitchFamily="18" charset="0"/>
                <a:cs typeface="Times New Roman" pitchFamily="18" charset="0"/>
              </a:rPr>
              <a:t>vnějších stranách </a:t>
            </a:r>
            <a:r>
              <a:rPr lang="cs-CZ" sz="1200" b="1" dirty="0" smtClean="0">
                <a:latin typeface="Times New Roman" pitchFamily="18" charset="0"/>
                <a:cs typeface="Times New Roman" pitchFamily="18" charset="0"/>
              </a:rPr>
              <a:t>závorek / uvozovek </a:t>
            </a:r>
            <a:r>
              <a:rPr lang="cs-CZ" sz="1200" b="1" dirty="0">
                <a:latin typeface="Times New Roman" pitchFamily="18" charset="0"/>
                <a:cs typeface="Times New Roman" pitchFamily="18" charset="0"/>
              </a:rPr>
              <a:t>se mezery dělají, na vnitřních ne</a:t>
            </a:r>
            <a:r>
              <a:rPr lang="cs-CZ" sz="1200" b="1" dirty="0" smtClean="0">
                <a:latin typeface="Times New Roman" pitchFamily="18" charset="0"/>
                <a:cs typeface="Times New Roman" pitchFamily="18" charset="0"/>
              </a:rPr>
              <a:t>.</a:t>
            </a:r>
            <a:endParaRPr lang="cs-CZ" sz="1200" dirty="0">
              <a:latin typeface="Times New Roman" pitchFamily="18" charset="0"/>
              <a:cs typeface="Times New Roman" pitchFamily="18" charset="0"/>
            </a:endParaRPr>
          </a:p>
          <a:p>
            <a:pPr marL="171450" indent="-171450">
              <a:buFont typeface="Arial" pitchFamily="34" charset="0"/>
              <a:buChar char="•"/>
            </a:pPr>
            <a:endParaRPr lang="cs-CZ" sz="1200" dirty="0" smtClean="0">
              <a:latin typeface="Times New Roman" pitchFamily="18" charset="0"/>
              <a:cs typeface="Times New Roman" pitchFamily="18" charset="0"/>
            </a:endParaRPr>
          </a:p>
        </p:txBody>
      </p:sp>
      <p:pic>
        <p:nvPicPr>
          <p:cNvPr id="1026" name="Picture 2" descr="http://www.jakpsatweb.cz/images/tecka_carka.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5186" y="915566"/>
            <a:ext cx="2857500" cy="1905000"/>
          </a:xfrm>
          <a:prstGeom prst="rect">
            <a:avLst/>
          </a:prstGeom>
          <a:noFill/>
          <a:ln w="28575">
            <a:solidFill>
              <a:srgbClr val="FFFF00"/>
            </a:solidFill>
          </a:ln>
          <a:extLst>
            <a:ext uri="{909E8E84-426E-40DD-AFC4-6F175D3DCCD1}">
              <a14:hiddenFill xmlns:a14="http://schemas.microsoft.com/office/drawing/2010/main">
                <a:solidFill>
                  <a:srgbClr val="FFFFFF"/>
                </a:solidFill>
              </a14:hiddenFill>
            </a:ext>
          </a:extLst>
        </p:spPr>
      </p:pic>
      <p:pic>
        <p:nvPicPr>
          <p:cNvPr id="1028" name="Picture 4" descr="Mezery jsou pouze vně závore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760" y="3381722"/>
            <a:ext cx="2857500" cy="1638300"/>
          </a:xfrm>
          <a:prstGeom prst="rect">
            <a:avLst/>
          </a:prstGeom>
          <a:noFill/>
          <a:ln w="28575">
            <a:solidFill>
              <a:srgbClr val="FFFF00"/>
            </a:solidFill>
          </a:ln>
          <a:extLst>
            <a:ext uri="{909E8E84-426E-40DD-AFC4-6F175D3DCCD1}">
              <a14:hiddenFill xmlns:a14="http://schemas.microsoft.com/office/drawing/2010/main">
                <a:solidFill>
                  <a:srgbClr val="FFFFFF"/>
                </a:solidFill>
              </a14:hiddenFill>
            </a:ext>
          </a:extLst>
        </p:spPr>
      </p:pic>
      <p:pic>
        <p:nvPicPr>
          <p:cNvPr id="1030" name="Picture 6" descr="znázornění webových a českých uvozovek v jejich tvarech"/>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815186" y="3381722"/>
            <a:ext cx="2819400" cy="1581151"/>
          </a:xfrm>
          <a:prstGeom prst="rect">
            <a:avLst/>
          </a:prstGeom>
          <a:noFill/>
          <a:ln w="28575">
            <a:solidFill>
              <a:srgbClr val="FFFF00"/>
            </a:solidFill>
          </a:ln>
          <a:extLst>
            <a:ext uri="{909E8E84-426E-40DD-AFC4-6F175D3DCCD1}">
              <a14:hiddenFill xmlns:a14="http://schemas.microsoft.com/office/drawing/2010/main">
                <a:solidFill>
                  <a:srgbClr val="FFFFFF"/>
                </a:solidFill>
              </a14:hiddenFill>
            </a:ext>
          </a:extLst>
        </p:spPr>
      </p:pic>
      <p:pic>
        <p:nvPicPr>
          <p:cNvPr id="1033" name="Picture 9" descr="C:\Program Files\Microsoft Office\MEDIA\CAGCAT10\j0195384.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3562" y="3187273"/>
            <a:ext cx="1795882" cy="1833372"/>
          </a:xfrm>
          <a:prstGeom prst="rect">
            <a:avLst/>
          </a:prstGeom>
          <a:noFill/>
          <a:extLst>
            <a:ext uri="{909E8E84-426E-40DD-AFC4-6F175D3DCCD1}">
              <a14:hiddenFill xmlns:a14="http://schemas.microsoft.com/office/drawing/2010/main">
                <a:solidFill>
                  <a:srgbClr val="FFFFFF"/>
                </a:solidFill>
              </a14:hiddenFill>
            </a:ext>
          </a:extLst>
        </p:spPr>
      </p:pic>
      <p:cxnSp>
        <p:nvCxnSpPr>
          <p:cNvPr id="5" name="Přímá spojnice se šipkou 4"/>
          <p:cNvCxnSpPr/>
          <p:nvPr/>
        </p:nvCxnSpPr>
        <p:spPr>
          <a:xfrm>
            <a:off x="3563888" y="1868066"/>
            <a:ext cx="2160240" cy="17146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p:nvPr/>
        </p:nvCxnSpPr>
        <p:spPr>
          <a:xfrm>
            <a:off x="3059832" y="2715766"/>
            <a:ext cx="504056" cy="57606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p:nvPr/>
        </p:nvCxnSpPr>
        <p:spPr>
          <a:xfrm>
            <a:off x="3131840" y="2643758"/>
            <a:ext cx="2592288" cy="64807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wipe(left)">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up)">
                                      <p:cBhvr>
                                        <p:cTn id="15" dur="500"/>
                                        <p:tgtEl>
                                          <p:spTgt spid="12"/>
                                        </p:tgtEl>
                                      </p:cBhvr>
                                    </p:animEffect>
                                  </p:childTnLst>
                                </p:cTn>
                              </p:par>
                              <p:par>
                                <p:cTn id="16" presetID="22" presetClass="entr" presetSubtype="1" fill="hold"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up)">
                                      <p:cBhvr>
                                        <p:cTn id="18" dur="500"/>
                                        <p:tgtEl>
                                          <p:spTgt spid="14"/>
                                        </p:tgtEl>
                                      </p:cBhvr>
                                    </p:animEffect>
                                  </p:childTnLst>
                                </p:cTn>
                              </p:par>
                              <p:par>
                                <p:cTn id="19" presetID="22" presetClass="entr" presetSubtype="1" fill="hold" nodeType="withEffect">
                                  <p:stCondLst>
                                    <p:cond delay="0"/>
                                  </p:stCondLst>
                                  <p:childTnLst>
                                    <p:set>
                                      <p:cBhvr>
                                        <p:cTn id="20" dur="1" fill="hold">
                                          <p:stCondLst>
                                            <p:cond delay="0"/>
                                          </p:stCondLst>
                                        </p:cTn>
                                        <p:tgtEl>
                                          <p:spTgt spid="1028"/>
                                        </p:tgtEl>
                                        <p:attrNameLst>
                                          <p:attrName>style.visibility</p:attrName>
                                        </p:attrNameLst>
                                      </p:cBhvr>
                                      <p:to>
                                        <p:strVal val="visible"/>
                                      </p:to>
                                    </p:set>
                                    <p:animEffect transition="in" filter="wipe(up)">
                                      <p:cBhvr>
                                        <p:cTn id="21" dur="500"/>
                                        <p:tgtEl>
                                          <p:spTgt spid="1028"/>
                                        </p:tgtEl>
                                      </p:cBhvr>
                                    </p:animEffect>
                                  </p:childTnLst>
                                </p:cTn>
                              </p:par>
                              <p:par>
                                <p:cTn id="22" presetID="22" presetClass="entr" presetSubtype="1" fill="hold" nodeType="withEffect">
                                  <p:stCondLst>
                                    <p:cond delay="0"/>
                                  </p:stCondLst>
                                  <p:childTnLst>
                                    <p:set>
                                      <p:cBhvr>
                                        <p:cTn id="23" dur="1" fill="hold">
                                          <p:stCondLst>
                                            <p:cond delay="0"/>
                                          </p:stCondLst>
                                        </p:cTn>
                                        <p:tgtEl>
                                          <p:spTgt spid="1030"/>
                                        </p:tgtEl>
                                        <p:attrNameLst>
                                          <p:attrName>style.visibility</p:attrName>
                                        </p:attrNameLst>
                                      </p:cBhvr>
                                      <p:to>
                                        <p:strVal val="visible"/>
                                      </p:to>
                                    </p:set>
                                    <p:animEffect transition="in" filter="wipe(up)">
                                      <p:cBhvr>
                                        <p:cTn id="24" dur="500"/>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496" y="492443"/>
            <a:ext cx="5922912" cy="594066"/>
          </a:xfrm>
        </p:spPr>
        <p:txBody>
          <a:bodyPr>
            <a:normAutofit/>
          </a:bodyPr>
          <a:lstStyle/>
          <a:p>
            <a:pPr algn="l"/>
            <a:r>
              <a:rPr lang="cs-CZ" sz="2500" b="1" dirty="0" smtClean="0">
                <a:latin typeface="Times New Roman" pitchFamily="18" charset="0"/>
                <a:cs typeface="Times New Roman" pitchFamily="18" charset="0"/>
              </a:rPr>
              <a:t>59.7 CLIL (</a:t>
            </a:r>
            <a:r>
              <a:rPr lang="cs-CZ" sz="2500" b="1" dirty="0" err="1" smtClean="0">
                <a:latin typeface="Times New Roman" pitchFamily="18" charset="0"/>
                <a:cs typeface="Times New Roman" pitchFamily="18" charset="0"/>
              </a:rPr>
              <a:t>Punctuation</a:t>
            </a:r>
            <a:r>
              <a:rPr lang="cs-CZ" sz="2500" b="1" dirty="0" smtClean="0">
                <a:latin typeface="Times New Roman" pitchFamily="18" charset="0"/>
                <a:cs typeface="Times New Roman" pitchFamily="18" charset="0"/>
              </a:rPr>
              <a:t>)</a:t>
            </a:r>
            <a:endParaRPr lang="cs-CZ" sz="2500" b="1" dirty="0">
              <a:latin typeface="Times New Roman" pitchFamily="18" charset="0"/>
              <a:cs typeface="Times New Roman" pitchFamily="18" charset="0"/>
            </a:endParaRPr>
          </a:p>
        </p:txBody>
      </p:sp>
      <p:sp>
        <p:nvSpPr>
          <p:cNvPr id="17" name="TextovéPole 16"/>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Czech </a:t>
            </a:r>
            <a:r>
              <a:rPr lang="cs-CZ" sz="1600" b="1" dirty="0" err="1" smtClean="0">
                <a:solidFill>
                  <a:schemeClr val="accent3">
                    <a:lumMod val="50000"/>
                  </a:schemeClr>
                </a:solidFill>
                <a:latin typeface="Times New Roman" pitchFamily="18" charset="0"/>
                <a:cs typeface="Times New Roman" pitchFamily="18" charset="0"/>
              </a:rPr>
              <a:t>language</a:t>
            </a:r>
            <a:r>
              <a:rPr lang="cs-CZ" sz="1600" b="1" dirty="0" smtClean="0">
                <a:solidFill>
                  <a:schemeClr val="accent3">
                    <a:lumMod val="50000"/>
                  </a:schemeClr>
                </a:solidFill>
                <a:latin typeface="Times New Roman" pitchFamily="18" charset="0"/>
                <a:cs typeface="Times New Roman" pitchFamily="18" charset="0"/>
              </a:rPr>
              <a:t> and </a:t>
            </a:r>
            <a:r>
              <a:rPr lang="cs-CZ" sz="1600" b="1" dirty="0" err="1" smtClean="0">
                <a:solidFill>
                  <a:schemeClr val="accent3">
                    <a:lumMod val="50000"/>
                  </a:schemeClr>
                </a:solidFill>
                <a:latin typeface="Times New Roman" pitchFamily="18" charset="0"/>
                <a:cs typeface="Times New Roman" pitchFamily="18" charset="0"/>
              </a:rPr>
              <a:t>literature</a:t>
            </a:r>
            <a:endParaRPr lang="cs-CZ" sz="1600" b="1" dirty="0" smtClean="0">
              <a:solidFill>
                <a:schemeClr val="accent3">
                  <a:lumMod val="50000"/>
                </a:schemeClr>
              </a:solidFill>
              <a:latin typeface="Times New Roman" pitchFamily="18" charset="0"/>
              <a:cs typeface="Times New Roman" pitchFamily="18" charset="0"/>
            </a:endParaRPr>
          </a:p>
          <a:p>
            <a:endParaRPr lang="cs-CZ" sz="1000" dirty="0">
              <a:latin typeface="Times New Roman" pitchFamily="18" charset="0"/>
              <a:cs typeface="Times New Roman" pitchFamily="18" charset="0"/>
            </a:endParaRPr>
          </a:p>
        </p:txBody>
      </p:sp>
      <p:pic>
        <p:nvPicPr>
          <p:cNvPr id="1026" name="Picture 2" descr="http://www.helpforenglish.cz/gramatika/ruzne/interpunkce/file.php?id=20_1260998888_punc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1229824"/>
            <a:ext cx="4824536" cy="3560508"/>
          </a:xfrm>
          <a:prstGeom prst="rect">
            <a:avLst/>
          </a:prstGeom>
          <a:noFill/>
          <a:extLst>
            <a:ext uri="{909E8E84-426E-40DD-AFC4-6F175D3DCCD1}">
              <a14:hiddenFill xmlns:a14="http://schemas.microsoft.com/office/drawing/2010/main">
                <a:solidFill>
                  <a:srgbClr val="FFFFFF"/>
                </a:solidFill>
              </a14:hiddenFill>
            </a:ext>
          </a:extLst>
        </p:spPr>
      </p:pic>
      <p:sp>
        <p:nvSpPr>
          <p:cNvPr id="3" name="Tlačítko akce: Zvuk 2">
            <a:hlinkClick r:id="rId5" highlightClick="1"/>
          </p:cNvPr>
          <p:cNvSpPr/>
          <p:nvPr/>
        </p:nvSpPr>
        <p:spPr>
          <a:xfrm>
            <a:off x="7236296" y="3651870"/>
            <a:ext cx="576064" cy="576064"/>
          </a:xfrm>
          <a:prstGeom prst="actionButtonSound">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cs-CZ"/>
          </a:p>
        </p:txBody>
      </p:sp>
      <p:pic>
        <p:nvPicPr>
          <p:cNvPr id="6146" name="Picture 2" descr="http://www.paperwritingservice.info/wp-content/uploads/2011/06/Perfect-punctuation-in-your-paper-with-Papaer-Writing-Service.jpg"/>
          <p:cNvPicPr>
            <a:picLocks noChangeAspect="1" noChangeArrowheads="1"/>
          </p:cNvPicPr>
          <p:nvPr/>
        </p:nvPicPr>
        <p:blipFill>
          <a:blip r:embed="rId6">
            <a:extLst>
              <a:ext uri="{BEBA8EAE-BF5A-486C-A8C5-ECC9F3942E4B}">
                <a14:imgProps xmlns:a14="http://schemas.microsoft.com/office/drawing/2010/main">
                  <a14:imgLayer r:embed="rId7">
                    <a14:imgEffect>
                      <a14:backgroundRemoval t="0" b="96974" l="0" r="100000">
                        <a14:foregroundMark x1="83333" y1="48158" x2="90175" y2="40395"/>
                        <a14:foregroundMark x1="74737" y1="47500" x2="76842" y2="37105"/>
                        <a14:foregroundMark x1="82982" y1="39605" x2="87895" y2="37763"/>
                        <a14:backgroundMark x1="27719" y1="57237" x2="28421" y2="60526"/>
                        <a14:backgroundMark x1="45614" y1="48421" x2="46667" y2="53816"/>
                      </a14:backgroundRemoval>
                    </a14:imgEffect>
                  </a14:imgLayer>
                </a14:imgProps>
              </a:ext>
              <a:ext uri="{28A0092B-C50C-407E-A947-70E740481C1C}">
                <a14:useLocalDpi xmlns:a14="http://schemas.microsoft.com/office/drawing/2010/main" val="0"/>
              </a:ext>
            </a:extLst>
          </a:blip>
          <a:srcRect/>
          <a:stretch>
            <a:fillRect/>
          </a:stretch>
        </p:blipFill>
        <p:spPr bwMode="auto">
          <a:xfrm>
            <a:off x="5911552" y="688383"/>
            <a:ext cx="2649488" cy="35395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496" y="526376"/>
            <a:ext cx="2916832" cy="594066"/>
          </a:xfrm>
        </p:spPr>
        <p:txBody>
          <a:bodyPr>
            <a:normAutofit/>
          </a:bodyPr>
          <a:lstStyle/>
          <a:p>
            <a:pPr algn="l"/>
            <a:r>
              <a:rPr lang="cs-CZ" sz="2500" b="1" dirty="0" smtClean="0">
                <a:latin typeface="Times New Roman" pitchFamily="18" charset="0"/>
                <a:cs typeface="Times New Roman" pitchFamily="18" charset="0"/>
              </a:rPr>
              <a:t>59.8 Test znalostí</a:t>
            </a:r>
            <a:endParaRPr lang="cs-CZ" sz="2500" b="1" dirty="0">
              <a:latin typeface="Times New Roman" pitchFamily="18" charset="0"/>
              <a:cs typeface="Times New Roman" pitchFamily="18" charset="0"/>
            </a:endParaRPr>
          </a:p>
        </p:txBody>
      </p:sp>
      <p:sp>
        <p:nvSpPr>
          <p:cNvPr id="13" name="TextovéPole 12"/>
          <p:cNvSpPr txBox="1"/>
          <p:nvPr/>
        </p:nvSpPr>
        <p:spPr>
          <a:xfrm>
            <a:off x="7596336" y="1203598"/>
            <a:ext cx="1440160" cy="246221"/>
          </a:xfrm>
          <a:prstGeom prst="rect">
            <a:avLst/>
          </a:prstGeom>
          <a:noFill/>
        </p:spPr>
        <p:txBody>
          <a:bodyPr wrap="square" rtlCol="0">
            <a:spAutoFit/>
          </a:bodyPr>
          <a:lstStyle/>
          <a:p>
            <a:pPr algn="ctr"/>
            <a:r>
              <a:rPr lang="cs-CZ" sz="1000" b="1" dirty="0" smtClean="0">
                <a:solidFill>
                  <a:srgbClr val="813763"/>
                </a:solidFill>
                <a:latin typeface="Times New Roman" pitchFamily="18" charset="0"/>
                <a:cs typeface="Times New Roman" pitchFamily="18" charset="0"/>
              </a:rPr>
              <a:t>Správné odpovědi:</a:t>
            </a:r>
            <a:endParaRPr lang="cs-CZ" sz="1000" b="1" dirty="0">
              <a:solidFill>
                <a:srgbClr val="813763"/>
              </a:solidFill>
              <a:latin typeface="Times New Roman" pitchFamily="18" charset="0"/>
              <a:cs typeface="Times New Roman" pitchFamily="18" charset="0"/>
            </a:endParaRPr>
          </a:p>
        </p:txBody>
      </p:sp>
      <p:graphicFrame>
        <p:nvGraphicFramePr>
          <p:cNvPr id="15" name="Tabulka 14"/>
          <p:cNvGraphicFramePr>
            <a:graphicFrameLocks noGrp="1"/>
          </p:cNvGraphicFramePr>
          <p:nvPr>
            <p:extLst>
              <p:ext uri="{D42A27DB-BD31-4B8C-83A1-F6EECF244321}">
                <p14:modId xmlns:p14="http://schemas.microsoft.com/office/powerpoint/2010/main" val="131872349"/>
              </p:ext>
            </p:extLst>
          </p:nvPr>
        </p:nvGraphicFramePr>
        <p:xfrm>
          <a:off x="251520" y="1059582"/>
          <a:ext cx="7488832" cy="3352800"/>
        </p:xfrm>
        <a:graphic>
          <a:graphicData uri="http://schemas.openxmlformats.org/drawingml/2006/table">
            <a:tbl>
              <a:tblPr bandRow="1">
                <a:tableStyleId>{775DCB02-9BB8-47FD-8907-85C794F793BA}</a:tableStyleId>
              </a:tblPr>
              <a:tblGrid>
                <a:gridCol w="3489941"/>
                <a:gridCol w="3998891"/>
              </a:tblGrid>
              <a:tr h="370840">
                <a:tc>
                  <a:txBody>
                    <a:bodyPr/>
                    <a:lstStyle/>
                    <a:p>
                      <a:pPr marL="0" indent="0" algn="l">
                        <a:buNone/>
                      </a:pPr>
                      <a:r>
                        <a:rPr lang="cs-CZ" sz="1600" dirty="0" smtClean="0">
                          <a:latin typeface="Times New Roman" pitchFamily="18" charset="0"/>
                          <a:cs typeface="Times New Roman" pitchFamily="18" charset="0"/>
                        </a:rPr>
                        <a:t>1. Mezi </a:t>
                      </a:r>
                      <a:r>
                        <a:rPr lang="cs-CZ" sz="1600" dirty="0" smtClean="0">
                          <a:latin typeface="Times New Roman" pitchFamily="18" charset="0"/>
                          <a:cs typeface="Times New Roman" pitchFamily="18" charset="0"/>
                        </a:rPr>
                        <a:t>interpunkční znaménka </a:t>
                      </a:r>
                      <a:r>
                        <a:rPr lang="cs-CZ" sz="1600" b="0" u="sng" dirty="0" smtClean="0">
                          <a:latin typeface="Times New Roman" pitchFamily="18" charset="0"/>
                          <a:cs typeface="Times New Roman" pitchFamily="18" charset="0"/>
                        </a:rPr>
                        <a:t>nepatří</a:t>
                      </a:r>
                      <a:r>
                        <a:rPr lang="cs-CZ" sz="1600" baseline="0" dirty="0" smtClean="0">
                          <a:latin typeface="Times New Roman" pitchFamily="18" charset="0"/>
                          <a:cs typeface="Times New Roman" pitchFamily="18" charset="0"/>
                        </a:rPr>
                        <a:t>:</a:t>
                      </a:r>
                      <a:endParaRPr lang="cs-CZ" sz="1600" dirty="0" smtClean="0">
                        <a:latin typeface="Times New Roman" pitchFamily="18" charset="0"/>
                        <a:cs typeface="Times New Roman" pitchFamily="18" charset="0"/>
                      </a:endParaRPr>
                    </a:p>
                    <a:p>
                      <a:pPr marL="342900" indent="-342900" algn="l"/>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a/  čárka</a:t>
                      </a:r>
                    </a:p>
                    <a:p>
                      <a:pPr marL="342900" indent="-342900" algn="l"/>
                      <a:r>
                        <a:rPr lang="cs-CZ" sz="1200" dirty="0" smtClean="0">
                          <a:latin typeface="Times New Roman" pitchFamily="18" charset="0"/>
                          <a:cs typeface="Times New Roman" pitchFamily="18" charset="0"/>
                        </a:rPr>
                        <a:t>b/  tečka</a:t>
                      </a:r>
                    </a:p>
                    <a:p>
                      <a:pPr marL="342900" indent="-342900" algn="l"/>
                      <a:r>
                        <a:rPr lang="cs-CZ" sz="1200" dirty="0" smtClean="0">
                          <a:latin typeface="Times New Roman" pitchFamily="18" charset="0"/>
                          <a:cs typeface="Times New Roman" pitchFamily="18" charset="0"/>
                        </a:rPr>
                        <a:t>c/  háček</a:t>
                      </a:r>
                    </a:p>
                    <a:p>
                      <a:pPr marL="342900" indent="-342900" algn="l"/>
                      <a:r>
                        <a:rPr lang="cs-CZ" sz="1200" dirty="0" smtClean="0">
                          <a:latin typeface="Times New Roman" pitchFamily="18" charset="0"/>
                          <a:cs typeface="Times New Roman" pitchFamily="18" charset="0"/>
                        </a:rPr>
                        <a:t>d/  lomítko</a:t>
                      </a:r>
                    </a:p>
                    <a:p>
                      <a:endParaRPr lang="cs-CZ" dirty="0">
                        <a:latin typeface="Times New Roman" pitchFamily="18" charset="0"/>
                        <a:cs typeface="Times New Roman" pitchFamily="18" charset="0"/>
                      </a:endParaRPr>
                    </a:p>
                  </a:txBody>
                  <a:tcPr/>
                </a:tc>
                <a:tc>
                  <a:txBody>
                    <a:bodyPr/>
                    <a:lstStyle/>
                    <a:p>
                      <a:pPr marL="0" indent="0" algn="l">
                        <a:buNone/>
                      </a:pPr>
                      <a:r>
                        <a:rPr lang="cs-CZ" sz="1600" dirty="0" smtClean="0">
                          <a:latin typeface="Times New Roman" pitchFamily="18" charset="0"/>
                          <a:cs typeface="Times New Roman" pitchFamily="18" charset="0"/>
                        </a:rPr>
                        <a:t>3. Ve </a:t>
                      </a:r>
                      <a:r>
                        <a:rPr lang="cs-CZ" sz="1600" dirty="0" smtClean="0">
                          <a:latin typeface="Times New Roman" pitchFamily="18" charset="0"/>
                          <a:cs typeface="Times New Roman" pitchFamily="18" charset="0"/>
                        </a:rPr>
                        <a:t>kterém souvětí jsou </a:t>
                      </a:r>
                      <a:r>
                        <a:rPr lang="cs-CZ" sz="1600" u="sng" dirty="0" smtClean="0">
                          <a:latin typeface="Times New Roman" pitchFamily="18" charset="0"/>
                          <a:cs typeface="Times New Roman" pitchFamily="18" charset="0"/>
                        </a:rPr>
                        <a:t>správně</a:t>
                      </a:r>
                      <a:r>
                        <a:rPr lang="cs-CZ" sz="1600" dirty="0" smtClean="0">
                          <a:latin typeface="Times New Roman" pitchFamily="18" charset="0"/>
                          <a:cs typeface="Times New Roman" pitchFamily="18" charset="0"/>
                        </a:rPr>
                        <a:t> doplněny</a:t>
                      </a:r>
                      <a:r>
                        <a:rPr lang="cs-CZ" sz="1600" baseline="0" dirty="0" smtClean="0">
                          <a:latin typeface="Times New Roman" pitchFamily="18" charset="0"/>
                          <a:cs typeface="Times New Roman" pitchFamily="18" charset="0"/>
                        </a:rPr>
                        <a:t> čárky?</a:t>
                      </a:r>
                      <a:endParaRPr lang="cs-CZ" sz="1600" dirty="0" smtClean="0">
                        <a:latin typeface="Times New Roman" pitchFamily="18" charset="0"/>
                        <a:cs typeface="Times New Roman" pitchFamily="18" charset="0"/>
                      </a:endParaRPr>
                    </a:p>
                    <a:p>
                      <a:pPr marL="0" indent="0" algn="l">
                        <a:buNone/>
                      </a:pPr>
                      <a:endParaRPr lang="cs-CZ" sz="1600" dirty="0" smtClean="0">
                        <a:latin typeface="Times New Roman" pitchFamily="18" charset="0"/>
                        <a:cs typeface="Times New Roman" pitchFamily="18" charset="0"/>
                      </a:endParaRPr>
                    </a:p>
                    <a:p>
                      <a:pPr marL="342900" marR="0" indent="-34290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a/  </a:t>
                      </a:r>
                      <a:r>
                        <a:rPr lang="cs-CZ" sz="1200" dirty="0" smtClean="0">
                          <a:latin typeface="Times New Roman" pitchFamily="18" charset="0"/>
                          <a:cs typeface="Times New Roman" pitchFamily="18" charset="0"/>
                        </a:rPr>
                        <a:t> </a:t>
                      </a:r>
                      <a:r>
                        <a:rPr lang="cs-CZ" sz="1200" kern="1200" dirty="0" smtClean="0">
                          <a:solidFill>
                            <a:schemeClr val="dk1"/>
                          </a:solidFill>
                          <a:latin typeface="Times New Roman" pitchFamily="18" charset="0"/>
                          <a:ea typeface="+mn-ea"/>
                          <a:cs typeface="Times New Roman" pitchFamily="18" charset="0"/>
                        </a:rPr>
                        <a:t>Slíbil</a:t>
                      </a:r>
                      <a:r>
                        <a:rPr lang="cs-CZ" sz="1200" kern="1200" dirty="0" smtClean="0">
                          <a:solidFill>
                            <a:schemeClr val="dk1"/>
                          </a:solidFill>
                          <a:latin typeface="Times New Roman" pitchFamily="18" charset="0"/>
                          <a:ea typeface="+mn-ea"/>
                          <a:cs typeface="Times New Roman" pitchFamily="18" charset="0"/>
                        </a:rPr>
                        <a:t>, že zavolá, a neudělal to.</a:t>
                      </a:r>
                      <a:endParaRPr lang="cs-CZ" sz="1200" dirty="0" smtClean="0">
                        <a:latin typeface="Times New Roman" pitchFamily="18" charset="0"/>
                        <a:cs typeface="Times New Roman" pitchFamily="18" charset="0"/>
                      </a:endParaRPr>
                    </a:p>
                    <a:p>
                      <a:pPr marL="342900" marR="0" indent="-34290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b/  </a:t>
                      </a:r>
                      <a:r>
                        <a:rPr lang="cs-CZ" sz="1200" dirty="0" smtClean="0">
                          <a:latin typeface="Times New Roman" pitchFamily="18" charset="0"/>
                          <a:cs typeface="Times New Roman" pitchFamily="18" charset="0"/>
                        </a:rPr>
                        <a:t> </a:t>
                      </a:r>
                      <a:r>
                        <a:rPr lang="cs-CZ" sz="1200" kern="1200" dirty="0" smtClean="0">
                          <a:solidFill>
                            <a:schemeClr val="dk1"/>
                          </a:solidFill>
                          <a:latin typeface="Times New Roman" pitchFamily="18" charset="0"/>
                          <a:ea typeface="+mn-ea"/>
                          <a:cs typeface="Times New Roman" pitchFamily="18" charset="0"/>
                        </a:rPr>
                        <a:t>Slíbil</a:t>
                      </a:r>
                      <a:r>
                        <a:rPr lang="cs-CZ" sz="1200" kern="1200" dirty="0" smtClean="0">
                          <a:solidFill>
                            <a:schemeClr val="dk1"/>
                          </a:solidFill>
                          <a:latin typeface="Times New Roman" pitchFamily="18" charset="0"/>
                          <a:ea typeface="+mn-ea"/>
                          <a:cs typeface="Times New Roman" pitchFamily="18" charset="0"/>
                        </a:rPr>
                        <a:t>,</a:t>
                      </a:r>
                      <a:r>
                        <a:rPr lang="cs-CZ" sz="1200" kern="1200" baseline="0" dirty="0" smtClean="0">
                          <a:solidFill>
                            <a:schemeClr val="dk1"/>
                          </a:solidFill>
                          <a:latin typeface="Times New Roman" pitchFamily="18" charset="0"/>
                          <a:ea typeface="+mn-ea"/>
                          <a:cs typeface="Times New Roman" pitchFamily="18" charset="0"/>
                        </a:rPr>
                        <a:t> že zavolá, a že se domluvíme.</a:t>
                      </a:r>
                      <a:endParaRPr lang="cs-CZ" sz="1200" dirty="0" smtClean="0">
                        <a:latin typeface="Times New Roman" pitchFamily="18" charset="0"/>
                        <a:cs typeface="Times New Roman" pitchFamily="18" charset="0"/>
                      </a:endParaRPr>
                    </a:p>
                    <a:p>
                      <a:pPr marL="342900" marR="0" indent="-34290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c/  </a:t>
                      </a:r>
                      <a:r>
                        <a:rPr lang="cs-CZ" sz="1200" dirty="0" smtClean="0">
                          <a:latin typeface="Times New Roman" pitchFamily="18" charset="0"/>
                          <a:cs typeface="Times New Roman" pitchFamily="18" charset="0"/>
                        </a:rPr>
                        <a:t> </a:t>
                      </a:r>
                      <a:r>
                        <a:rPr lang="cs-CZ" sz="1200" kern="1200" dirty="0" smtClean="0">
                          <a:solidFill>
                            <a:schemeClr val="dk1"/>
                          </a:solidFill>
                          <a:latin typeface="Times New Roman" pitchFamily="18" charset="0"/>
                          <a:ea typeface="+mn-ea"/>
                          <a:cs typeface="Times New Roman" pitchFamily="18" charset="0"/>
                        </a:rPr>
                        <a:t>Svůj</a:t>
                      </a:r>
                      <a:r>
                        <a:rPr lang="cs-CZ" sz="1200" kern="1200" baseline="0" dirty="0" smtClean="0">
                          <a:solidFill>
                            <a:schemeClr val="dk1"/>
                          </a:solidFill>
                          <a:latin typeface="Times New Roman" pitchFamily="18" charset="0"/>
                          <a:ea typeface="+mn-ea"/>
                          <a:cs typeface="Times New Roman" pitchFamily="18" charset="0"/>
                        </a:rPr>
                        <a:t> </a:t>
                      </a:r>
                      <a:r>
                        <a:rPr lang="cs-CZ" sz="1200" kern="1200" baseline="0" dirty="0" smtClean="0">
                          <a:solidFill>
                            <a:schemeClr val="dk1"/>
                          </a:solidFill>
                          <a:latin typeface="Times New Roman" pitchFamily="18" charset="0"/>
                          <a:ea typeface="+mn-ea"/>
                          <a:cs typeface="Times New Roman" pitchFamily="18" charset="0"/>
                        </a:rPr>
                        <a:t>slib</a:t>
                      </a:r>
                      <a:r>
                        <a:rPr lang="cs-CZ" sz="1200" kern="1200" dirty="0" smtClean="0">
                          <a:solidFill>
                            <a:schemeClr val="dk1"/>
                          </a:solidFill>
                          <a:latin typeface="Times New Roman" pitchFamily="18" charset="0"/>
                          <a:ea typeface="+mn-ea"/>
                          <a:cs typeface="Times New Roman" pitchFamily="18" charset="0"/>
                        </a:rPr>
                        <a:t>, že zavolá opět</a:t>
                      </a:r>
                      <a:r>
                        <a:rPr lang="cs-CZ" sz="1200" kern="1200" baseline="0" dirty="0" smtClean="0">
                          <a:solidFill>
                            <a:schemeClr val="dk1"/>
                          </a:solidFill>
                          <a:latin typeface="Times New Roman" pitchFamily="18" charset="0"/>
                          <a:ea typeface="+mn-ea"/>
                          <a:cs typeface="Times New Roman" pitchFamily="18" charset="0"/>
                        </a:rPr>
                        <a:t> nedodržel.</a:t>
                      </a:r>
                      <a:endParaRPr lang="cs-CZ" sz="1200" dirty="0" smtClean="0">
                        <a:latin typeface="Times New Roman" pitchFamily="18" charset="0"/>
                        <a:cs typeface="Times New Roman" pitchFamily="18" charset="0"/>
                      </a:endParaRPr>
                    </a:p>
                    <a:p>
                      <a:pPr marL="342900" marR="0" indent="-34290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d/  </a:t>
                      </a:r>
                      <a:r>
                        <a:rPr lang="cs-CZ" sz="1200" dirty="0" smtClean="0">
                          <a:latin typeface="Times New Roman" pitchFamily="18" charset="0"/>
                          <a:cs typeface="Times New Roman" pitchFamily="18" charset="0"/>
                        </a:rPr>
                        <a:t> </a:t>
                      </a:r>
                      <a:r>
                        <a:rPr lang="cs-CZ" sz="1200" kern="1200" dirty="0" smtClean="0">
                          <a:solidFill>
                            <a:schemeClr val="dk1"/>
                          </a:solidFill>
                          <a:latin typeface="Times New Roman" pitchFamily="18" charset="0"/>
                          <a:ea typeface="+mn-ea"/>
                          <a:cs typeface="Times New Roman" pitchFamily="18" charset="0"/>
                        </a:rPr>
                        <a:t>Na </a:t>
                      </a:r>
                      <a:r>
                        <a:rPr lang="cs-CZ" sz="1200" kern="1200" dirty="0" smtClean="0">
                          <a:solidFill>
                            <a:schemeClr val="dk1"/>
                          </a:solidFill>
                          <a:latin typeface="Times New Roman" pitchFamily="18" charset="0"/>
                          <a:ea typeface="+mn-ea"/>
                          <a:cs typeface="Times New Roman" pitchFamily="18" charset="0"/>
                        </a:rPr>
                        <a:t>svůj slib si, ani nevzpomněl.</a:t>
                      </a:r>
                      <a:endParaRPr lang="cs-CZ" dirty="0">
                        <a:latin typeface="Times New Roman" pitchFamily="18" charset="0"/>
                        <a:cs typeface="Times New Roman" pitchFamily="18" charset="0"/>
                      </a:endParaRPr>
                    </a:p>
                  </a:txBody>
                  <a:tcPr/>
                </a:tc>
              </a:tr>
              <a:tr h="370840">
                <a:tc>
                  <a:txBody>
                    <a:bodyPr/>
                    <a:lstStyle/>
                    <a:p>
                      <a:pPr marL="0" indent="0" algn="l">
                        <a:buNone/>
                      </a:pPr>
                      <a:r>
                        <a:rPr lang="cs-CZ" sz="1600" dirty="0" smtClean="0">
                          <a:latin typeface="Times New Roman" pitchFamily="18" charset="0"/>
                          <a:cs typeface="Times New Roman" pitchFamily="18" charset="0"/>
                        </a:rPr>
                        <a:t>2. Čárku </a:t>
                      </a:r>
                      <a:r>
                        <a:rPr lang="cs-CZ" sz="1600" dirty="0" smtClean="0">
                          <a:latin typeface="Times New Roman" pitchFamily="18" charset="0"/>
                          <a:cs typeface="Times New Roman" pitchFamily="18" charset="0"/>
                        </a:rPr>
                        <a:t>v souvětí</a:t>
                      </a:r>
                      <a:r>
                        <a:rPr lang="cs-CZ" sz="1600" i="0" dirty="0" smtClean="0">
                          <a:latin typeface="Times New Roman" pitchFamily="18" charset="0"/>
                          <a:cs typeface="Times New Roman" pitchFamily="18" charset="0"/>
                        </a:rPr>
                        <a:t> </a:t>
                      </a:r>
                      <a:r>
                        <a:rPr lang="cs-CZ" sz="1600" i="0" u="sng" dirty="0" smtClean="0">
                          <a:latin typeface="Times New Roman" pitchFamily="18" charset="0"/>
                          <a:cs typeface="Times New Roman" pitchFamily="18" charset="0"/>
                        </a:rPr>
                        <a:t>nepíšeme</a:t>
                      </a:r>
                      <a:r>
                        <a:rPr lang="cs-CZ" sz="1600" i="0" dirty="0" smtClean="0">
                          <a:latin typeface="Times New Roman" pitchFamily="18" charset="0"/>
                          <a:cs typeface="Times New Roman" pitchFamily="18" charset="0"/>
                        </a:rPr>
                        <a:t> (vyber pravdivé tvrzení):</a:t>
                      </a:r>
                      <a:endParaRPr lang="cs-CZ" sz="1600" dirty="0" smtClean="0">
                        <a:latin typeface="Times New Roman" pitchFamily="18" charset="0"/>
                        <a:cs typeface="Times New Roman" pitchFamily="18" charset="0"/>
                      </a:endParaRPr>
                    </a:p>
                    <a:p>
                      <a:pPr marL="0" indent="0" algn="l">
                        <a:buNone/>
                      </a:pP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a/ </a:t>
                      </a:r>
                      <a:r>
                        <a:rPr lang="cs-CZ" sz="1200" dirty="0" smtClean="0">
                          <a:latin typeface="Times New Roman" pitchFamily="18" charset="0"/>
                          <a:cs typeface="Times New Roman" pitchFamily="18" charset="0"/>
                        </a:rPr>
                        <a:t> před </a:t>
                      </a:r>
                      <a:r>
                        <a:rPr lang="cs-CZ" sz="1200" dirty="0" smtClean="0">
                          <a:latin typeface="Times New Roman" pitchFamily="18" charset="0"/>
                          <a:cs typeface="Times New Roman" pitchFamily="18" charset="0"/>
                        </a:rPr>
                        <a:t>spojkami </a:t>
                      </a:r>
                      <a:r>
                        <a:rPr lang="cs-CZ" sz="1200" b="1" dirty="0" smtClean="0">
                          <a:latin typeface="Times New Roman" pitchFamily="18" charset="0"/>
                          <a:cs typeface="Times New Roman" pitchFamily="18" charset="0"/>
                        </a:rPr>
                        <a:t>a, i,</a:t>
                      </a:r>
                      <a:r>
                        <a:rPr lang="cs-CZ" sz="1200" b="1" baseline="0" dirty="0" smtClean="0">
                          <a:latin typeface="Times New Roman" pitchFamily="18" charset="0"/>
                          <a:cs typeface="Times New Roman" pitchFamily="18" charset="0"/>
                        </a:rPr>
                        <a:t> ani, nebo </a:t>
                      </a:r>
                      <a:r>
                        <a:rPr lang="cs-CZ" sz="1200" b="0" baseline="0" dirty="0" smtClean="0">
                          <a:latin typeface="Times New Roman" pitchFamily="18" charset="0"/>
                          <a:cs typeface="Times New Roman" pitchFamily="18" charset="0"/>
                        </a:rPr>
                        <a:t>v </a:t>
                      </a:r>
                      <a:r>
                        <a:rPr lang="cs-CZ" sz="1200" b="0" baseline="0" dirty="0" err="1" smtClean="0">
                          <a:latin typeface="Times New Roman" pitchFamily="18" charset="0"/>
                          <a:cs typeface="Times New Roman" pitchFamily="18" charset="0"/>
                        </a:rPr>
                        <a:t>poměruslučovacím</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b/ </a:t>
                      </a:r>
                      <a:r>
                        <a:rPr lang="cs-CZ" sz="1200" dirty="0" smtClean="0">
                          <a:latin typeface="Times New Roman" pitchFamily="18" charset="0"/>
                          <a:cs typeface="Times New Roman" pitchFamily="18" charset="0"/>
                        </a:rPr>
                        <a:t> před </a:t>
                      </a:r>
                      <a:r>
                        <a:rPr lang="cs-CZ" sz="1200" dirty="0" smtClean="0">
                          <a:latin typeface="Times New Roman" pitchFamily="18" charset="0"/>
                          <a:cs typeface="Times New Roman" pitchFamily="18" charset="0"/>
                        </a:rPr>
                        <a:t>spojkami </a:t>
                      </a:r>
                      <a:r>
                        <a:rPr lang="cs-CZ" sz="1200" b="1" dirty="0" smtClean="0">
                          <a:latin typeface="Times New Roman" pitchFamily="18" charset="0"/>
                          <a:cs typeface="Times New Roman" pitchFamily="18" charset="0"/>
                        </a:rPr>
                        <a:t>a proto,</a:t>
                      </a:r>
                      <a:r>
                        <a:rPr lang="cs-CZ" sz="1200" b="1" baseline="0" dirty="0" smtClean="0">
                          <a:latin typeface="Times New Roman" pitchFamily="18" charset="0"/>
                          <a:cs typeface="Times New Roman" pitchFamily="18" charset="0"/>
                        </a:rPr>
                        <a:t> a tedy, a tak</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c/ </a:t>
                      </a:r>
                      <a:r>
                        <a:rPr lang="cs-CZ" sz="1200" dirty="0" smtClean="0">
                          <a:latin typeface="Times New Roman" pitchFamily="18" charset="0"/>
                          <a:cs typeface="Times New Roman" pitchFamily="18" charset="0"/>
                        </a:rPr>
                        <a:t> mezi </a:t>
                      </a:r>
                      <a:r>
                        <a:rPr lang="cs-CZ" sz="1200" dirty="0" smtClean="0">
                          <a:latin typeface="Times New Roman" pitchFamily="18" charset="0"/>
                          <a:cs typeface="Times New Roman" pitchFamily="18" charset="0"/>
                        </a:rPr>
                        <a:t>hlavní a vedlejší větou </a:t>
                      </a:r>
                    </a:p>
                    <a:p>
                      <a:pPr marL="342900" indent="-342900" algn="l"/>
                      <a:r>
                        <a:rPr lang="cs-CZ" sz="1200" dirty="0" smtClean="0">
                          <a:latin typeface="Times New Roman" pitchFamily="18" charset="0"/>
                          <a:cs typeface="Times New Roman" pitchFamily="18" charset="0"/>
                        </a:rPr>
                        <a:t>d/ </a:t>
                      </a:r>
                      <a:r>
                        <a:rPr lang="cs-CZ" sz="1200" dirty="0" smtClean="0">
                          <a:latin typeface="Times New Roman" pitchFamily="18" charset="0"/>
                          <a:cs typeface="Times New Roman" pitchFamily="18" charset="0"/>
                        </a:rPr>
                        <a:t> za </a:t>
                      </a:r>
                      <a:r>
                        <a:rPr lang="cs-CZ" sz="1200" dirty="0" smtClean="0">
                          <a:latin typeface="Times New Roman" pitchFamily="18" charset="0"/>
                          <a:cs typeface="Times New Roman" pitchFamily="18" charset="0"/>
                        </a:rPr>
                        <a:t>vloženou vedlejší větou</a:t>
                      </a:r>
                      <a:endParaRPr lang="cs-CZ" dirty="0">
                        <a:latin typeface="Times New Roman" pitchFamily="18" charset="0"/>
                        <a:cs typeface="Times New Roman" pitchFamily="18" charset="0"/>
                      </a:endParaRPr>
                    </a:p>
                  </a:txBody>
                  <a:tcPr/>
                </a:tc>
                <a:tc>
                  <a:txBody>
                    <a:bodyPr/>
                    <a:lstStyle/>
                    <a:p>
                      <a:pPr marL="0" indent="0" algn="l">
                        <a:buNone/>
                      </a:pPr>
                      <a:r>
                        <a:rPr lang="cs-CZ" sz="1600" dirty="0" smtClean="0">
                          <a:latin typeface="Times New Roman" pitchFamily="18" charset="0"/>
                          <a:cs typeface="Times New Roman" pitchFamily="18" charset="0"/>
                        </a:rPr>
                        <a:t>3. Ve </a:t>
                      </a:r>
                      <a:r>
                        <a:rPr lang="cs-CZ" sz="1600" dirty="0" smtClean="0">
                          <a:latin typeface="Times New Roman" pitchFamily="18" charset="0"/>
                          <a:cs typeface="Times New Roman" pitchFamily="18" charset="0"/>
                        </a:rPr>
                        <a:t>kterém souvětí jsou </a:t>
                      </a:r>
                      <a:r>
                        <a:rPr lang="cs-CZ" sz="1600" u="sng" dirty="0" smtClean="0">
                          <a:latin typeface="Times New Roman" pitchFamily="18" charset="0"/>
                          <a:cs typeface="Times New Roman" pitchFamily="18" charset="0"/>
                        </a:rPr>
                        <a:t>správně</a:t>
                      </a:r>
                      <a:r>
                        <a:rPr lang="cs-CZ" sz="1600" dirty="0" smtClean="0">
                          <a:latin typeface="Times New Roman" pitchFamily="18" charset="0"/>
                          <a:cs typeface="Times New Roman" pitchFamily="18" charset="0"/>
                        </a:rPr>
                        <a:t> doplněny</a:t>
                      </a:r>
                      <a:r>
                        <a:rPr lang="cs-CZ" sz="1600" baseline="0" dirty="0" smtClean="0">
                          <a:latin typeface="Times New Roman" pitchFamily="18" charset="0"/>
                          <a:cs typeface="Times New Roman" pitchFamily="18" charset="0"/>
                        </a:rPr>
                        <a:t> čárky?</a:t>
                      </a:r>
                      <a:endParaRPr lang="cs-CZ" sz="16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cs-CZ" sz="16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a/  Chtěl, abychom řekli kde jsme byli a co jsme tam</a:t>
                      </a:r>
                      <a:r>
                        <a:rPr lang="cs-CZ" sz="1200" baseline="0" dirty="0" smtClean="0">
                          <a:latin typeface="Times New Roman" pitchFamily="18" charset="0"/>
                          <a:cs typeface="Times New Roman" pitchFamily="18" charset="0"/>
                        </a:rPr>
                        <a:t> dělali.</a:t>
                      </a:r>
                      <a:endParaRPr lang="cs-CZ"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b/  Chtěl, abychom řekli, kde jsme byli a co jsme tam</a:t>
                      </a:r>
                      <a:r>
                        <a:rPr lang="cs-CZ" sz="1200" baseline="0" dirty="0" smtClean="0">
                          <a:latin typeface="Times New Roman" pitchFamily="18" charset="0"/>
                          <a:cs typeface="Times New Roman" pitchFamily="18" charset="0"/>
                        </a:rPr>
                        <a:t> dělali.</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c/  Chtěl, abychom řekli, kde jsme byli, a co jsme tam</a:t>
                      </a:r>
                      <a:r>
                        <a:rPr lang="cs-CZ" sz="1200" baseline="0" dirty="0" smtClean="0">
                          <a:latin typeface="Times New Roman" pitchFamily="18" charset="0"/>
                          <a:cs typeface="Times New Roman" pitchFamily="18" charset="0"/>
                        </a:rPr>
                        <a:t> dělali.</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baseline="0" dirty="0" smtClean="0">
                          <a:latin typeface="Times New Roman" pitchFamily="18" charset="0"/>
                          <a:cs typeface="Times New Roman" pitchFamily="18" charset="0"/>
                        </a:rPr>
                        <a:t>d/  </a:t>
                      </a:r>
                      <a:r>
                        <a:rPr lang="cs-CZ" sz="1200" dirty="0" smtClean="0">
                          <a:latin typeface="Times New Roman" pitchFamily="18" charset="0"/>
                          <a:cs typeface="Times New Roman" pitchFamily="18" charset="0"/>
                        </a:rPr>
                        <a:t>Chtěl abychom řekli, kde jsme byli, a co jsme tam</a:t>
                      </a:r>
                      <a:r>
                        <a:rPr lang="cs-CZ" sz="1200" baseline="0" dirty="0" smtClean="0">
                          <a:latin typeface="Times New Roman" pitchFamily="18" charset="0"/>
                          <a:cs typeface="Times New Roman" pitchFamily="18" charset="0"/>
                        </a:rPr>
                        <a:t> dělali.</a:t>
                      </a:r>
                    </a:p>
                    <a:p>
                      <a:pPr marL="0" marR="0" indent="0" algn="l" defTabSz="914400" rtl="0" eaLnBrk="1" fontAlgn="auto" latinLnBrk="0" hangingPunct="1">
                        <a:lnSpc>
                          <a:spcPct val="100000"/>
                        </a:lnSpc>
                        <a:spcBef>
                          <a:spcPts val="0"/>
                        </a:spcBef>
                        <a:spcAft>
                          <a:spcPts val="0"/>
                        </a:spcAft>
                        <a:buClrTx/>
                        <a:buSzTx/>
                        <a:buFontTx/>
                        <a:buNone/>
                        <a:tabLst/>
                        <a:defRPr/>
                      </a:pPr>
                      <a:endParaRPr lang="cs-CZ" sz="1600" dirty="0">
                        <a:latin typeface="Times New Roman" pitchFamily="18" charset="0"/>
                        <a:cs typeface="Times New Roman" pitchFamily="18" charset="0"/>
                      </a:endParaRPr>
                    </a:p>
                  </a:txBody>
                  <a:tcPr/>
                </a:tc>
              </a:tr>
            </a:tbl>
          </a:graphicData>
        </a:graphic>
      </p:graphicFrame>
      <p:sp>
        <p:nvSpPr>
          <p:cNvPr id="16" name="TextovéPole 15"/>
          <p:cNvSpPr txBox="1"/>
          <p:nvPr/>
        </p:nvSpPr>
        <p:spPr>
          <a:xfrm>
            <a:off x="8028384" y="1419622"/>
            <a:ext cx="504056" cy="1200329"/>
          </a:xfrm>
          <a:prstGeom prst="rect">
            <a:avLst/>
          </a:prstGeom>
          <a:noFill/>
        </p:spPr>
        <p:txBody>
          <a:bodyPr wrap="square" rtlCol="0">
            <a:spAutoFit/>
          </a:bodyPr>
          <a:lstStyle/>
          <a:p>
            <a:pPr marL="228600" indent="-228600">
              <a:buAutoNum type="arabicPeriod"/>
            </a:pP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c</a:t>
            </a: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a</a:t>
            </a: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a</a:t>
            </a: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b</a:t>
            </a:r>
            <a:endParaRPr lang="cs-CZ" sz="1200" dirty="0" smtClean="0">
              <a:latin typeface="Times New Roman" pitchFamily="18" charset="0"/>
              <a:cs typeface="Times New Roman" pitchFamily="18" charset="0"/>
            </a:endParaRPr>
          </a:p>
          <a:p>
            <a:pPr marL="228600" indent="-228600"/>
            <a:endParaRPr lang="cs-CZ" sz="1200" dirty="0">
              <a:latin typeface="Times New Roman" pitchFamily="18" charset="0"/>
              <a:cs typeface="Times New Roman" pitchFamily="18" charset="0"/>
            </a:endParaRPr>
          </a:p>
        </p:txBody>
      </p:sp>
      <p:sp>
        <p:nvSpPr>
          <p:cNvPr id="14" name="TextovéPole 1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80">
                                          <p:stCondLst>
                                            <p:cond delay="0"/>
                                          </p:stCondLst>
                                        </p:cTn>
                                        <p:tgtEl>
                                          <p:spTgt spid="13"/>
                                        </p:tgtEl>
                                      </p:cBhvr>
                                    </p:animEffect>
                                    <p:anim calcmode="lin" valueType="num">
                                      <p:cBhvr>
                                        <p:cTn id="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3" dur="26">
                                          <p:stCondLst>
                                            <p:cond delay="650"/>
                                          </p:stCondLst>
                                        </p:cTn>
                                        <p:tgtEl>
                                          <p:spTgt spid="13"/>
                                        </p:tgtEl>
                                      </p:cBhvr>
                                      <p:to x="100000" y="60000"/>
                                    </p:animScale>
                                    <p:animScale>
                                      <p:cBhvr>
                                        <p:cTn id="14" dur="166" decel="50000">
                                          <p:stCondLst>
                                            <p:cond delay="676"/>
                                          </p:stCondLst>
                                        </p:cTn>
                                        <p:tgtEl>
                                          <p:spTgt spid="13"/>
                                        </p:tgtEl>
                                      </p:cBhvr>
                                      <p:to x="100000" y="100000"/>
                                    </p:animScale>
                                    <p:animScale>
                                      <p:cBhvr>
                                        <p:cTn id="15" dur="26">
                                          <p:stCondLst>
                                            <p:cond delay="1312"/>
                                          </p:stCondLst>
                                        </p:cTn>
                                        <p:tgtEl>
                                          <p:spTgt spid="13"/>
                                        </p:tgtEl>
                                      </p:cBhvr>
                                      <p:to x="100000" y="80000"/>
                                    </p:animScale>
                                    <p:animScale>
                                      <p:cBhvr>
                                        <p:cTn id="16" dur="166" decel="50000">
                                          <p:stCondLst>
                                            <p:cond delay="1338"/>
                                          </p:stCondLst>
                                        </p:cTn>
                                        <p:tgtEl>
                                          <p:spTgt spid="13"/>
                                        </p:tgtEl>
                                      </p:cBhvr>
                                      <p:to x="100000" y="100000"/>
                                    </p:animScale>
                                    <p:animScale>
                                      <p:cBhvr>
                                        <p:cTn id="17" dur="26">
                                          <p:stCondLst>
                                            <p:cond delay="1642"/>
                                          </p:stCondLst>
                                        </p:cTn>
                                        <p:tgtEl>
                                          <p:spTgt spid="13"/>
                                        </p:tgtEl>
                                      </p:cBhvr>
                                      <p:to x="100000" y="90000"/>
                                    </p:animScale>
                                    <p:animScale>
                                      <p:cBhvr>
                                        <p:cTn id="18" dur="166" decel="50000">
                                          <p:stCondLst>
                                            <p:cond delay="1668"/>
                                          </p:stCondLst>
                                        </p:cTn>
                                        <p:tgtEl>
                                          <p:spTgt spid="13"/>
                                        </p:tgtEl>
                                      </p:cBhvr>
                                      <p:to x="100000" y="100000"/>
                                    </p:animScale>
                                    <p:animScale>
                                      <p:cBhvr>
                                        <p:cTn id="19" dur="26">
                                          <p:stCondLst>
                                            <p:cond delay="1808"/>
                                          </p:stCondLst>
                                        </p:cTn>
                                        <p:tgtEl>
                                          <p:spTgt spid="13"/>
                                        </p:tgtEl>
                                      </p:cBhvr>
                                      <p:to x="100000" y="95000"/>
                                    </p:animScale>
                                    <p:animScale>
                                      <p:cBhvr>
                                        <p:cTn id="20" dur="166" decel="50000">
                                          <p:stCondLst>
                                            <p:cond delay="1834"/>
                                          </p:stCondLst>
                                        </p:cTn>
                                        <p:tgtEl>
                                          <p:spTgt spid="1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0" fill="hold"/>
                                        <p:tgtEl>
                                          <p:spTgt spid="16"/>
                                        </p:tgtEl>
                                        <p:attrNameLst>
                                          <p:attrName>ppt_x</p:attrName>
                                        </p:attrNameLst>
                                      </p:cBhvr>
                                      <p:tavLst>
                                        <p:tav tm="0">
                                          <p:val>
                                            <p:strVal val="#ppt_x"/>
                                          </p:val>
                                        </p:tav>
                                        <p:tav tm="100000">
                                          <p:val>
                                            <p:strVal val="#ppt_x"/>
                                          </p:val>
                                        </p:tav>
                                      </p:tavLst>
                                    </p:anim>
                                    <p:anim calcmode="lin" valueType="num">
                                      <p:cBhvr additive="base">
                                        <p:cTn id="26" dur="5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ovéPole 10">
            <a:hlinkClick r:id="rId3"/>
          </p:cNvPr>
          <p:cNvSpPr txBox="1"/>
          <p:nvPr/>
        </p:nvSpPr>
        <p:spPr>
          <a:xfrm>
            <a:off x="6516216" y="3867895"/>
            <a:ext cx="2304256" cy="461665"/>
          </a:xfrm>
          <a:prstGeom prst="rect">
            <a:avLst/>
          </a:prstGeom>
          <a:noFill/>
        </p:spPr>
        <p:txBody>
          <a:bodyPr wrap="square" rtlCol="0">
            <a:spAutoFit/>
          </a:bodyPr>
          <a:lstStyle/>
          <a:p>
            <a:endParaRPr lang="cs-CZ" sz="1200" dirty="0" smtClean="0"/>
          </a:p>
          <a:p>
            <a:endParaRPr lang="cs-CZ" sz="1200" dirty="0"/>
          </a:p>
        </p:txBody>
      </p:sp>
      <p:sp>
        <p:nvSpPr>
          <p:cNvPr id="14" name="TextovéPole 1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10" name="Nadpis 1"/>
          <p:cNvSpPr txBox="1">
            <a:spLocks/>
          </p:cNvSpPr>
          <p:nvPr/>
        </p:nvSpPr>
        <p:spPr>
          <a:xfrm>
            <a:off x="20150" y="498603"/>
            <a:ext cx="3831769" cy="59406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59.9 Použité zdroje, citace</a:t>
            </a:r>
            <a:endParaRPr lang="cs-CZ" sz="2500" b="1" dirty="0">
              <a:latin typeface="Times New Roman" pitchFamily="18" charset="0"/>
              <a:cs typeface="Times New Roman" pitchFamily="18" charset="0"/>
            </a:endParaRPr>
          </a:p>
        </p:txBody>
      </p:sp>
      <p:sp>
        <p:nvSpPr>
          <p:cNvPr id="6" name="Obdélník 5"/>
          <p:cNvSpPr/>
          <p:nvPr/>
        </p:nvSpPr>
        <p:spPr>
          <a:xfrm>
            <a:off x="251520" y="1491630"/>
            <a:ext cx="8640960" cy="1800200"/>
          </a:xfrm>
          <a:prstGeom prst="rect">
            <a:avLst/>
          </a:prstGeom>
        </p:spPr>
        <p:style>
          <a:lnRef idx="1">
            <a:schemeClr val="accent1"/>
          </a:lnRef>
          <a:fillRef idx="2">
            <a:schemeClr val="accent1"/>
          </a:fillRef>
          <a:effectRef idx="1">
            <a:schemeClr val="accent1"/>
          </a:effectRef>
          <a:fontRef idx="minor">
            <a:schemeClr val="dk1"/>
          </a:fontRef>
        </p:style>
        <p:txBody>
          <a:bodyPr rtlCol="0" anchor="t"/>
          <a:lstStyle/>
          <a:p>
            <a:pPr marL="228600" indent="-228600">
              <a:buFontTx/>
              <a:buAutoNum type="arabicPeriod"/>
            </a:pPr>
            <a:r>
              <a:rPr lang="cs-CZ" sz="1200" dirty="0">
                <a:latin typeface="Times New Roman" pitchFamily="18" charset="0"/>
                <a:cs typeface="Times New Roman" pitchFamily="18" charset="0"/>
                <a:hlinkClick r:id="rId4"/>
              </a:rPr>
              <a:t>http://www.mojecestina.cz/interpunkce/c2011041601-interpunkcni-znamenka---uvod.html</a:t>
            </a:r>
            <a:r>
              <a:rPr lang="cs-CZ" sz="1200" dirty="0">
                <a:latin typeface="Times New Roman" pitchFamily="18" charset="0"/>
                <a:cs typeface="Times New Roman" pitchFamily="18" charset="0"/>
              </a:rPr>
              <a:t> </a:t>
            </a:r>
            <a:r>
              <a:rPr lang="cs-CZ" sz="1200" dirty="0" err="1">
                <a:latin typeface="Times New Roman" pitchFamily="18" charset="0"/>
                <a:cs typeface="Times New Roman" pitchFamily="18" charset="0"/>
              </a:rPr>
              <a:t>slide</a:t>
            </a:r>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1</a:t>
            </a:r>
          </a:p>
          <a:p>
            <a:pPr marL="228600" indent="-228600">
              <a:buFontTx/>
              <a:buAutoNum type="arabicPeriod"/>
            </a:pPr>
            <a:r>
              <a:rPr lang="cs-CZ" sz="1200" dirty="0">
                <a:latin typeface="Times New Roman" pitchFamily="18" charset="0"/>
                <a:cs typeface="Times New Roman" pitchFamily="18" charset="0"/>
                <a:hlinkClick r:id="rId5"/>
              </a:rPr>
              <a:t>http://</a:t>
            </a:r>
            <a:r>
              <a:rPr lang="cs-CZ" sz="1200" dirty="0" smtClean="0">
                <a:latin typeface="Times New Roman" pitchFamily="18" charset="0"/>
                <a:cs typeface="Times New Roman" pitchFamily="18" charset="0"/>
                <a:hlinkClick r:id="rId5"/>
              </a:rPr>
              <a:t>cs.wikipedia.org/wiki/Interpunk%C4%8Dn%C3%AD_znam%C3%A9nko</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slide</a:t>
            </a:r>
            <a:r>
              <a:rPr lang="cs-CZ" sz="1200" dirty="0" smtClean="0">
                <a:latin typeface="Times New Roman" pitchFamily="18" charset="0"/>
                <a:cs typeface="Times New Roman" pitchFamily="18" charset="0"/>
              </a:rPr>
              <a:t> 2</a:t>
            </a:r>
          </a:p>
          <a:p>
            <a:pPr marL="228600" indent="-228600">
              <a:buFontTx/>
              <a:buAutoNum type="arabicPeriod"/>
            </a:pPr>
            <a:r>
              <a:rPr lang="cs-CZ" sz="1200" dirty="0" smtClean="0">
                <a:latin typeface="Times New Roman" pitchFamily="18" charset="0"/>
                <a:cs typeface="Times New Roman" pitchFamily="18" charset="0"/>
              </a:rPr>
              <a:t>Styblík Vlastimil: Mluvnická a pravopisná cvičení k Přehledné mluvnici češtiny pro základní školy,  2. vydání, Praha, Fortuna, 1996, ISBN 80-7168-294-2   </a:t>
            </a:r>
            <a:r>
              <a:rPr lang="cs-CZ" sz="1200" dirty="0" err="1" smtClean="0">
                <a:latin typeface="Times New Roman" pitchFamily="18" charset="0"/>
                <a:cs typeface="Times New Roman" pitchFamily="18" charset="0"/>
              </a:rPr>
              <a:t>slide</a:t>
            </a:r>
            <a:r>
              <a:rPr lang="cs-CZ" sz="1200" dirty="0" smtClean="0">
                <a:latin typeface="Times New Roman" pitchFamily="18" charset="0"/>
                <a:cs typeface="Times New Roman" pitchFamily="18" charset="0"/>
              </a:rPr>
              <a:t> 5</a:t>
            </a:r>
          </a:p>
          <a:p>
            <a:pPr marL="228600" indent="-228600">
              <a:buFontTx/>
              <a:buAutoNum type="arabicPeriod"/>
            </a:pPr>
            <a:r>
              <a:rPr lang="cs-CZ" sz="1200" dirty="0">
                <a:latin typeface="Times New Roman" pitchFamily="18" charset="0"/>
                <a:cs typeface="Times New Roman" pitchFamily="18" charset="0"/>
                <a:hlinkClick r:id="rId6"/>
              </a:rPr>
              <a:t>http://</a:t>
            </a:r>
            <a:r>
              <a:rPr lang="cs-CZ" sz="1200" dirty="0" smtClean="0">
                <a:latin typeface="Times New Roman" pitchFamily="18" charset="0"/>
                <a:cs typeface="Times New Roman" pitchFamily="18" charset="0"/>
                <a:hlinkClick r:id="rId6"/>
              </a:rPr>
              <a:t>www.jakpsatweb.cz/interpunkce.html</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slide</a:t>
            </a:r>
            <a:r>
              <a:rPr lang="cs-CZ" sz="1200" dirty="0" smtClean="0">
                <a:latin typeface="Times New Roman" pitchFamily="18" charset="0"/>
                <a:cs typeface="Times New Roman" pitchFamily="18" charset="0"/>
              </a:rPr>
              <a:t> 6</a:t>
            </a:r>
          </a:p>
          <a:p>
            <a:pPr marL="228600" indent="-228600">
              <a:buAutoNum type="arabicPeriod"/>
            </a:pPr>
            <a:r>
              <a:rPr lang="cs-CZ" sz="1200" dirty="0" smtClean="0">
                <a:latin typeface="Times New Roman" pitchFamily="18" charset="0"/>
                <a:cs typeface="Times New Roman" pitchFamily="18" charset="0"/>
                <a:hlinkClick r:id="rId7"/>
              </a:rPr>
              <a:t>http</a:t>
            </a:r>
            <a:r>
              <a:rPr lang="cs-CZ" sz="1200" dirty="0">
                <a:latin typeface="Times New Roman" pitchFamily="18" charset="0"/>
                <a:cs typeface="Times New Roman" pitchFamily="18" charset="0"/>
                <a:hlinkClick r:id="rId7"/>
              </a:rPr>
              <a:t>://www.helpforenglish.cz/gramatika/ruzne/interpunkce/c2009121402-punctuation-marks--interpunkcni-znamenka-.</a:t>
            </a:r>
            <a:r>
              <a:rPr lang="cs-CZ" sz="1200" dirty="0" smtClean="0">
                <a:latin typeface="Times New Roman" pitchFamily="18" charset="0"/>
                <a:cs typeface="Times New Roman" pitchFamily="18" charset="0"/>
                <a:hlinkClick r:id="rId7"/>
              </a:rPr>
              <a:t>html</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slide</a:t>
            </a:r>
            <a:r>
              <a:rPr lang="cs-CZ" sz="1200" dirty="0" smtClean="0">
                <a:latin typeface="Times New Roman" pitchFamily="18" charset="0"/>
                <a:cs typeface="Times New Roman" pitchFamily="18" charset="0"/>
              </a:rPr>
              <a:t> 7</a:t>
            </a:r>
          </a:p>
          <a:p>
            <a:pPr marL="228600" indent="-228600">
              <a:buAutoNum type="arabicPeriod"/>
            </a:pPr>
            <a:r>
              <a:rPr lang="cs-CZ" sz="1200" dirty="0">
                <a:latin typeface="Times New Roman" pitchFamily="18" charset="0"/>
                <a:cs typeface="Times New Roman" pitchFamily="18" charset="0"/>
                <a:hlinkClick r:id="rId8"/>
              </a:rPr>
              <a:t>http://www.helpforenglish.cz/slovni-zasoba/okruhy-slovni-zasoby/c2009121603-Punctuation-marks--vocabulary-.</a:t>
            </a:r>
            <a:r>
              <a:rPr lang="cs-CZ" sz="1200" dirty="0" smtClean="0">
                <a:latin typeface="Times New Roman" pitchFamily="18" charset="0"/>
                <a:cs typeface="Times New Roman" pitchFamily="18" charset="0"/>
                <a:hlinkClick r:id="rId8"/>
              </a:rPr>
              <a:t>html</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slide</a:t>
            </a:r>
            <a:r>
              <a:rPr lang="cs-CZ" sz="1200" dirty="0" smtClean="0">
                <a:latin typeface="Times New Roman" pitchFamily="18" charset="0"/>
                <a:cs typeface="Times New Roman" pitchFamily="18" charset="0"/>
              </a:rPr>
              <a:t> 7 </a:t>
            </a:r>
          </a:p>
          <a:p>
            <a:pPr marL="228600" indent="-228600">
              <a:buAutoNum type="arabicPeriod"/>
            </a:pPr>
            <a:r>
              <a:rPr lang="cs-CZ" sz="1200" dirty="0">
                <a:latin typeface="Times New Roman" pitchFamily="18" charset="0"/>
                <a:cs typeface="Times New Roman" pitchFamily="18" charset="0"/>
                <a:hlinkClick r:id="rId9"/>
              </a:rPr>
              <a:t>http://www.paperwritingservice.info/tips-from-paper-writing-service-professionals/paper-writing-service-tips-on-punctuation</a:t>
            </a:r>
            <a:r>
              <a:rPr lang="cs-CZ" sz="1200" dirty="0" smtClean="0">
                <a:latin typeface="Times New Roman" pitchFamily="18" charset="0"/>
                <a:cs typeface="Times New Roman" pitchFamily="18" charset="0"/>
                <a:hlinkClick r:id="rId9"/>
              </a:rPr>
              <a:t>/</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slide</a:t>
            </a:r>
            <a:r>
              <a:rPr lang="cs-CZ" sz="1200" dirty="0" smtClean="0">
                <a:latin typeface="Times New Roman" pitchFamily="18" charset="0"/>
                <a:cs typeface="Times New Roman" pitchFamily="18" charset="0"/>
              </a:rPr>
              <a:t> 7</a:t>
            </a:r>
            <a:endParaRPr lang="cs-CZ" sz="1200" dirty="0">
              <a:latin typeface="Times New Roman" pitchFamily="18" charset="0"/>
              <a:cs typeface="Times New Roman" pitchFamily="18" charset="0"/>
            </a:endParaRPr>
          </a:p>
        </p:txBody>
      </p:sp>
    </p:spTree>
    <p:extLst>
      <p:ext uri="{BB962C8B-B14F-4D97-AF65-F5344CB8AC3E}">
        <p14:creationId xmlns:p14="http://schemas.microsoft.com/office/powerpoint/2010/main" val="1395087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6">
            <a:lumMod val="40000"/>
            <a:lumOff val="60000"/>
          </a:schemeClr>
        </a:solidFill>
      </a:spPr>
      <a:bodyPr wrap="square" rtlCol="0">
        <a:spAutoFit/>
      </a:bodyPr>
      <a:lstStyle>
        <a:defPPr>
          <a:defRPr sz="1200" b="1" dirty="0" smtClean="0">
            <a:solidFill>
              <a:schemeClr val="accent3">
                <a:lumMod val="50000"/>
              </a:schemeClr>
            </a:solidFill>
          </a:defRPr>
        </a:defPPr>
      </a:lstStyle>
    </a:txDef>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5653</TotalTime>
  <Words>1381</Words>
  <Application>Microsoft Office PowerPoint</Application>
  <PresentationFormat>Předvádění na obrazovce (16:9)</PresentationFormat>
  <Paragraphs>173</Paragraphs>
  <Slides>10</Slides>
  <Notes>10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sady Office</vt:lpstr>
      <vt:lpstr>59.1 Zásady psaní čárky v souvětí</vt:lpstr>
      <vt:lpstr>59.2 Co již víme o interpunkčních znaménkách?</vt:lpstr>
      <vt:lpstr>59.3 Jaké si řekneme nové termíny a názvy?</vt:lpstr>
      <vt:lpstr>59.4 Co si řekneme nového?</vt:lpstr>
      <vt:lpstr>59.5 Procvičení a příklady</vt:lpstr>
      <vt:lpstr>59.6 Něco navíc pro šikovné</vt:lpstr>
      <vt:lpstr>59.7 CLIL (Punctuation)</vt:lpstr>
      <vt:lpstr>59.8 Test znalostí</vt:lpstr>
      <vt:lpstr>Prezentace aplikace PowerPoint</vt:lpstr>
      <vt:lpstr>Prezentace aplikace PowerPoint</vt:lpstr>
    </vt:vector>
  </TitlesOfParts>
  <Company>Základní škla Děčín VI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prusa</dc:creator>
  <cp:lastModifiedBy>hercogova</cp:lastModifiedBy>
  <cp:revision>209</cp:revision>
  <dcterms:created xsi:type="dcterms:W3CDTF">2010-10-18T18:21:56Z</dcterms:created>
  <dcterms:modified xsi:type="dcterms:W3CDTF">2012-04-01T12:22:36Z</dcterms:modified>
</cp:coreProperties>
</file>