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_-pk5SYWGaQ" TargetMode="Externa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hyperlink" Target="http://www.youtube.com/watch?v=ChtyPlkUAe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opzine.cz/" TargetMode="External"/><Relationship Id="rId13" Type="http://schemas.openxmlformats.org/officeDocument/2006/relationships/hyperlink" Target="http://www.blesk.cz/" TargetMode="External"/><Relationship Id="rId18" Type="http://schemas.openxmlformats.org/officeDocument/2006/relationships/hyperlink" Target="http://www.wopular.com/" TargetMode="External"/><Relationship Id="rId3" Type="http://schemas.openxmlformats.org/officeDocument/2006/relationships/hyperlink" Target="http://hubblesite.org/" TargetMode="External"/><Relationship Id="rId21" Type="http://schemas.openxmlformats.org/officeDocument/2006/relationships/hyperlink" Target="http://www.zamky-hrady.eu/" TargetMode="External"/><Relationship Id="rId7" Type="http://schemas.openxmlformats.org/officeDocument/2006/relationships/hyperlink" Target="http://www.kultura.idnes.cz/" TargetMode="External"/><Relationship Id="rId12" Type="http://schemas.openxmlformats.org/officeDocument/2006/relationships/hyperlink" Target="http://www.zpravy.idnes.cz/" TargetMode="External"/><Relationship Id="rId17" Type="http://schemas.openxmlformats.org/officeDocument/2006/relationships/hyperlink" Target="http://www.youtube.com/watch?v=_-pk5SYWGaQ" TargetMode="External"/><Relationship Id="rId25" Type="http://schemas.openxmlformats.org/officeDocument/2006/relationships/hyperlink" Target="http://operachic.typepad.com/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://www.beau.wgz.cz/" TargetMode="External"/><Relationship Id="rId20" Type="http://schemas.openxmlformats.org/officeDocument/2006/relationships/hyperlink" Target="http://www.kultura.pravda.sk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aturita2010.blog.cz/1005/soucasna-ceska-literatura" TargetMode="External"/><Relationship Id="rId11" Type="http://schemas.openxmlformats.org/officeDocument/2006/relationships/hyperlink" Target="http://www.ceskatelevize.cz/" TargetMode="External"/><Relationship Id="rId24" Type="http://schemas.openxmlformats.org/officeDocument/2006/relationships/hyperlink" Target="http://www.novinky.cz/" TargetMode="External"/><Relationship Id="rId5" Type="http://schemas.openxmlformats.org/officeDocument/2006/relationships/hyperlink" Target="http://theatticbarcelona.blogspot.com/" TargetMode="External"/><Relationship Id="rId15" Type="http://schemas.openxmlformats.org/officeDocument/2006/relationships/hyperlink" Target="http://www.autogramy.blgz.cz/" TargetMode="External"/><Relationship Id="rId23" Type="http://schemas.openxmlformats.org/officeDocument/2006/relationships/hyperlink" Target="http://rusko.svetadily.cz/" TargetMode="External"/><Relationship Id="rId10" Type="http://schemas.openxmlformats.org/officeDocument/2006/relationships/hyperlink" Target="http://www.reflex.cz/" TargetMode="External"/><Relationship Id="rId19" Type="http://schemas.openxmlformats.org/officeDocument/2006/relationships/hyperlink" Target="http://www.zs.tatenice.cz/" TargetMode="External"/><Relationship Id="rId4" Type="http://schemas.openxmlformats.org/officeDocument/2006/relationships/hyperlink" Target="http://www.boston.com/" TargetMode="External"/><Relationship Id="rId9" Type="http://schemas.openxmlformats.org/officeDocument/2006/relationships/hyperlink" Target="http://www.ipetrov.cz/" TargetMode="External"/><Relationship Id="rId14" Type="http://schemas.openxmlformats.org/officeDocument/2006/relationships/hyperlink" Target="http://www.martinaformanov&#225;.cz/" TargetMode="External"/><Relationship Id="rId22" Type="http://schemas.openxmlformats.org/officeDocument/2006/relationships/hyperlink" Target="http://www.stadt-wien.a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612068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52.1 Současná literatura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Drahomíra Párová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19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27947"/>
            <a:ext cx="3043260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627534"/>
            <a:ext cx="2466975" cy="1847850"/>
          </a:xfrm>
          <a:prstGeom prst="rect">
            <a:avLst/>
          </a:prstGeom>
        </p:spPr>
      </p:pic>
      <p:pic>
        <p:nvPicPr>
          <p:cNvPr id="8" name="Obrázek 7" descr="obam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541" y="944116"/>
            <a:ext cx="2581275" cy="1771650"/>
          </a:xfrm>
          <a:prstGeom prst="rect">
            <a:avLst/>
          </a:prstGeom>
        </p:spPr>
      </p:pic>
      <p:pic>
        <p:nvPicPr>
          <p:cNvPr id="9" name="Obrázek 8" descr="svě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2787774"/>
            <a:ext cx="2543175" cy="1656209"/>
          </a:xfrm>
          <a:prstGeom prst="rect">
            <a:avLst/>
          </a:prstGeom>
        </p:spPr>
      </p:pic>
      <p:pic>
        <p:nvPicPr>
          <p:cNvPr id="10" name="Obrázek 9" descr="ter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2715766"/>
            <a:ext cx="2619375" cy="1752600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3131840" y="3003798"/>
            <a:ext cx="2467407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SOUČASNÝ SVĚT</a:t>
            </a:r>
          </a:p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DEMOKCACIE?</a:t>
            </a:r>
          </a:p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TECHNIKA?</a:t>
            </a:r>
          </a:p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LETY DO VESMÍRU?</a:t>
            </a:r>
          </a:p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GLOBALIZACE?</a:t>
            </a:r>
          </a:p>
          <a:p>
            <a:pPr algn="ctr"/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TERORISMUS?</a:t>
            </a:r>
          </a:p>
        </p:txBody>
      </p:sp>
      <p:pic>
        <p:nvPicPr>
          <p:cNvPr id="12" name="Obrázek 11" descr="IS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00192" y="627534"/>
            <a:ext cx="2600325" cy="1762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52.10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806950"/>
              </p:ext>
            </p:extLst>
          </p:nvPr>
        </p:nvGraphicFramePr>
        <p:xfrm>
          <a:off x="1043608" y="1275606"/>
          <a:ext cx="7272808" cy="35242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Literatura oficiální a neoficiální, bestseller, současná česká a světová literatura, světové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divadelní scény, postmodernismus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současnou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českou a světovou literaturu.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bestselle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483518"/>
            <a:ext cx="1298326" cy="120359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92443"/>
            <a:ext cx="25922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52.2 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1131590"/>
            <a:ext cx="32047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CHARAKTERISTIKA DOBY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7504" y="1563638"/>
            <a:ext cx="4211960" cy="345600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rozvoj vědy a techniky, kosmonautiky, jaderné fyziky, moderní komunikace, informační technologie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sbližování kultur, evropské integrační procesy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globální problémy lidstva – populační exploze, ekologické problémy, epidemie (AIDS), národnostní a rasové boje, drogy, civilizační choroby, zločinnost, mezinárodní terorismus</a:t>
            </a:r>
          </a:p>
          <a:p>
            <a:endParaRPr 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4644008" y="987574"/>
            <a:ext cx="4392488" cy="353943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reakce na dramatické události vývoje světa, zejména na otřesný zážitek války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zkušenost z války i nedemokratických praktik přivádí mnohé k angažovanému psaní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ve východním bloku  - literatura oficiální a neoficiální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rodí se nové proudy a skupiny, s nástupem postmoderny vzrůstají tendence k experimentu,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k dokonalé fikci (sci-fi) nebo k dokumentu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velký nárůst komerční literatury (bestsellery)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16016" y="555526"/>
            <a:ext cx="428649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PRÓZA VE 2. POLOVINĚ 20. STOLETÍ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290" y="492443"/>
            <a:ext cx="678395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7504" y="1203598"/>
            <a:ext cx="4680520" cy="4801314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 smtClean="0"/>
              <a:t> 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 sametové revoluci a pádu socialismu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 uvolnění a společenská změna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začalo svobodné podnikání v literárním proudu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spisovatelé měli volné pole působnosti v psaní</a:t>
            </a:r>
          </a:p>
          <a:p>
            <a:pPr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vznik soukromých nakladatelství (XYZ,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Argo, Paseka, Fraus,..) 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       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POZITIVA: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 čtenář má možnost přečíst si takřka cokoli, o co má zájem, obliba zakázaných autorů (za socialismu), nová témata v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lt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 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NEGATIVA: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 záplava knih, různorodost úrovně knih, ztráta orientace v nabídce knih, prodej knih i bez estetického zážitku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CHARAKTERISTIKA OBDOBÍ: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         uplatňuje se žánr autobiografie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         vytvoření skupiny autorů bestsellerů: Michal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Viewegh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Petr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Šabach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Arnošt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Goldflam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Jáchym Topol, Jiří Žáček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         mnoho knih bestsellerů zfilmováno: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Želary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(Jozova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Hanule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), Šakalí léta, Báječná léta pod psa, Pelíšky,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Smradi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         výrazné ženské autorky:  Petra Procházková, Tereza Boučková Halina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Pawlowská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Martina Formanová, Ivanka Devátá, Irena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Dousková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 smtClean="0">
                <a:latin typeface="Times New Roman" pitchFamily="18" charset="0"/>
                <a:cs typeface="Times New Roman" pitchFamily="18" charset="0"/>
              </a:rPr>
            </a:b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 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987574"/>
            <a:ext cx="3465179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SOUČASNÁ ČESKÁ LITERATURA</a:t>
            </a:r>
          </a:p>
        </p:txBody>
      </p:sp>
      <p:pic>
        <p:nvPicPr>
          <p:cNvPr id="6" name="Obrázek 5" descr="vaculí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707654"/>
            <a:ext cx="1047600" cy="694604"/>
          </a:xfrm>
          <a:prstGeom prst="rect">
            <a:avLst/>
          </a:prstGeom>
        </p:spPr>
      </p:pic>
      <p:pic>
        <p:nvPicPr>
          <p:cNvPr id="7" name="Obrázek 6" descr="klím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555526"/>
            <a:ext cx="1047600" cy="628560"/>
          </a:xfrm>
          <a:prstGeom prst="rect">
            <a:avLst/>
          </a:prstGeom>
        </p:spPr>
      </p:pic>
      <p:pic>
        <p:nvPicPr>
          <p:cNvPr id="8" name="Obrázek 7" descr="kunder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56376" y="2211710"/>
            <a:ext cx="1047600" cy="1257120"/>
          </a:xfrm>
          <a:prstGeom prst="rect">
            <a:avLst/>
          </a:prstGeom>
        </p:spPr>
      </p:pic>
      <p:pic>
        <p:nvPicPr>
          <p:cNvPr id="9" name="Obrázek 8" descr="vieweg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84368" y="483518"/>
            <a:ext cx="1047600" cy="1352598"/>
          </a:xfrm>
          <a:prstGeom prst="rect">
            <a:avLst/>
          </a:prstGeom>
        </p:spPr>
      </p:pic>
      <p:pic>
        <p:nvPicPr>
          <p:cNvPr id="10" name="Obrázek 9" descr="šabach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939902"/>
            <a:ext cx="1047600" cy="748286"/>
          </a:xfrm>
          <a:prstGeom prst="rect">
            <a:avLst/>
          </a:prstGeom>
        </p:spPr>
      </p:pic>
      <p:pic>
        <p:nvPicPr>
          <p:cNvPr id="11" name="Obrázek 10" descr="boučková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72200" y="2715766"/>
            <a:ext cx="1257881" cy="720000"/>
          </a:xfrm>
          <a:prstGeom prst="rect">
            <a:avLst/>
          </a:prstGeom>
        </p:spPr>
      </p:pic>
      <p:pic>
        <p:nvPicPr>
          <p:cNvPr id="12" name="Obrázek 11" descr="dousková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04048" y="3867894"/>
            <a:ext cx="1049033" cy="720000"/>
          </a:xfrm>
          <a:prstGeom prst="rect">
            <a:avLst/>
          </a:prstGeom>
        </p:spPr>
      </p:pic>
      <p:pic>
        <p:nvPicPr>
          <p:cNvPr id="13" name="Obrázek 12" descr="pavlovská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148064" y="1131590"/>
            <a:ext cx="792088" cy="1008112"/>
          </a:xfrm>
          <a:prstGeom prst="rect">
            <a:avLst/>
          </a:prstGeom>
        </p:spPr>
      </p:pic>
      <p:pic>
        <p:nvPicPr>
          <p:cNvPr id="14" name="Obrázek 13" descr="formanová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220072" y="2499742"/>
            <a:ext cx="684000" cy="1027869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4860032" y="2139702"/>
            <a:ext cx="1402948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Halina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Pawlowská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372200" y="3435846"/>
            <a:ext cx="1349216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Tereza Boučková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444208" y="4731990"/>
            <a:ext cx="981807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Petr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Šabach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932040" y="4659982"/>
            <a:ext cx="1227067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Irena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Dousková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372200" y="2355726"/>
            <a:ext cx="1196931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Ludvík Vaculík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788024" y="3507854"/>
            <a:ext cx="1532792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Martina Formanová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7812360" y="3363838"/>
            <a:ext cx="1207382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Milan Kundera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7812360" y="1851670"/>
            <a:ext cx="1242200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Michal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Viewegh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588224" y="1203598"/>
            <a:ext cx="933269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Ivan Klíma</a:t>
            </a:r>
          </a:p>
        </p:txBody>
      </p:sp>
      <p:pic>
        <p:nvPicPr>
          <p:cNvPr id="26" name="Obrázek 25" descr="žáček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100392" y="3723878"/>
            <a:ext cx="720000" cy="1064789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8028384" y="4659982"/>
            <a:ext cx="857927" cy="2769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Jiří Žáček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5994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52.4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987574"/>
            <a:ext cx="3892669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SOUČASNÁ SVĚTOVÁ LITERATURA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652120" y="2067694"/>
            <a:ext cx="324036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cs-CZ" sz="12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Irving</a:t>
            </a:r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(1942) USA</a:t>
            </a:r>
          </a:p>
          <a:p>
            <a:r>
              <a:rPr lang="cs-CZ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Pravidla moštárny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Unikátní příběh chlapce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Homera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vyrůstajícího v sirotčinci, a jeho cesta 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do velkého světa za poznáním běžného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života lidí z “normálního světa“.</a:t>
            </a:r>
            <a:endParaRPr lang="cs-CZ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1419622"/>
            <a:ext cx="5198603" cy="280076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POSTMODERNISMUS</a:t>
            </a:r>
          </a:p>
          <a:p>
            <a:pPr>
              <a:buFontTx/>
              <a:buChar char="-"/>
            </a:pP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snaha o spojení náročnosti a zábavnosti</a:t>
            </a:r>
          </a:p>
          <a:p>
            <a:pPr>
              <a:buFontTx/>
              <a:buChar char="-"/>
            </a:pP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využívání žánrů populární literatury</a:t>
            </a:r>
          </a:p>
          <a:p>
            <a:pPr>
              <a:buFontTx/>
              <a:buChar char="-"/>
            </a:pP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tvorba jako hra se čtenářem</a:t>
            </a:r>
          </a:p>
          <a:p>
            <a:pPr>
              <a:buFontTx/>
              <a:buChar char="-"/>
            </a:pP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možnost výběru svého úhlu pohledu  (point of </a:t>
            </a:r>
            <a:r>
              <a:rPr lang="cs-CZ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cs-CZ" sz="1400" b="1" dirty="0" smtClean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literatura je pole vhodné k experimentování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-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využívá fantastické dějové prvky, absurdní jazykové hry a zlomy</a:t>
            </a:r>
          </a:p>
          <a:p>
            <a:pPr>
              <a:buFontTx/>
              <a:buChar char="-"/>
            </a:pP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odkazy na díla jiných autorů</a:t>
            </a:r>
          </a:p>
          <a:p>
            <a:pPr>
              <a:buFontTx/>
              <a:buChar char="-"/>
            </a:pPr>
            <a:r>
              <a:rPr lang="cs-CZ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Umberto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( 1932) Ital, Jméno růže </a:t>
            </a:r>
          </a:p>
          <a:p>
            <a:pPr>
              <a:buFontTx/>
              <a:buChar char="-"/>
            </a:pP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Václav Havel</a:t>
            </a:r>
          </a:p>
          <a:p>
            <a:pPr>
              <a:buFontTx/>
              <a:buChar char="-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Obrázek 6" descr="postmodernism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3435846"/>
            <a:ext cx="2306969" cy="160452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23528" y="4299942"/>
            <a:ext cx="2719014" cy="2462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POSTMODERNISMUS V ARCHITEKTUŘE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652120" y="627534"/>
            <a:ext cx="331236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Umberto</a:t>
            </a:r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</a:t>
            </a:r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( 1932), Ital</a:t>
            </a:r>
          </a:p>
          <a:p>
            <a:r>
              <a:rPr lang="cs-CZ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Jméno růže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může čtenář chápat jako historický román, detektivku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, filosofické dílo, částečně dílo hororové nebo teologické, neboť kniha obsahuje více rovin, které se prolínají.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rázek 9" descr="e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339502"/>
            <a:ext cx="635843" cy="720080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5652120" y="3363838"/>
            <a:ext cx="173041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 Brown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(1964) USA</a:t>
            </a:r>
          </a:p>
          <a:p>
            <a:r>
              <a:rPr lang="cs-CZ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Šifra mistra Leonarda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 milionů výtisků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Profesor Robert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Langdon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řeší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 Paříži a Anglii 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prastarou záhadu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Svatého grálu.</a:t>
            </a:r>
          </a:p>
        </p:txBody>
      </p:sp>
      <p:pic>
        <p:nvPicPr>
          <p:cNvPr id="12" name="Obrázek 11" descr="pravidla moš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44408" y="1923678"/>
            <a:ext cx="749821" cy="1296144"/>
          </a:xfrm>
          <a:prstGeom prst="rect">
            <a:avLst/>
          </a:prstGeom>
        </p:spPr>
      </p:pic>
      <p:sp>
        <p:nvSpPr>
          <p:cNvPr id="13" name="Tlačítko akce: Video 12">
            <a:hlinkClick r:id="rId6" action="ppaction://program" highlightClick="1"/>
          </p:cNvPr>
          <p:cNvSpPr/>
          <p:nvPr/>
        </p:nvSpPr>
        <p:spPr>
          <a:xfrm>
            <a:off x="7380312" y="3363838"/>
            <a:ext cx="648072" cy="36004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 descr="brau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4288" y="3795886"/>
            <a:ext cx="1728192" cy="1218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52.5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987574"/>
            <a:ext cx="8784976" cy="183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Doplň chybějící výrazy: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Literatura reaguje  na dramatické události vývoje světa, zejména na otřesný …………………. Zkušenost z války i nedemokratických praktik přivádí mnohé k …………………… psaní. Ve východním bloku se literatura dělí na …………………………..a …………………………………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 literatuře se rodí  nové proudy. S nástupem ……………………………. vzrůstají tendence 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 experimentu, k dokonalé fikci (sci-fi) nebo k dokumentu. Součástí současné literatury 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 jejího provázání na obchod je velký nárůst komerční literatury  - </a:t>
            </a:r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tzv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…………………………..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2931790"/>
            <a:ext cx="4448654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Jaká jsou pozitiva a negativa současné české literatury?</a:t>
            </a:r>
          </a:p>
          <a:p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3291830"/>
            <a:ext cx="2016224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POZITIVA</a:t>
            </a: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83768" y="3291830"/>
            <a:ext cx="20160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NEGATIVA</a:t>
            </a: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60032" y="2931790"/>
            <a:ext cx="4104456" cy="20162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Uveď další díla světových autorů</a:t>
            </a:r>
          </a:p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wikipedia.cz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932040" y="3435846"/>
            <a:ext cx="1216423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JOHN IRVING</a:t>
            </a: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300192" y="3435846"/>
            <a:ext cx="134350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UMBERTO ECO</a:t>
            </a: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740352" y="3435846"/>
            <a:ext cx="1152880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 BROWN</a:t>
            </a: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52.6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059582"/>
            <a:ext cx="2232248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VÁCLAV HAVEL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(1936 - 2011)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779662"/>
            <a:ext cx="45720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spisovatel, dramatik, esejista, publicista, politik, představitel absurdního dramatu</a:t>
            </a:r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havel_vaclav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699542"/>
            <a:ext cx="864096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Obdélník 6"/>
          <p:cNvSpPr/>
          <p:nvPr/>
        </p:nvSpPr>
        <p:spPr>
          <a:xfrm>
            <a:off x="251520" y="2355726"/>
            <a:ext cx="4572000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Život Václava Havla</a:t>
            </a:r>
          </a:p>
          <a:p>
            <a:pPr>
              <a:lnSpc>
                <a:spcPct val="90000"/>
              </a:lnSpc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narodil se v Praze ve známé podnikatelské a intelektuálské rodině, jeho bratr Ivan je vědec</a:t>
            </a:r>
          </a:p>
          <a:p>
            <a:pPr>
              <a:lnSpc>
                <a:spcPct val="90000"/>
              </a:lnSpc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vyučil se chemickým laborantem, později vystudoval dramaturgii na DAMU</a:t>
            </a:r>
          </a:p>
          <a:p>
            <a:pPr>
              <a:lnSpc>
                <a:spcPct val="90000"/>
              </a:lnSpc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pracoval jako jevištní technik a dramaturg, za normalizace dělník</a:t>
            </a:r>
          </a:p>
          <a:p>
            <a:pPr>
              <a:lnSpc>
                <a:spcPct val="90000"/>
              </a:lnSpc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působil v Divadle ABC a v Divadle Na zábradlí</a:t>
            </a:r>
          </a:p>
          <a:p>
            <a:pPr>
              <a:lnSpc>
                <a:spcPct val="90000"/>
              </a:lnSpc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 r. 1968 jeho díla nesměla vycházet</a:t>
            </a:r>
          </a:p>
          <a:p>
            <a:pPr>
              <a:lnSpc>
                <a:spcPct val="90000"/>
              </a:lnSpc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r. 1975 založil samizdatovou Edici Expedici</a:t>
            </a:r>
          </a:p>
          <a:p>
            <a:pPr>
              <a:lnSpc>
                <a:spcPct val="90000"/>
              </a:lnSpc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byl spoluautorem a mluvčím Charty 77</a:t>
            </a:r>
          </a:p>
          <a:p>
            <a:pPr>
              <a:lnSpc>
                <a:spcPct val="90000"/>
              </a:lnSpc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za své názory a postoje se několikrát ocitl ve vězení</a:t>
            </a:r>
          </a:p>
          <a:p>
            <a:pPr>
              <a:lnSpc>
                <a:spcPct val="90000"/>
              </a:lnSpc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r. 1989 zvolen posledním československých prezidentem, v letech 1993 – 2003 byl českým prezidentem</a:t>
            </a:r>
          </a:p>
          <a:p>
            <a:pPr>
              <a:lnSpc>
                <a:spcPct val="90000"/>
              </a:lnSpc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první manželka Olga zemřela na rakovinu, druhou se stala herečka Dagmar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Veškrnová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932040" y="699542"/>
            <a:ext cx="4104456" cy="19882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Dílo Václava Havla</a:t>
            </a:r>
          </a:p>
          <a:p>
            <a:pPr>
              <a:lnSpc>
                <a:spcPct val="80000"/>
              </a:lnSpc>
              <a:defRPr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Václav Havel se pokoušel o vytváření tzv. absurdního dramatu. Ve většině her ze 70. let se objevuje téma disidentského života s autobiografickou postavou intelektuála a disidenta Ferdinanda Vaňka – </a:t>
            </a:r>
            <a:r>
              <a:rPr lang="cs-CZ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Audience.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Protest</a:t>
            </a:r>
          </a:p>
          <a:p>
            <a:pPr>
              <a:lnSpc>
                <a:spcPct val="80000"/>
              </a:lnSpc>
              <a:defRPr/>
            </a:pPr>
            <a:r>
              <a:rPr lang="cs-CZ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Vernisáž</a:t>
            </a:r>
          </a:p>
          <a:p>
            <a:pPr>
              <a:lnSpc>
                <a:spcPct val="80000"/>
              </a:lnSpc>
              <a:defRPr/>
            </a:pPr>
            <a:r>
              <a:rPr lang="cs-CZ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Largo </a:t>
            </a:r>
            <a:r>
              <a:rPr lang="cs-CZ" sz="1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desolato</a:t>
            </a:r>
            <a:endParaRPr lang="cs-CZ" sz="1400" b="1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Pokoušení</a:t>
            </a:r>
          </a:p>
          <a:p>
            <a:pPr>
              <a:lnSpc>
                <a:spcPct val="80000"/>
              </a:lnSpc>
              <a:defRPr/>
            </a:pPr>
            <a:r>
              <a:rPr lang="cs-CZ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Asanace</a:t>
            </a:r>
          </a:p>
          <a:p>
            <a:pPr>
              <a:lnSpc>
                <a:spcPct val="80000"/>
              </a:lnSpc>
              <a:defRPr/>
            </a:pPr>
            <a:r>
              <a:rPr lang="cs-CZ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Odcházení</a:t>
            </a:r>
          </a:p>
        </p:txBody>
      </p:sp>
      <p:sp>
        <p:nvSpPr>
          <p:cNvPr id="9" name="Tlačítko akce: Video 8">
            <a:hlinkClick r:id="rId4" action="ppaction://program" highlightClick="1"/>
          </p:cNvPr>
          <p:cNvSpPr/>
          <p:nvPr/>
        </p:nvSpPr>
        <p:spPr>
          <a:xfrm>
            <a:off x="5220072" y="3363838"/>
            <a:ext cx="1042416" cy="1042416"/>
          </a:xfrm>
          <a:prstGeom prst="actionButtonMovi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odcházení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2211710"/>
            <a:ext cx="2466975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92443"/>
            <a:ext cx="592291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52.7 CLIL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55776" y="411510"/>
            <a:ext cx="4542205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400" dirty="0" smtClean="0"/>
              <a:t>CONTEMPORARY WORLD THEATER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107504" y="987574"/>
            <a:ext cx="3414589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picture theater and its name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1131590"/>
            <a:ext cx="2552700" cy="17907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915816" y="3651870"/>
            <a:ext cx="1695144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Národní divadlo Praha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915816" y="3075806"/>
            <a:ext cx="1415067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Burgtheater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Vídeň</a:t>
            </a:r>
          </a:p>
        </p:txBody>
      </p:sp>
      <p:pic>
        <p:nvPicPr>
          <p:cNvPr id="9" name="Obrázek 8" descr="bur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491630"/>
            <a:ext cx="2400300" cy="154496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4499992" y="4011910"/>
            <a:ext cx="1507592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Bolšoj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těatr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Moskva</a:t>
            </a:r>
          </a:p>
        </p:txBody>
      </p:sp>
      <p:pic>
        <p:nvPicPr>
          <p:cNvPr id="11" name="Obrázek 10" descr="bolšoj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1059582"/>
            <a:ext cx="2466975" cy="1847850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4644008" y="3147814"/>
            <a:ext cx="1263487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cs-CZ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Scala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Milano</a:t>
            </a:r>
          </a:p>
        </p:txBody>
      </p:sp>
      <p:pic>
        <p:nvPicPr>
          <p:cNvPr id="13" name="Obrázek 12" descr="la Scal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3147814"/>
            <a:ext cx="2714625" cy="1685925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3203848" y="4515966"/>
            <a:ext cx="2199769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Metropolitan Opera New York</a:t>
            </a:r>
          </a:p>
        </p:txBody>
      </p:sp>
      <p:pic>
        <p:nvPicPr>
          <p:cNvPr id="15" name="Obrázek 14" descr="metropo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219822"/>
            <a:ext cx="2609850" cy="1752600"/>
          </a:xfrm>
          <a:prstGeom prst="rect">
            <a:avLst/>
          </a:prstGeom>
        </p:spPr>
      </p:pic>
      <p:sp>
        <p:nvSpPr>
          <p:cNvPr id="16" name="Šipka doprava 15"/>
          <p:cNvSpPr/>
          <p:nvPr/>
        </p:nvSpPr>
        <p:spPr>
          <a:xfrm rot="16200000">
            <a:off x="4010788" y="2988946"/>
            <a:ext cx="978408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 rot="12453237">
            <a:off x="2134705" y="2799331"/>
            <a:ext cx="902233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 rot="10981444">
            <a:off x="2274661" y="4469565"/>
            <a:ext cx="978408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 rot="19072306">
            <a:off x="5668095" y="3232766"/>
            <a:ext cx="2296479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 rot="941195">
            <a:off x="5888309" y="3350742"/>
            <a:ext cx="1008112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526376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96336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018413"/>
              </p:ext>
            </p:extLst>
          </p:nvPr>
        </p:nvGraphicFramePr>
        <p:xfrm>
          <a:off x="323528" y="1347614"/>
          <a:ext cx="7344816" cy="310896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216092"/>
                <a:gridCol w="4128724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Bestseller je: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výbor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poezie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oficiální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literární směr, např. 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postmodernismus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zakázaná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literatura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komerčně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výborná kniha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Mezi světové autory současné literatury řadíme: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Williama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Shakespeara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Williama </a:t>
                      </a:r>
                      <a:r>
                        <a:rPr lang="cs-CZ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Saroyana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Umberta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Eca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Alberta </a:t>
                      </a:r>
                      <a:r>
                        <a:rPr lang="cs-CZ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Moraviu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 současným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českým autorům nepatří: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Ota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Pavel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Milan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Kundera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Halina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Pawlowská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Tereza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Boučková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 současným vrcholným světovým divadelním scénám nepatří: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Městské divadlo Děčín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La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Scala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Milano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cs-CZ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Burgtheater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Vídeň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Metropolitní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opera New York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8028384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228184" y="451596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0" y="411510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9512" y="753576"/>
            <a:ext cx="8928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err="1" smtClean="0">
                <a:latin typeface="Times New Roman" pitchFamily="18" charset="0"/>
                <a:cs typeface="Times New Roman" pitchFamily="18" charset="0"/>
              </a:rPr>
              <a:t>Soukal,J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., Literární výchova pro 2. stupeň základní školy a odpovídající ročníky víceletých gymnázií, SPN a.s. Praha 2009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51520" y="1131590"/>
            <a:ext cx="86409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www.boston.com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( slide č.1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http://theatticbarcelona.blogspot.com/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( slide č.2)</a:t>
            </a: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http://maturita2010.blog.cz/1005/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soucasna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ceska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6"/>
              </a:rPr>
              <a:t>-literatura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(slide č.3)</a:t>
            </a: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www.kultura.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idnes.cz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(slide č.3)</a:t>
            </a: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topzine.cz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(slide č.3)</a:t>
            </a: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ipetrov.cz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(slide č.3)</a:t>
            </a: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www.reflex.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0"/>
              </a:rPr>
              <a:t>cz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(slide č.3)</a:t>
            </a:r>
          </a:p>
          <a:p>
            <a:r>
              <a:rPr lang="cs-CZ" sz="1000" dirty="0" smtClean="0">
                <a:hlinkClick r:id="rId11"/>
              </a:rPr>
              <a:t>www.</a:t>
            </a:r>
            <a:r>
              <a:rPr lang="cs-CZ" sz="1000" dirty="0" err="1" smtClean="0">
                <a:hlinkClick r:id="rId11"/>
              </a:rPr>
              <a:t>ceskatelevize.cz</a:t>
            </a:r>
            <a:r>
              <a:rPr lang="cs-CZ" sz="1000" dirty="0" smtClean="0"/>
              <a:t>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(slide č.3)</a:t>
            </a:r>
            <a:endParaRPr lang="cs-CZ" sz="1000" dirty="0" smtClean="0"/>
          </a:p>
          <a:p>
            <a:r>
              <a:rPr lang="cs-CZ" sz="1000" dirty="0" smtClean="0">
                <a:hlinkClick r:id="rId12"/>
              </a:rPr>
              <a:t>www.</a:t>
            </a:r>
            <a:r>
              <a:rPr lang="cs-CZ" sz="1000" dirty="0" err="1" smtClean="0">
                <a:hlinkClick r:id="rId12"/>
              </a:rPr>
              <a:t>zpravy.idnes.cz</a:t>
            </a:r>
            <a:r>
              <a:rPr lang="cs-CZ" sz="1000" dirty="0" smtClean="0"/>
              <a:t>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(slide č.3)</a:t>
            </a:r>
            <a:endParaRPr lang="cs-CZ" sz="1000" dirty="0" smtClean="0"/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3"/>
              </a:rPr>
              <a:t>www.blesk.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3"/>
              </a:rPr>
              <a:t>cz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(slide č.3)</a:t>
            </a:r>
          </a:p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14"/>
              </a:rPr>
              <a:t>www.</a:t>
            </a:r>
            <a:r>
              <a:rPr lang="cs-CZ" sz="1000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martinaformanová.cz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 (slide č.3)</a:t>
            </a:r>
          </a:p>
          <a:p>
            <a:r>
              <a:rPr lang="cs-CZ" sz="1000" dirty="0" smtClean="0">
                <a:hlinkClick r:id="rId15"/>
              </a:rPr>
              <a:t>www.autogramy.</a:t>
            </a:r>
            <a:r>
              <a:rPr lang="cs-CZ" sz="1000" dirty="0" err="1" smtClean="0">
                <a:hlinkClick r:id="rId15"/>
              </a:rPr>
              <a:t>blgz.cz</a:t>
            </a:r>
            <a:r>
              <a:rPr lang="cs-CZ" sz="1000" dirty="0" smtClean="0"/>
              <a:t> (slide č. 3)</a:t>
            </a:r>
          </a:p>
          <a:p>
            <a:r>
              <a:rPr lang="cs-CZ" sz="1000" dirty="0" smtClean="0">
                <a:hlinkClick r:id="rId16"/>
              </a:rPr>
              <a:t>www.</a:t>
            </a:r>
            <a:r>
              <a:rPr lang="cs-CZ" sz="1000" dirty="0" err="1" smtClean="0">
                <a:hlinkClick r:id="rId16"/>
              </a:rPr>
              <a:t>beau.wgz.cz</a:t>
            </a:r>
            <a:r>
              <a:rPr lang="cs-CZ" sz="1000" dirty="0" smtClean="0"/>
              <a:t> (slide č.4)</a:t>
            </a:r>
          </a:p>
          <a:p>
            <a:r>
              <a:rPr lang="cs-CZ" sz="1000" dirty="0" smtClean="0">
                <a:hlinkClick r:id="rId17"/>
              </a:rPr>
              <a:t>http://www.</a:t>
            </a:r>
            <a:r>
              <a:rPr lang="cs-CZ" sz="1000" dirty="0" err="1" smtClean="0">
                <a:hlinkClick r:id="rId17"/>
              </a:rPr>
              <a:t>youtube.com</a:t>
            </a:r>
            <a:r>
              <a:rPr lang="cs-CZ" sz="1000" dirty="0" smtClean="0">
                <a:hlinkClick r:id="rId17"/>
              </a:rPr>
              <a:t>/</a:t>
            </a:r>
            <a:r>
              <a:rPr lang="cs-CZ" sz="1000" dirty="0" err="1" smtClean="0">
                <a:hlinkClick r:id="rId17"/>
              </a:rPr>
              <a:t>watch</a:t>
            </a:r>
            <a:r>
              <a:rPr lang="cs-CZ" sz="1000" dirty="0" smtClean="0">
                <a:hlinkClick r:id="rId17"/>
              </a:rPr>
              <a:t>?v=_-pk5SYWGaQ</a:t>
            </a:r>
            <a:r>
              <a:rPr lang="cs-CZ" sz="1000" dirty="0" smtClean="0"/>
              <a:t> (slide č.4)</a:t>
            </a:r>
          </a:p>
          <a:p>
            <a:r>
              <a:rPr lang="cs-CZ" sz="1000" dirty="0" smtClean="0">
                <a:hlinkClick r:id="rId18"/>
              </a:rPr>
              <a:t>www.</a:t>
            </a:r>
            <a:r>
              <a:rPr lang="cs-CZ" sz="1000" dirty="0" err="1" smtClean="0">
                <a:hlinkClick r:id="rId18"/>
              </a:rPr>
              <a:t>wopular.com</a:t>
            </a:r>
            <a:r>
              <a:rPr lang="cs-CZ" sz="1000" dirty="0" smtClean="0"/>
              <a:t> (slide č. 4)</a:t>
            </a:r>
          </a:p>
          <a:p>
            <a:r>
              <a:rPr lang="cs-CZ" sz="1000" dirty="0" smtClean="0">
                <a:hlinkClick r:id="rId19"/>
              </a:rPr>
              <a:t>www.</a:t>
            </a:r>
            <a:r>
              <a:rPr lang="cs-CZ" sz="1000" dirty="0" err="1" smtClean="0">
                <a:hlinkClick r:id="rId19"/>
              </a:rPr>
              <a:t>zs.tatenice.cz</a:t>
            </a:r>
            <a:r>
              <a:rPr lang="cs-CZ" sz="1000" dirty="0" smtClean="0"/>
              <a:t> (slide č.6)</a:t>
            </a:r>
          </a:p>
          <a:p>
            <a:r>
              <a:rPr lang="cs-CZ" sz="1000" dirty="0" smtClean="0">
                <a:hlinkClick r:id="rId20"/>
              </a:rPr>
              <a:t>www.kultura.pravda.</a:t>
            </a:r>
            <a:r>
              <a:rPr lang="cs-CZ" sz="1000" dirty="0" err="1" smtClean="0">
                <a:hlinkClick r:id="rId20"/>
              </a:rPr>
              <a:t>sk</a:t>
            </a:r>
            <a:r>
              <a:rPr lang="cs-CZ" sz="1000" dirty="0" smtClean="0"/>
              <a:t> (slide č.6)</a:t>
            </a:r>
          </a:p>
          <a:p>
            <a:r>
              <a:rPr lang="cs-CZ" sz="1000" dirty="0" smtClean="0">
                <a:hlinkClick r:id="rId21"/>
              </a:rPr>
              <a:t>www.</a:t>
            </a:r>
            <a:r>
              <a:rPr lang="cs-CZ" sz="1000" dirty="0" err="1" smtClean="0">
                <a:hlinkClick r:id="rId21"/>
              </a:rPr>
              <a:t>zamky</a:t>
            </a:r>
            <a:r>
              <a:rPr lang="cs-CZ" sz="1000" dirty="0" smtClean="0">
                <a:hlinkClick r:id="rId21"/>
              </a:rPr>
              <a:t>-hrady.</a:t>
            </a:r>
            <a:r>
              <a:rPr lang="cs-CZ" sz="1000" dirty="0" err="1" smtClean="0">
                <a:hlinkClick r:id="rId21"/>
              </a:rPr>
              <a:t>eu</a:t>
            </a:r>
            <a:r>
              <a:rPr lang="cs-CZ" sz="1000" dirty="0" smtClean="0"/>
              <a:t> (slide č.7)</a:t>
            </a:r>
          </a:p>
          <a:p>
            <a:r>
              <a:rPr lang="cs-CZ" sz="1000" dirty="0" smtClean="0">
                <a:hlinkClick r:id="rId22"/>
              </a:rPr>
              <a:t>www.</a:t>
            </a:r>
            <a:r>
              <a:rPr lang="cs-CZ" sz="1000" dirty="0" err="1" smtClean="0">
                <a:hlinkClick r:id="rId22"/>
              </a:rPr>
              <a:t>stadt</a:t>
            </a:r>
            <a:r>
              <a:rPr lang="cs-CZ" sz="1000" dirty="0" smtClean="0">
                <a:hlinkClick r:id="rId22"/>
              </a:rPr>
              <a:t>-</a:t>
            </a:r>
            <a:r>
              <a:rPr lang="cs-CZ" sz="1000" dirty="0" err="1" smtClean="0">
                <a:hlinkClick r:id="rId22"/>
              </a:rPr>
              <a:t>wien.at</a:t>
            </a:r>
            <a:r>
              <a:rPr lang="cs-CZ" sz="1000" dirty="0" smtClean="0"/>
              <a:t> (slide č.7)</a:t>
            </a:r>
          </a:p>
          <a:p>
            <a:r>
              <a:rPr lang="cs-CZ" sz="1000" dirty="0" smtClean="0">
                <a:hlinkClick r:id="rId23"/>
              </a:rPr>
              <a:t>http://rusko.svetadily.cz/</a:t>
            </a:r>
            <a:r>
              <a:rPr lang="cs-CZ" sz="1000" dirty="0" smtClean="0"/>
              <a:t> (slide č.7)</a:t>
            </a:r>
          </a:p>
          <a:p>
            <a:r>
              <a:rPr lang="cs-CZ" sz="1000" dirty="0" smtClean="0">
                <a:hlinkClick r:id="rId24"/>
              </a:rPr>
              <a:t>www.novinky.</a:t>
            </a:r>
            <a:r>
              <a:rPr lang="cs-CZ" sz="1000" dirty="0" err="1" smtClean="0">
                <a:hlinkClick r:id="rId24"/>
              </a:rPr>
              <a:t>cz</a:t>
            </a:r>
            <a:r>
              <a:rPr lang="cs-CZ" sz="1000" dirty="0" smtClean="0"/>
              <a:t> (slide č.7)</a:t>
            </a:r>
          </a:p>
          <a:p>
            <a:r>
              <a:rPr lang="cs-CZ" sz="1000" dirty="0" smtClean="0">
                <a:hlinkClick r:id="rId25"/>
              </a:rPr>
              <a:t>http://operachic.typepad.com/</a:t>
            </a:r>
            <a:r>
              <a:rPr lang="cs-CZ" sz="1000" dirty="0" smtClean="0"/>
              <a:t> (slide č.7</a:t>
            </a:r>
            <a:r>
              <a:rPr lang="cs-CZ" sz="1000" dirty="0" smtClean="0"/>
              <a:t>)</a:t>
            </a:r>
          </a:p>
          <a:p>
            <a:r>
              <a:rPr lang="cs-CZ" sz="1000" dirty="0" smtClean="0"/>
              <a:t>Obrázky z databáze klipart</a:t>
            </a:r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6047</TotalTime>
  <Words>1286</Words>
  <Application>Microsoft Office PowerPoint</Application>
  <PresentationFormat>Předvádění na obrazovce (16:9)</PresentationFormat>
  <Paragraphs>280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52.1 Současná literatura</vt:lpstr>
      <vt:lpstr>52.2 Co již víme?</vt:lpstr>
      <vt:lpstr>52.3 Jaké si řekneme nové termíny a názvy?</vt:lpstr>
      <vt:lpstr>52.4 Co si řekneme nového?</vt:lpstr>
      <vt:lpstr>52.5 Procvičení a příklady</vt:lpstr>
      <vt:lpstr>52.6 Něco navíc pro šikovné</vt:lpstr>
      <vt:lpstr>52.7 CLIL </vt:lpstr>
      <vt:lpstr>52.8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295</cp:revision>
  <dcterms:created xsi:type="dcterms:W3CDTF">2010-10-18T18:21:56Z</dcterms:created>
  <dcterms:modified xsi:type="dcterms:W3CDTF">2012-04-15T08:46:06Z</dcterms:modified>
</cp:coreProperties>
</file>