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7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nd01.jxs.cz/491/779/067ae60e8b_593798_o2.gif" TargetMode="External"/><Relationship Id="rId3" Type="http://schemas.openxmlformats.org/officeDocument/2006/relationships/hyperlink" Target="http://nd01.jxs.cz/940/383/d541441b93_51956522_o2.jpg" TargetMode="External"/><Relationship Id="rId7" Type="http://schemas.openxmlformats.org/officeDocument/2006/relationships/hyperlink" Target="http://blog.novydomov.com/wp-content/uploads/2009/07/floods1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lapoty.cz/fotky/861-099-vodotrysk.jpg" TargetMode="External"/><Relationship Id="rId11" Type="http://schemas.openxmlformats.org/officeDocument/2006/relationships/hyperlink" Target="http://www.minisvetskolka.cz/rs/images/stories/voda2.jpg" TargetMode="External"/><Relationship Id="rId5" Type="http://schemas.openxmlformats.org/officeDocument/2006/relationships/hyperlink" Target="http://www.nabytek.cz/fotocache/bigorig/sud-dubovy.jpg" TargetMode="External"/><Relationship Id="rId10" Type="http://schemas.openxmlformats.org/officeDocument/2006/relationships/hyperlink" Target="http://www.minisvetskolka.cz/rs/images/stories/voda3.jpg" TargetMode="External"/><Relationship Id="rId4" Type="http://schemas.openxmlformats.org/officeDocument/2006/relationships/hyperlink" Target="http://www.dragit.cz/images/reference/logo-malyzalesak-big.jpg" TargetMode="External"/><Relationship Id="rId9" Type="http://schemas.openxmlformats.org/officeDocument/2006/relationships/hyperlink" Target="http://www.rr-naradi.cz/images/produkty/obr/vodovaha-s-pruzorem-magneticka-800mm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41044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48.1  Stavba slov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27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6915" y="1059582"/>
            <a:ext cx="538898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485621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Kořen slova, předpona, přípona, slova příbuzná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význam kořene slova a tvorbu slov pomocí předpony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a přípony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48.10 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15617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48.2  Co už víš? Co jsou slova příbuzná?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1560" y="1131590"/>
            <a:ext cx="108012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zalesnit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1707654"/>
            <a:ext cx="86409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polesí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355726"/>
            <a:ext cx="108012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bezlesý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55576" y="2931790"/>
            <a:ext cx="93610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prales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971600" y="3507854"/>
            <a:ext cx="122413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lesopark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987824" y="1131590"/>
            <a:ext cx="7200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lesík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572000" y="1707654"/>
            <a:ext cx="93610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lesník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796136" y="2283718"/>
            <a:ext cx="115212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lesníkův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724128" y="1131590"/>
            <a:ext cx="115212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lesnický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452320" y="1131590"/>
            <a:ext cx="122413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lesnictví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499992" y="2715766"/>
            <a:ext cx="79208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lesák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211960" y="3291830"/>
            <a:ext cx="79208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lesní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987824" y="3579862"/>
            <a:ext cx="100811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lesnatý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555776" y="2139702"/>
            <a:ext cx="93610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LES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0" y="41278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Slova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příbuzná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mají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stejnou společnou část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kořen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jsou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významově blízká. Příbuzná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slova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jsou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odvozena předponami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nebo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příponami,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někdy jsou to slova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složená.</a:t>
            </a:r>
          </a:p>
        </p:txBody>
      </p:sp>
      <p:cxnSp>
        <p:nvCxnSpPr>
          <p:cNvPr id="29" name="Přímá spojovací čára 28"/>
          <p:cNvCxnSpPr>
            <a:stCxn id="10" idx="3"/>
          </p:cNvCxnSpPr>
          <p:nvPr/>
        </p:nvCxnSpPr>
        <p:spPr>
          <a:xfrm>
            <a:off x="1691680" y="1331645"/>
            <a:ext cx="936104" cy="808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>
            <a:stCxn id="11" idx="3"/>
          </p:cNvCxnSpPr>
          <p:nvPr/>
        </p:nvCxnSpPr>
        <p:spPr>
          <a:xfrm>
            <a:off x="1331640" y="1907709"/>
            <a:ext cx="1152128" cy="304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12" idx="3"/>
            <a:endCxn id="26" idx="1"/>
          </p:cNvCxnSpPr>
          <p:nvPr/>
        </p:nvCxnSpPr>
        <p:spPr>
          <a:xfrm flipV="1">
            <a:off x="1403648" y="2401312"/>
            <a:ext cx="1152128" cy="154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>
            <a:stCxn id="13" idx="3"/>
          </p:cNvCxnSpPr>
          <p:nvPr/>
        </p:nvCxnSpPr>
        <p:spPr>
          <a:xfrm flipV="1">
            <a:off x="1691680" y="2643758"/>
            <a:ext cx="864096" cy="488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 rot="5400000" flipH="1" flipV="1">
            <a:off x="1943708" y="2823778"/>
            <a:ext cx="86409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rot="16200000" flipV="1">
            <a:off x="2663788" y="3039802"/>
            <a:ext cx="86409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rot="10800000">
            <a:off x="3419872" y="2643758"/>
            <a:ext cx="79208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 rot="10800000">
            <a:off x="3491880" y="2571750"/>
            <a:ext cx="10081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 rot="5400000">
            <a:off x="2591780" y="1743658"/>
            <a:ext cx="64807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>
            <a:stCxn id="18" idx="1"/>
          </p:cNvCxnSpPr>
          <p:nvPr/>
        </p:nvCxnSpPr>
        <p:spPr>
          <a:xfrm rot="10800000" flipV="1">
            <a:off x="3491880" y="1907708"/>
            <a:ext cx="1080120" cy="231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 rot="5400000">
            <a:off x="5472100" y="1455626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rot="10800000">
            <a:off x="5508104" y="2067694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>
            <a:stCxn id="20" idx="3"/>
            <a:endCxn id="21" idx="1"/>
          </p:cNvCxnSpPr>
          <p:nvPr/>
        </p:nvCxnSpPr>
        <p:spPr>
          <a:xfrm>
            <a:off x="6876256" y="1331645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84604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48.3 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987574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Slova se skládají z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předpony, kořene slov a přípony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 Slova se stejným kořenem se nazývají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příbuzná slova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Kořen slov  (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slovotvorný základ) je společný příbuzným slovům.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Předpona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součástí slova, stojí před kořenem slova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 píšeme ji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dohromady se slovem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Přípona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stojí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za kořenem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slova.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31840" y="2283718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zá</a:t>
            </a:r>
            <a:r>
              <a:rPr lang="cs-CZ" sz="4000" b="1" dirty="0" err="1" smtClean="0"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cs-CZ" sz="4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ák</a:t>
            </a:r>
            <a:endParaRPr lang="cs-CZ" sz="40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5536" y="2355726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předpona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516216" y="228371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přípona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491880" y="3795886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 kořen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 flipV="1">
            <a:off x="2555776" y="2643758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10800000">
            <a:off x="5148064" y="2643758"/>
            <a:ext cx="136815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5400000" flipH="1" flipV="1">
            <a:off x="3672694" y="347105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219822"/>
            <a:ext cx="1711498" cy="171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86764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48.4  Co si řekneme nového? Jak vypadá stavba slov?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043608" y="1059582"/>
          <a:ext cx="6768750" cy="30243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3750"/>
                <a:gridCol w="1353750"/>
                <a:gridCol w="1353750"/>
                <a:gridCol w="1353750"/>
                <a:gridCol w="1353750"/>
              </a:tblGrid>
              <a:tr h="37804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předpona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předpona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kořen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přípona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koncovka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hrad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endParaRPr lang="cs-CZ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hrad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endParaRPr lang="cs-CZ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hrad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před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hrád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endParaRPr lang="cs-CZ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hrad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ník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endParaRPr lang="cs-CZ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hrad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nic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endParaRPr lang="cs-CZ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hrad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nictv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23528" y="4443958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Předpon i přípon může mít slovo několik.  Koncovka u slov se mění.</a:t>
            </a:r>
          </a:p>
        </p:txBody>
      </p:sp>
      <p:cxnSp>
        <p:nvCxnSpPr>
          <p:cNvPr id="20" name="Přímá spojovací šipka 19"/>
          <p:cNvCxnSpPr/>
          <p:nvPr/>
        </p:nvCxnSpPr>
        <p:spPr>
          <a:xfrm rot="5400000" flipH="1" flipV="1">
            <a:off x="899592" y="4083918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flipV="1">
            <a:off x="899592" y="4083918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 rot="5400000" flipH="1" flipV="1">
            <a:off x="6300192" y="4155926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48.5  Procvičení a příklady: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98757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Rozepište slova do tabulek podle zadání: 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voda, vodní, vodník, vodnice, povodeň, zavodnit, vodovod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99049"/>
              </p:ext>
            </p:extLst>
          </p:nvPr>
        </p:nvGraphicFramePr>
        <p:xfrm>
          <a:off x="971600" y="1851670"/>
          <a:ext cx="7128792" cy="292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264"/>
                <a:gridCol w="2376264"/>
                <a:gridCol w="2376264"/>
              </a:tblGrid>
              <a:tr h="34847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předpona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kořen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příponová část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472"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472"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472"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472"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472"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472"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472"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48.6 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059582"/>
            <a:ext cx="3672408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Při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odvozování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slov se může stát, že se kořen slov může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pozměnit.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Někdy se mění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samohláska.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Nastávají tyto změny: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Dloužení: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list - lístek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Krácení: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řídit - řidič 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Střídání s jinou samohláskou: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sud - soudek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88024" y="699542"/>
            <a:ext cx="396044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Změny souhlásek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při odvozování :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 – č: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ruka – ručka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 – č: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ulice – ulička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 – ž: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noha – nožka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 – z: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ohradit - ohrazovat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 – š: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prosit – prošení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 – ž: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dovézt – dovážet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 – c: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vyplatit – vyplácet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ch – š: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ořech - oříšek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291830"/>
            <a:ext cx="2232247" cy="16552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723878"/>
            <a:ext cx="2910880" cy="130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48.7 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43758"/>
            <a:ext cx="216024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3219822"/>
            <a:ext cx="232283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411510"/>
            <a:ext cx="252748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5" y="1491630"/>
            <a:ext cx="182420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987574"/>
            <a:ext cx="222418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ovéPole 12"/>
          <p:cNvSpPr txBox="1"/>
          <p:nvPr/>
        </p:nvSpPr>
        <p:spPr>
          <a:xfrm>
            <a:off x="1619672" y="62753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waterfall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79512" y="444395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water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940152" y="41151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fountain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627784" y="321982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level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004048" y="451596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supply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203848" y="235572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sprite</a:t>
            </a:r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5776" y="3579862"/>
            <a:ext cx="1824203" cy="13681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1" name="TextovéPole 20"/>
          <p:cNvSpPr txBox="1"/>
          <p:nvPr/>
        </p:nvSpPr>
        <p:spPr>
          <a:xfrm>
            <a:off x="5076056" y="285978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flood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483518"/>
            <a:ext cx="1881761" cy="236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681329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Příbuzná slova mají podobný význam a: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stejnou předponu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stejnou příponu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stejný kořen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stejnou předponu, příponu i kořen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Koncovka slova se mění a je částí: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předpony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kořene slov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příponové části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nepatří do žádné z těchto skupin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Předpona je: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část slova před kořenem slova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část slova za kořenem slova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uprostřed slova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neexistuje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 Najdi řádek příbuzných slov: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prales, lesík, zalesnit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vedoucí, vedro, vedení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povědět, odpověď, věc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vodník, voda, řeka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7504" y="483518"/>
            <a:ext cx="6858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48.9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dirty="0"/>
          </a:p>
        </p:txBody>
      </p:sp>
      <p:sp>
        <p:nvSpPr>
          <p:cNvPr id="2" name="Obdélník 1"/>
          <p:cNvSpPr/>
          <p:nvPr/>
        </p:nvSpPr>
        <p:spPr>
          <a:xfrm>
            <a:off x="395536" y="1203598"/>
            <a:ext cx="8280920" cy="3240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u="sng" dirty="0">
                <a:latin typeface="Times New Roman" pitchFamily="18" charset="0"/>
                <a:cs typeface="Times New Roman" pitchFamily="18" charset="0"/>
              </a:rPr>
              <a:t>Český jazyk 4 – nakladatelství Alter</a:t>
            </a:r>
            <a:br>
              <a:rPr lang="cs-CZ" sz="1600" u="sng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u="sng" dirty="0">
                <a:latin typeface="Times New Roman" pitchFamily="18" charset="0"/>
                <a:cs typeface="Times New Roman" pitchFamily="18" charset="0"/>
              </a:rPr>
              <a:t>wikipedie.cz</a:t>
            </a:r>
            <a:br>
              <a:rPr lang="cs-CZ" sz="1600" u="sng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u="sng" dirty="0">
                <a:latin typeface="Times New Roman" pitchFamily="18" charset="0"/>
                <a:cs typeface="Times New Roman" pitchFamily="18" charset="0"/>
              </a:rPr>
              <a:t>google.cz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3"/>
              </a:rPr>
              <a:t>http://nd01.jxs.cz/940/383/d541441b93_51956522_o2.jpg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4"/>
              </a:rPr>
              <a:t>http://www.dragit.cz/images/reference/logo-malyzalesak-big.jpg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5"/>
              </a:rPr>
              <a:t>http://www.nabytek.cz/fotocache/bigorig/sud-dubovy.jpg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6"/>
              </a:rPr>
              <a:t>http://www.slapoty.cz/fotky/861-099-vodotrysk.jpg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7"/>
              </a:rPr>
              <a:t>http://blog.novydomov.com/wp-content/uploads/2009/07/floods1.jpg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8"/>
              </a:rPr>
              <a:t>http://nd01.jxs.cz/491/779/067ae60e8b_593798_o2.gif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9"/>
              </a:rPr>
              <a:t>http://www.rr-naradi.cz/images/produkty/obr/vodovaha-s-pruzorem-magneticka-800mm.jpg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10"/>
              </a:rPr>
              <a:t>http://www.minisvetskolka.cz/rs/images/stories/voda3.jpg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11"/>
              </a:rPr>
              <a:t>http://www.minisvetskolka.cz/rs/images/stories/voda2.jpg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805</Words>
  <Application>Microsoft Office PowerPoint</Application>
  <PresentationFormat>Předvádění na obrazovce (16:9)</PresentationFormat>
  <Paragraphs>164</Paragraphs>
  <Slides>10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48.1  Stavba slov </vt:lpstr>
      <vt:lpstr>48.2  Co už víš? Co jsou slova příbuzná?</vt:lpstr>
      <vt:lpstr>48.3  Jaké si řekneme nové termíny a názvy?</vt:lpstr>
      <vt:lpstr>48.4  Co si řekneme nového? Jak vypadá stavba slov?</vt:lpstr>
      <vt:lpstr>48.5  Procvičení a příklady:</vt:lpstr>
      <vt:lpstr>48.6  Něco navíc pro šikovné</vt:lpstr>
      <vt:lpstr>48.7  CLIL</vt:lpstr>
      <vt:lpstr>48.8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200</cp:revision>
  <dcterms:created xsi:type="dcterms:W3CDTF">2010-10-18T18:21:56Z</dcterms:created>
  <dcterms:modified xsi:type="dcterms:W3CDTF">2012-03-04T17:11:54Z</dcterms:modified>
</cp:coreProperties>
</file>