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FBE13-F6EF-434A-A8D1-212234131CC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E0E4B642-060F-48D5-B0A4-9B1548DED49F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monosacharidy</a:t>
          </a:r>
          <a:endParaRPr lang="cs-CZ" sz="1800" dirty="0">
            <a:solidFill>
              <a:schemeClr val="tx1"/>
            </a:solidFill>
          </a:endParaRPr>
        </a:p>
      </dgm:t>
    </dgm:pt>
    <dgm:pt modelId="{6D662FCB-3704-4D16-8EA5-52C4E6229EA3}" type="parTrans" cxnId="{EA917D68-9253-4EA1-ACD1-54095C513D33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C32D870F-76F9-4B09-B8AB-0C84BD86D321}" type="sibTrans" cxnId="{EA917D68-9253-4EA1-ACD1-54095C513D33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E8AA5AD4-9ACD-484D-AD51-C7D1FBF8406B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disacharidy</a:t>
          </a:r>
          <a:endParaRPr lang="cs-CZ" sz="1800" dirty="0">
            <a:solidFill>
              <a:schemeClr val="tx1"/>
            </a:solidFill>
          </a:endParaRPr>
        </a:p>
      </dgm:t>
    </dgm:pt>
    <dgm:pt modelId="{C2FB771E-D848-4C83-B40D-6F9E4D70BBDA}" type="parTrans" cxnId="{5B5061B2-3CA8-430A-AD16-F0A8CB2E3709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F3E02E4E-1721-4FC9-8C40-192D4F8E1023}" type="sibTrans" cxnId="{5B5061B2-3CA8-430A-AD16-F0A8CB2E3709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824C8D83-5F04-4783-9DCF-C8692A243775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polysacharidy</a:t>
          </a:r>
          <a:endParaRPr lang="cs-CZ" sz="1800" dirty="0">
            <a:solidFill>
              <a:schemeClr val="tx1"/>
            </a:solidFill>
          </a:endParaRPr>
        </a:p>
      </dgm:t>
    </dgm:pt>
    <dgm:pt modelId="{267449D5-4B77-4191-9C51-282131F08311}" type="parTrans" cxnId="{6E6DB071-6BD5-4C72-BBE1-C736A414CCE3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F7E8CC8A-2076-41B7-A61C-07E4FAA9186C}" type="sibTrans" cxnId="{6E6DB071-6BD5-4C72-BBE1-C736A414CCE3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02968F9B-3C5E-4541-9F6A-EB75A42B0A06}">
      <dgm:prSet custT="1"/>
      <dgm:spPr/>
      <dgm:t>
        <a:bodyPr/>
        <a:lstStyle/>
        <a:p>
          <a:r>
            <a:rPr lang="cs-CZ" sz="1200" dirty="0" smtClean="0"/>
            <a:t>jednoduché sacharidy, 3 až 6 uhlíků v řetězci</a:t>
          </a:r>
          <a:endParaRPr lang="cs-CZ" sz="1200" dirty="0"/>
        </a:p>
      </dgm:t>
    </dgm:pt>
    <dgm:pt modelId="{44AAD416-6C25-4CA7-9AD3-3660648FF562}" type="parTrans" cxnId="{8A445DC9-DD1A-43A0-BDB4-CBFD4C8D2087}">
      <dgm:prSet/>
      <dgm:spPr/>
      <dgm:t>
        <a:bodyPr/>
        <a:lstStyle/>
        <a:p>
          <a:endParaRPr lang="cs-CZ"/>
        </a:p>
      </dgm:t>
    </dgm:pt>
    <dgm:pt modelId="{9BB8B60D-2E7A-4942-B711-3B5123F1AF2D}" type="sibTrans" cxnId="{8A445DC9-DD1A-43A0-BDB4-CBFD4C8D2087}">
      <dgm:prSet/>
      <dgm:spPr/>
      <dgm:t>
        <a:bodyPr/>
        <a:lstStyle/>
        <a:p>
          <a:endParaRPr lang="cs-CZ"/>
        </a:p>
      </dgm:t>
    </dgm:pt>
    <dgm:pt modelId="{B8F6E89F-D9A7-4392-8F98-70BA6C581B26}">
      <dgm:prSet custT="1"/>
      <dgm:spPr/>
      <dgm:t>
        <a:bodyPr/>
        <a:lstStyle/>
        <a:p>
          <a:r>
            <a:rPr lang="cs-CZ" sz="1200" dirty="0" smtClean="0"/>
            <a:t>např. glukosa, </a:t>
          </a:r>
          <a:r>
            <a:rPr lang="cs-CZ" sz="1200" dirty="0" err="1" smtClean="0"/>
            <a:t>fruktosa</a:t>
          </a:r>
          <a:endParaRPr lang="cs-CZ" sz="1200" dirty="0"/>
        </a:p>
      </dgm:t>
    </dgm:pt>
    <dgm:pt modelId="{344F1E23-8F2A-44E1-80FE-94CCF8366CE2}" type="parTrans" cxnId="{45A1DCCB-18FE-4CE7-8D2C-1B7BC4AF8C14}">
      <dgm:prSet/>
      <dgm:spPr/>
      <dgm:t>
        <a:bodyPr/>
        <a:lstStyle/>
        <a:p>
          <a:endParaRPr lang="cs-CZ"/>
        </a:p>
      </dgm:t>
    </dgm:pt>
    <dgm:pt modelId="{F5A8ADF3-6B9D-4724-9494-AFC6364330C5}" type="sibTrans" cxnId="{45A1DCCB-18FE-4CE7-8D2C-1B7BC4AF8C14}">
      <dgm:prSet/>
      <dgm:spPr/>
      <dgm:t>
        <a:bodyPr/>
        <a:lstStyle/>
        <a:p>
          <a:endParaRPr lang="cs-CZ"/>
        </a:p>
      </dgm:t>
    </dgm:pt>
    <dgm:pt modelId="{7F67087B-C53B-43F2-9473-A02DE2741F75}">
      <dgm:prSet custT="1"/>
      <dgm:spPr/>
      <dgm:t>
        <a:bodyPr/>
        <a:lstStyle/>
        <a:p>
          <a:r>
            <a:rPr lang="cs-CZ" sz="1200" dirty="0" smtClean="0"/>
            <a:t>složitější sacharidy, např. 12 uhlíků v řetězci</a:t>
          </a:r>
          <a:endParaRPr lang="cs-CZ" sz="1200" dirty="0"/>
        </a:p>
      </dgm:t>
    </dgm:pt>
    <dgm:pt modelId="{C86E6EA8-2998-4F97-A5D6-BA1635ED555F}" type="parTrans" cxnId="{B27BB588-BB15-401E-9B05-9350A79428FF}">
      <dgm:prSet/>
      <dgm:spPr/>
      <dgm:t>
        <a:bodyPr/>
        <a:lstStyle/>
        <a:p>
          <a:endParaRPr lang="cs-CZ"/>
        </a:p>
      </dgm:t>
    </dgm:pt>
    <dgm:pt modelId="{AF0FF2BA-B340-4817-90A5-5AE2661F1BB0}" type="sibTrans" cxnId="{B27BB588-BB15-401E-9B05-9350A79428FF}">
      <dgm:prSet/>
      <dgm:spPr/>
      <dgm:t>
        <a:bodyPr/>
        <a:lstStyle/>
        <a:p>
          <a:endParaRPr lang="cs-CZ"/>
        </a:p>
      </dgm:t>
    </dgm:pt>
    <dgm:pt modelId="{2E12B780-E8EC-4D7F-8E60-B65452A9EB8E}">
      <dgm:prSet custT="1"/>
      <dgm:spPr/>
      <dgm:t>
        <a:bodyPr/>
        <a:lstStyle/>
        <a:p>
          <a:r>
            <a:rPr lang="cs-CZ" sz="1200" dirty="0" smtClean="0"/>
            <a:t>např. </a:t>
          </a:r>
          <a:r>
            <a:rPr lang="cs-CZ" sz="1200" dirty="0" err="1" smtClean="0"/>
            <a:t>sacharosa</a:t>
          </a:r>
          <a:endParaRPr lang="cs-CZ" sz="1200" dirty="0"/>
        </a:p>
      </dgm:t>
    </dgm:pt>
    <dgm:pt modelId="{C0B99BC7-5C0D-4072-A747-118322A84AE8}" type="parTrans" cxnId="{91E04994-243A-4D63-B9E9-83FA3C2DCD50}">
      <dgm:prSet/>
      <dgm:spPr/>
      <dgm:t>
        <a:bodyPr/>
        <a:lstStyle/>
        <a:p>
          <a:endParaRPr lang="cs-CZ"/>
        </a:p>
      </dgm:t>
    </dgm:pt>
    <dgm:pt modelId="{00EB6673-3396-4CF3-921D-DE3C9B0124BB}" type="sibTrans" cxnId="{91E04994-243A-4D63-B9E9-83FA3C2DCD50}">
      <dgm:prSet/>
      <dgm:spPr/>
      <dgm:t>
        <a:bodyPr/>
        <a:lstStyle/>
        <a:p>
          <a:endParaRPr lang="cs-CZ"/>
        </a:p>
      </dgm:t>
    </dgm:pt>
    <dgm:pt modelId="{A04E3617-9CF3-4DE6-837B-75E3EA2D6C27}">
      <dgm:prSet custT="1"/>
      <dgm:spPr/>
      <dgm:t>
        <a:bodyPr/>
        <a:lstStyle/>
        <a:p>
          <a:r>
            <a:rPr lang="cs-CZ" sz="1200" dirty="0" smtClean="0"/>
            <a:t>makromolekulární sacharidy</a:t>
          </a:r>
          <a:endParaRPr lang="cs-CZ" sz="1200" dirty="0"/>
        </a:p>
      </dgm:t>
    </dgm:pt>
    <dgm:pt modelId="{9F5F5190-8F39-4E28-82F9-43F62B7F81F5}" type="parTrans" cxnId="{561A2784-9D59-49BA-98DF-AB9CB11C2DB7}">
      <dgm:prSet/>
      <dgm:spPr/>
      <dgm:t>
        <a:bodyPr/>
        <a:lstStyle/>
        <a:p>
          <a:endParaRPr lang="cs-CZ"/>
        </a:p>
      </dgm:t>
    </dgm:pt>
    <dgm:pt modelId="{806EC1CF-34EC-4D4E-B670-F7DF47BD0C87}" type="sibTrans" cxnId="{561A2784-9D59-49BA-98DF-AB9CB11C2DB7}">
      <dgm:prSet/>
      <dgm:spPr/>
      <dgm:t>
        <a:bodyPr/>
        <a:lstStyle/>
        <a:p>
          <a:endParaRPr lang="cs-CZ"/>
        </a:p>
      </dgm:t>
    </dgm:pt>
    <dgm:pt modelId="{CCC325C7-0807-4141-83B0-D9CC29E7F96E}">
      <dgm:prSet custT="1"/>
      <dgm:spPr/>
      <dgm:t>
        <a:bodyPr/>
        <a:lstStyle/>
        <a:p>
          <a:r>
            <a:rPr lang="cs-CZ" sz="1200" dirty="0" smtClean="0"/>
            <a:t>např. </a:t>
          </a:r>
          <a:r>
            <a:rPr lang="cs-CZ" sz="1200" dirty="0" err="1" smtClean="0"/>
            <a:t>celulosa</a:t>
          </a:r>
          <a:r>
            <a:rPr lang="cs-CZ" sz="1200" dirty="0" smtClean="0"/>
            <a:t>, škrob</a:t>
          </a:r>
          <a:endParaRPr lang="cs-CZ" sz="1200" dirty="0"/>
        </a:p>
      </dgm:t>
    </dgm:pt>
    <dgm:pt modelId="{26D7B1AF-096B-4FA0-BB60-EA6A39E63F1F}" type="parTrans" cxnId="{D18FF60F-E95A-4FCB-AC89-338415F6C9C8}">
      <dgm:prSet/>
      <dgm:spPr/>
      <dgm:t>
        <a:bodyPr/>
        <a:lstStyle/>
        <a:p>
          <a:endParaRPr lang="cs-CZ"/>
        </a:p>
      </dgm:t>
    </dgm:pt>
    <dgm:pt modelId="{152CB351-793B-41EC-971D-764F525E0A04}" type="sibTrans" cxnId="{D18FF60F-E95A-4FCB-AC89-338415F6C9C8}">
      <dgm:prSet/>
      <dgm:spPr/>
      <dgm:t>
        <a:bodyPr/>
        <a:lstStyle/>
        <a:p>
          <a:endParaRPr lang="cs-CZ"/>
        </a:p>
      </dgm:t>
    </dgm:pt>
    <dgm:pt modelId="{95E96287-783D-407D-9473-8507CB54B839}" type="pres">
      <dgm:prSet presAssocID="{DA7FBE13-F6EF-434A-A8D1-212234131C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0B5EF76-8499-4243-B57C-7F98AE07B6D2}" type="pres">
      <dgm:prSet presAssocID="{E0E4B642-060F-48D5-B0A4-9B1548DED49F}" presName="parentLin" presStyleCnt="0"/>
      <dgm:spPr/>
    </dgm:pt>
    <dgm:pt modelId="{1DDD9730-7912-4300-B13A-D8A8C191055E}" type="pres">
      <dgm:prSet presAssocID="{E0E4B642-060F-48D5-B0A4-9B1548DED49F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CB741F83-81F2-47A1-B190-DDF4B01A8FC0}" type="pres">
      <dgm:prSet presAssocID="{E0E4B642-060F-48D5-B0A4-9B1548DED4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DC396D-1FD3-499C-93B7-9AC852582BA7}" type="pres">
      <dgm:prSet presAssocID="{E0E4B642-060F-48D5-B0A4-9B1548DED49F}" presName="negativeSpace" presStyleCnt="0"/>
      <dgm:spPr/>
    </dgm:pt>
    <dgm:pt modelId="{BD3598D6-0399-4D48-8341-EB8A6AB82E00}" type="pres">
      <dgm:prSet presAssocID="{E0E4B642-060F-48D5-B0A4-9B1548DED49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77C3F2-C902-4ACE-9B8E-57761EC3D3A9}" type="pres">
      <dgm:prSet presAssocID="{C32D870F-76F9-4B09-B8AB-0C84BD86D321}" presName="spaceBetweenRectangles" presStyleCnt="0"/>
      <dgm:spPr/>
    </dgm:pt>
    <dgm:pt modelId="{244A8537-228A-40B1-A231-C4A083C19A22}" type="pres">
      <dgm:prSet presAssocID="{E8AA5AD4-9ACD-484D-AD51-C7D1FBF8406B}" presName="parentLin" presStyleCnt="0"/>
      <dgm:spPr/>
    </dgm:pt>
    <dgm:pt modelId="{4544C37C-AF9D-4154-A9CB-B1745191C4C3}" type="pres">
      <dgm:prSet presAssocID="{E8AA5AD4-9ACD-484D-AD51-C7D1FBF8406B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66FB1BE-164D-4BF9-AF89-CCAC63C36D9E}" type="pres">
      <dgm:prSet presAssocID="{E8AA5AD4-9ACD-484D-AD51-C7D1FBF840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28FC2-9971-413F-ACDC-307303D147B7}" type="pres">
      <dgm:prSet presAssocID="{E8AA5AD4-9ACD-484D-AD51-C7D1FBF8406B}" presName="negativeSpace" presStyleCnt="0"/>
      <dgm:spPr/>
    </dgm:pt>
    <dgm:pt modelId="{8D5E85CB-F26D-4551-B517-990B681E60C0}" type="pres">
      <dgm:prSet presAssocID="{E8AA5AD4-9ACD-484D-AD51-C7D1FBF8406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3DD63E-F2E3-4AE6-85D0-0B0BB3DFA53E}" type="pres">
      <dgm:prSet presAssocID="{F3E02E4E-1721-4FC9-8C40-192D4F8E1023}" presName="spaceBetweenRectangles" presStyleCnt="0"/>
      <dgm:spPr/>
    </dgm:pt>
    <dgm:pt modelId="{1CFCD044-F7B1-4A00-9C9D-166CC299F851}" type="pres">
      <dgm:prSet presAssocID="{824C8D83-5F04-4783-9DCF-C8692A243775}" presName="parentLin" presStyleCnt="0"/>
      <dgm:spPr/>
    </dgm:pt>
    <dgm:pt modelId="{07C2C3E1-8129-4A03-9565-2A8D4A3C05AF}" type="pres">
      <dgm:prSet presAssocID="{824C8D83-5F04-4783-9DCF-C8692A243775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64EDED2B-04C6-43E7-A8B3-BD3AAEEF52DC}" type="pres">
      <dgm:prSet presAssocID="{824C8D83-5F04-4783-9DCF-C8692A2437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EC6BD2-DA4D-431B-9DE0-0F1BC03230DF}" type="pres">
      <dgm:prSet presAssocID="{824C8D83-5F04-4783-9DCF-C8692A243775}" presName="negativeSpace" presStyleCnt="0"/>
      <dgm:spPr/>
    </dgm:pt>
    <dgm:pt modelId="{5DB1BE13-9D16-4669-8A02-3768FA37A895}" type="pres">
      <dgm:prSet presAssocID="{824C8D83-5F04-4783-9DCF-C8692A24377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445DC9-DD1A-43A0-BDB4-CBFD4C8D2087}" srcId="{E0E4B642-060F-48D5-B0A4-9B1548DED49F}" destId="{02968F9B-3C5E-4541-9F6A-EB75A42B0A06}" srcOrd="0" destOrd="0" parTransId="{44AAD416-6C25-4CA7-9AD3-3660648FF562}" sibTransId="{9BB8B60D-2E7A-4942-B711-3B5123F1AF2D}"/>
    <dgm:cxn modelId="{D476B450-9FD3-4095-8192-4807A982F953}" type="presOf" srcId="{824C8D83-5F04-4783-9DCF-C8692A243775}" destId="{07C2C3E1-8129-4A03-9565-2A8D4A3C05AF}" srcOrd="0" destOrd="0" presId="urn:microsoft.com/office/officeart/2005/8/layout/list1"/>
    <dgm:cxn modelId="{736C9EF7-4E43-4BB7-B189-8CC50C076074}" type="presOf" srcId="{7F67087B-C53B-43F2-9473-A02DE2741F75}" destId="{8D5E85CB-F26D-4551-B517-990B681E60C0}" srcOrd="0" destOrd="0" presId="urn:microsoft.com/office/officeart/2005/8/layout/list1"/>
    <dgm:cxn modelId="{B27BB588-BB15-401E-9B05-9350A79428FF}" srcId="{E8AA5AD4-9ACD-484D-AD51-C7D1FBF8406B}" destId="{7F67087B-C53B-43F2-9473-A02DE2741F75}" srcOrd="0" destOrd="0" parTransId="{C86E6EA8-2998-4F97-A5D6-BA1635ED555F}" sibTransId="{AF0FF2BA-B340-4817-90A5-5AE2661F1BB0}"/>
    <dgm:cxn modelId="{6E6DB071-6BD5-4C72-BBE1-C736A414CCE3}" srcId="{DA7FBE13-F6EF-434A-A8D1-212234131CC0}" destId="{824C8D83-5F04-4783-9DCF-C8692A243775}" srcOrd="2" destOrd="0" parTransId="{267449D5-4B77-4191-9C51-282131F08311}" sibTransId="{F7E8CC8A-2076-41B7-A61C-07E4FAA9186C}"/>
    <dgm:cxn modelId="{5B5061B2-3CA8-430A-AD16-F0A8CB2E3709}" srcId="{DA7FBE13-F6EF-434A-A8D1-212234131CC0}" destId="{E8AA5AD4-9ACD-484D-AD51-C7D1FBF8406B}" srcOrd="1" destOrd="0" parTransId="{C2FB771E-D848-4C83-B40D-6F9E4D70BBDA}" sibTransId="{F3E02E4E-1721-4FC9-8C40-192D4F8E1023}"/>
    <dgm:cxn modelId="{51A758CE-C688-4203-8465-6D9AE2BFC682}" type="presOf" srcId="{B8F6E89F-D9A7-4392-8F98-70BA6C581B26}" destId="{BD3598D6-0399-4D48-8341-EB8A6AB82E00}" srcOrd="0" destOrd="1" presId="urn:microsoft.com/office/officeart/2005/8/layout/list1"/>
    <dgm:cxn modelId="{4D1AF772-FD83-48ED-8D1F-EA3903EBF0FB}" type="presOf" srcId="{E0E4B642-060F-48D5-B0A4-9B1548DED49F}" destId="{CB741F83-81F2-47A1-B190-DDF4B01A8FC0}" srcOrd="1" destOrd="0" presId="urn:microsoft.com/office/officeart/2005/8/layout/list1"/>
    <dgm:cxn modelId="{D18FF60F-E95A-4FCB-AC89-338415F6C9C8}" srcId="{824C8D83-5F04-4783-9DCF-C8692A243775}" destId="{CCC325C7-0807-4141-83B0-D9CC29E7F96E}" srcOrd="1" destOrd="0" parTransId="{26D7B1AF-096B-4FA0-BB60-EA6A39E63F1F}" sibTransId="{152CB351-793B-41EC-971D-764F525E0A04}"/>
    <dgm:cxn modelId="{98BEB363-2C08-4993-B6F3-097841220758}" type="presOf" srcId="{02968F9B-3C5E-4541-9F6A-EB75A42B0A06}" destId="{BD3598D6-0399-4D48-8341-EB8A6AB82E00}" srcOrd="0" destOrd="0" presId="urn:microsoft.com/office/officeart/2005/8/layout/list1"/>
    <dgm:cxn modelId="{4DBFCBE7-49DE-4B12-BD8C-BFAA12E7AB36}" type="presOf" srcId="{E0E4B642-060F-48D5-B0A4-9B1548DED49F}" destId="{1DDD9730-7912-4300-B13A-D8A8C191055E}" srcOrd="0" destOrd="0" presId="urn:microsoft.com/office/officeart/2005/8/layout/list1"/>
    <dgm:cxn modelId="{D344EF3E-C72B-46A2-91B8-0078F88763F8}" type="presOf" srcId="{824C8D83-5F04-4783-9DCF-C8692A243775}" destId="{64EDED2B-04C6-43E7-A8B3-BD3AAEEF52DC}" srcOrd="1" destOrd="0" presId="urn:microsoft.com/office/officeart/2005/8/layout/list1"/>
    <dgm:cxn modelId="{03095259-3549-4875-83C0-5491DE60EF8E}" type="presOf" srcId="{CCC325C7-0807-4141-83B0-D9CC29E7F96E}" destId="{5DB1BE13-9D16-4669-8A02-3768FA37A895}" srcOrd="0" destOrd="1" presId="urn:microsoft.com/office/officeart/2005/8/layout/list1"/>
    <dgm:cxn modelId="{EA917D68-9253-4EA1-ACD1-54095C513D33}" srcId="{DA7FBE13-F6EF-434A-A8D1-212234131CC0}" destId="{E0E4B642-060F-48D5-B0A4-9B1548DED49F}" srcOrd="0" destOrd="0" parTransId="{6D662FCB-3704-4D16-8EA5-52C4E6229EA3}" sibTransId="{C32D870F-76F9-4B09-B8AB-0C84BD86D321}"/>
    <dgm:cxn modelId="{45A1DCCB-18FE-4CE7-8D2C-1B7BC4AF8C14}" srcId="{E0E4B642-060F-48D5-B0A4-9B1548DED49F}" destId="{B8F6E89F-D9A7-4392-8F98-70BA6C581B26}" srcOrd="1" destOrd="0" parTransId="{344F1E23-8F2A-44E1-80FE-94CCF8366CE2}" sibTransId="{F5A8ADF3-6B9D-4724-9494-AFC6364330C5}"/>
    <dgm:cxn modelId="{611DDF91-24B9-40C3-93A4-DDBF0CCDE2DD}" type="presOf" srcId="{A04E3617-9CF3-4DE6-837B-75E3EA2D6C27}" destId="{5DB1BE13-9D16-4669-8A02-3768FA37A895}" srcOrd="0" destOrd="0" presId="urn:microsoft.com/office/officeart/2005/8/layout/list1"/>
    <dgm:cxn modelId="{561A2784-9D59-49BA-98DF-AB9CB11C2DB7}" srcId="{824C8D83-5F04-4783-9DCF-C8692A243775}" destId="{A04E3617-9CF3-4DE6-837B-75E3EA2D6C27}" srcOrd="0" destOrd="0" parTransId="{9F5F5190-8F39-4E28-82F9-43F62B7F81F5}" sibTransId="{806EC1CF-34EC-4D4E-B670-F7DF47BD0C87}"/>
    <dgm:cxn modelId="{979A487B-F752-491B-9DC1-FECF273824AB}" type="presOf" srcId="{E8AA5AD4-9ACD-484D-AD51-C7D1FBF8406B}" destId="{4544C37C-AF9D-4154-A9CB-B1745191C4C3}" srcOrd="0" destOrd="0" presId="urn:microsoft.com/office/officeart/2005/8/layout/list1"/>
    <dgm:cxn modelId="{48E32983-CB11-428A-84C7-B50BBA8CA420}" type="presOf" srcId="{E8AA5AD4-9ACD-484D-AD51-C7D1FBF8406B}" destId="{666FB1BE-164D-4BF9-AF89-CCAC63C36D9E}" srcOrd="1" destOrd="0" presId="urn:microsoft.com/office/officeart/2005/8/layout/list1"/>
    <dgm:cxn modelId="{6BC27BEA-A5C0-4878-8D72-A6791569A469}" type="presOf" srcId="{2E12B780-E8EC-4D7F-8E60-B65452A9EB8E}" destId="{8D5E85CB-F26D-4551-B517-990B681E60C0}" srcOrd="0" destOrd="1" presId="urn:microsoft.com/office/officeart/2005/8/layout/list1"/>
    <dgm:cxn modelId="{91E04994-243A-4D63-B9E9-83FA3C2DCD50}" srcId="{E8AA5AD4-9ACD-484D-AD51-C7D1FBF8406B}" destId="{2E12B780-E8EC-4D7F-8E60-B65452A9EB8E}" srcOrd="1" destOrd="0" parTransId="{C0B99BC7-5C0D-4072-A747-118322A84AE8}" sibTransId="{00EB6673-3396-4CF3-921D-DE3C9B0124BB}"/>
    <dgm:cxn modelId="{E00F481A-4898-4C16-91CC-92EE99AA81AF}" type="presOf" srcId="{DA7FBE13-F6EF-434A-A8D1-212234131CC0}" destId="{95E96287-783D-407D-9473-8507CB54B839}" srcOrd="0" destOrd="0" presId="urn:microsoft.com/office/officeart/2005/8/layout/list1"/>
    <dgm:cxn modelId="{70EA1ED4-FA0E-42DF-9E1D-C616CDFE7B5A}" type="presParOf" srcId="{95E96287-783D-407D-9473-8507CB54B839}" destId="{60B5EF76-8499-4243-B57C-7F98AE07B6D2}" srcOrd="0" destOrd="0" presId="urn:microsoft.com/office/officeart/2005/8/layout/list1"/>
    <dgm:cxn modelId="{4ED4647B-8113-4396-8D82-6817FD9601D6}" type="presParOf" srcId="{60B5EF76-8499-4243-B57C-7F98AE07B6D2}" destId="{1DDD9730-7912-4300-B13A-D8A8C191055E}" srcOrd="0" destOrd="0" presId="urn:microsoft.com/office/officeart/2005/8/layout/list1"/>
    <dgm:cxn modelId="{7C521EDB-AAA2-43FD-8BA7-CA91217C9D7D}" type="presParOf" srcId="{60B5EF76-8499-4243-B57C-7F98AE07B6D2}" destId="{CB741F83-81F2-47A1-B190-DDF4B01A8FC0}" srcOrd="1" destOrd="0" presId="urn:microsoft.com/office/officeart/2005/8/layout/list1"/>
    <dgm:cxn modelId="{7A3F84CD-711D-43D9-A622-FD4755108CE6}" type="presParOf" srcId="{95E96287-783D-407D-9473-8507CB54B839}" destId="{D1DC396D-1FD3-499C-93B7-9AC852582BA7}" srcOrd="1" destOrd="0" presId="urn:microsoft.com/office/officeart/2005/8/layout/list1"/>
    <dgm:cxn modelId="{01A4118E-D033-4B9B-AC43-0882F9F369C0}" type="presParOf" srcId="{95E96287-783D-407D-9473-8507CB54B839}" destId="{BD3598D6-0399-4D48-8341-EB8A6AB82E00}" srcOrd="2" destOrd="0" presId="urn:microsoft.com/office/officeart/2005/8/layout/list1"/>
    <dgm:cxn modelId="{11481905-3C23-4BD2-BEBE-6C1589E6543E}" type="presParOf" srcId="{95E96287-783D-407D-9473-8507CB54B839}" destId="{F577C3F2-C902-4ACE-9B8E-57761EC3D3A9}" srcOrd="3" destOrd="0" presId="urn:microsoft.com/office/officeart/2005/8/layout/list1"/>
    <dgm:cxn modelId="{172E3E28-E255-45C4-808B-7981E04F8B39}" type="presParOf" srcId="{95E96287-783D-407D-9473-8507CB54B839}" destId="{244A8537-228A-40B1-A231-C4A083C19A22}" srcOrd="4" destOrd="0" presId="urn:microsoft.com/office/officeart/2005/8/layout/list1"/>
    <dgm:cxn modelId="{65B73F35-8E7A-4950-AB06-C72E1021E548}" type="presParOf" srcId="{244A8537-228A-40B1-A231-C4A083C19A22}" destId="{4544C37C-AF9D-4154-A9CB-B1745191C4C3}" srcOrd="0" destOrd="0" presId="urn:microsoft.com/office/officeart/2005/8/layout/list1"/>
    <dgm:cxn modelId="{AFAB4CD2-495C-4F82-92A7-BBCA81E6E62D}" type="presParOf" srcId="{244A8537-228A-40B1-A231-C4A083C19A22}" destId="{666FB1BE-164D-4BF9-AF89-CCAC63C36D9E}" srcOrd="1" destOrd="0" presId="urn:microsoft.com/office/officeart/2005/8/layout/list1"/>
    <dgm:cxn modelId="{7E5AFC5A-BC34-47A1-9E6A-C76621BE93A9}" type="presParOf" srcId="{95E96287-783D-407D-9473-8507CB54B839}" destId="{9A128FC2-9971-413F-ACDC-307303D147B7}" srcOrd="5" destOrd="0" presId="urn:microsoft.com/office/officeart/2005/8/layout/list1"/>
    <dgm:cxn modelId="{1812BBAB-90DE-4759-96BF-7A94811AA54C}" type="presParOf" srcId="{95E96287-783D-407D-9473-8507CB54B839}" destId="{8D5E85CB-F26D-4551-B517-990B681E60C0}" srcOrd="6" destOrd="0" presId="urn:microsoft.com/office/officeart/2005/8/layout/list1"/>
    <dgm:cxn modelId="{BA7F070A-C7CC-4420-9AE7-498CAAA10D80}" type="presParOf" srcId="{95E96287-783D-407D-9473-8507CB54B839}" destId="{073DD63E-F2E3-4AE6-85D0-0B0BB3DFA53E}" srcOrd="7" destOrd="0" presId="urn:microsoft.com/office/officeart/2005/8/layout/list1"/>
    <dgm:cxn modelId="{7B1832F4-4DEF-4728-A3A1-3B3C067408C6}" type="presParOf" srcId="{95E96287-783D-407D-9473-8507CB54B839}" destId="{1CFCD044-F7B1-4A00-9C9D-166CC299F851}" srcOrd="8" destOrd="0" presId="urn:microsoft.com/office/officeart/2005/8/layout/list1"/>
    <dgm:cxn modelId="{5E23A389-311C-4D89-A532-07C785A190D3}" type="presParOf" srcId="{1CFCD044-F7B1-4A00-9C9D-166CC299F851}" destId="{07C2C3E1-8129-4A03-9565-2A8D4A3C05AF}" srcOrd="0" destOrd="0" presId="urn:microsoft.com/office/officeart/2005/8/layout/list1"/>
    <dgm:cxn modelId="{4029E695-1DB4-4CE2-8751-26250E63F039}" type="presParOf" srcId="{1CFCD044-F7B1-4A00-9C9D-166CC299F851}" destId="{64EDED2B-04C6-43E7-A8B3-BD3AAEEF52DC}" srcOrd="1" destOrd="0" presId="urn:microsoft.com/office/officeart/2005/8/layout/list1"/>
    <dgm:cxn modelId="{2C96B199-3D9A-4F5D-8B1D-972DB90F4E58}" type="presParOf" srcId="{95E96287-783D-407D-9473-8507CB54B839}" destId="{7EEC6BD2-DA4D-431B-9DE0-0F1BC03230DF}" srcOrd="9" destOrd="0" presId="urn:microsoft.com/office/officeart/2005/8/layout/list1"/>
    <dgm:cxn modelId="{CF1A5C07-3B82-479C-9B44-4E452391B151}" type="presParOf" srcId="{95E96287-783D-407D-9473-8507CB54B839}" destId="{5DB1BE13-9D16-4669-8A02-3768FA37A8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598D6-0399-4D48-8341-EB8A6AB82E00}">
      <dsp:nvSpPr>
        <dsp:cNvPr id="0" name=""/>
        <dsp:cNvSpPr/>
      </dsp:nvSpPr>
      <dsp:spPr>
        <a:xfrm>
          <a:off x="0" y="163714"/>
          <a:ext cx="4440324" cy="64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618" tIns="208280" rIns="34461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jednoduché sacharidy, 3 až 6 uhlíků v řetězci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např. glukosa, </a:t>
          </a:r>
          <a:r>
            <a:rPr lang="cs-CZ" sz="1200" kern="1200" dirty="0" err="1" smtClean="0"/>
            <a:t>fruktosa</a:t>
          </a:r>
          <a:endParaRPr lang="cs-CZ" sz="1200" kern="1200" dirty="0"/>
        </a:p>
      </dsp:txBody>
      <dsp:txXfrm>
        <a:off x="0" y="163714"/>
        <a:ext cx="4440324" cy="645750"/>
      </dsp:txXfrm>
    </dsp:sp>
    <dsp:sp modelId="{CB741F83-81F2-47A1-B190-DDF4B01A8FC0}">
      <dsp:nvSpPr>
        <dsp:cNvPr id="0" name=""/>
        <dsp:cNvSpPr/>
      </dsp:nvSpPr>
      <dsp:spPr>
        <a:xfrm>
          <a:off x="222016" y="16114"/>
          <a:ext cx="3108226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484" tIns="0" rIns="1174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monosacharidy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236426" y="30524"/>
        <a:ext cx="3079406" cy="266380"/>
      </dsp:txXfrm>
    </dsp:sp>
    <dsp:sp modelId="{8D5E85CB-F26D-4551-B517-990B681E60C0}">
      <dsp:nvSpPr>
        <dsp:cNvPr id="0" name=""/>
        <dsp:cNvSpPr/>
      </dsp:nvSpPr>
      <dsp:spPr>
        <a:xfrm>
          <a:off x="0" y="1011064"/>
          <a:ext cx="4440324" cy="64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618" tIns="208280" rIns="34461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složitější sacharidy, např. 12 uhlíků v řetězci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např. </a:t>
          </a:r>
          <a:r>
            <a:rPr lang="cs-CZ" sz="1200" kern="1200" dirty="0" err="1" smtClean="0"/>
            <a:t>sacharosa</a:t>
          </a:r>
          <a:endParaRPr lang="cs-CZ" sz="1200" kern="1200" dirty="0"/>
        </a:p>
      </dsp:txBody>
      <dsp:txXfrm>
        <a:off x="0" y="1011064"/>
        <a:ext cx="4440324" cy="645750"/>
      </dsp:txXfrm>
    </dsp:sp>
    <dsp:sp modelId="{666FB1BE-164D-4BF9-AF89-CCAC63C36D9E}">
      <dsp:nvSpPr>
        <dsp:cNvPr id="0" name=""/>
        <dsp:cNvSpPr/>
      </dsp:nvSpPr>
      <dsp:spPr>
        <a:xfrm>
          <a:off x="222016" y="863465"/>
          <a:ext cx="3108226" cy="2952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484" tIns="0" rIns="1174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disacharidy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236426" y="877875"/>
        <a:ext cx="3079406" cy="266380"/>
      </dsp:txXfrm>
    </dsp:sp>
    <dsp:sp modelId="{5DB1BE13-9D16-4669-8A02-3768FA37A895}">
      <dsp:nvSpPr>
        <dsp:cNvPr id="0" name=""/>
        <dsp:cNvSpPr/>
      </dsp:nvSpPr>
      <dsp:spPr>
        <a:xfrm>
          <a:off x="0" y="1858415"/>
          <a:ext cx="4440324" cy="64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618" tIns="208280" rIns="34461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makromolekulární sacharidy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např. </a:t>
          </a:r>
          <a:r>
            <a:rPr lang="cs-CZ" sz="1200" kern="1200" dirty="0" err="1" smtClean="0"/>
            <a:t>celulosa</a:t>
          </a:r>
          <a:r>
            <a:rPr lang="cs-CZ" sz="1200" kern="1200" dirty="0" smtClean="0"/>
            <a:t>, škrob</a:t>
          </a:r>
          <a:endParaRPr lang="cs-CZ" sz="1200" kern="1200" dirty="0"/>
        </a:p>
      </dsp:txBody>
      <dsp:txXfrm>
        <a:off x="0" y="1858415"/>
        <a:ext cx="4440324" cy="645750"/>
      </dsp:txXfrm>
    </dsp:sp>
    <dsp:sp modelId="{64EDED2B-04C6-43E7-A8B3-BD3AAEEF52DC}">
      <dsp:nvSpPr>
        <dsp:cNvPr id="0" name=""/>
        <dsp:cNvSpPr/>
      </dsp:nvSpPr>
      <dsp:spPr>
        <a:xfrm>
          <a:off x="222016" y="1710815"/>
          <a:ext cx="3108226" cy="2952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484" tIns="0" rIns="1174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polysacharidy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236426" y="1725225"/>
        <a:ext cx="3079406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7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hyperlink" Target="http://en.wikipedia.org/wiki/File:A_video_of_Sugarcane_juice_extraction.ogv" TargetMode="External"/><Relationship Id="rId5" Type="http://schemas.openxmlformats.org/officeDocument/2006/relationships/image" Target="../media/image9.png"/><Relationship Id="rId10" Type="http://schemas.openxmlformats.org/officeDocument/2006/relationships/hyperlink" Target="http://www.hps.cz/vyroba-cukru/" TargetMode="External"/><Relationship Id="rId4" Type="http://schemas.openxmlformats.org/officeDocument/2006/relationships/image" Target="../media/image8.wmf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PW9pMyIsn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el.cz/_popisky/116_/s_1164097726.jpg" TargetMode="External"/><Relationship Id="rId2" Type="http://schemas.openxmlformats.org/officeDocument/2006/relationships/hyperlink" Target="http://upload.wikimedia.org/wikipedia/commons/thumb/0/04/Lactose.svg/310px-Lactose.svg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pload.wikimedia.org/wikipedia/commons/thumb/4/47/Glycogen_structure.svg/250px-Glycogen_structure.svg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125"/>
            <a:ext cx="4788024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29.1 Cukry a jiné příbuzné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látky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	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543335"/>
            <a:ext cx="302971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3671899" y="1794996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dirty="0" smtClean="0"/>
              <a:t>6 CO</a:t>
            </a:r>
            <a:r>
              <a:rPr lang="cs-CZ" baseline="-25000" dirty="0" smtClean="0"/>
              <a:t>2</a:t>
            </a:r>
            <a:r>
              <a:rPr lang="cs-CZ" dirty="0" smtClean="0"/>
              <a:t>   +   6 H</a:t>
            </a:r>
            <a:r>
              <a:rPr lang="cs-CZ" baseline="-25000" dirty="0" smtClean="0"/>
              <a:t>2</a:t>
            </a:r>
            <a:r>
              <a:rPr lang="cs-CZ" dirty="0" smtClean="0"/>
              <a:t>O                 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12</a:t>
            </a:r>
            <a:r>
              <a:rPr lang="cs-CZ" dirty="0" smtClean="0"/>
              <a:t>O</a:t>
            </a:r>
            <a:r>
              <a:rPr lang="cs-CZ" baseline="-25000" dirty="0" smtClean="0"/>
              <a:t>6  </a:t>
            </a:r>
            <a:r>
              <a:rPr lang="cs-CZ" dirty="0" smtClean="0"/>
              <a:t> +   6 O</a:t>
            </a:r>
            <a:r>
              <a:rPr lang="cs-CZ" baseline="-25000" dirty="0" smtClean="0"/>
              <a:t>2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5868143" y="197966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810968" y="1629414"/>
            <a:ext cx="978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latin typeface="+mn-lt"/>
              </a:rPr>
              <a:t>t</a:t>
            </a:r>
            <a:r>
              <a:rPr lang="cs-CZ" sz="1200" dirty="0" smtClean="0">
                <a:latin typeface="+mn-lt"/>
              </a:rPr>
              <a:t>eplo, světlo</a:t>
            </a:r>
          </a:p>
        </p:txBody>
      </p:sp>
      <p:pic>
        <p:nvPicPr>
          <p:cNvPr id="1027" name="Picture 3" descr="C:\Users\krivankova\AppData\Local\Microsoft\Windows\Temporary Internet Files\Content.IE5\9GF75245\MC9004281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28" y="2499742"/>
            <a:ext cx="17875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5810968" y="2025828"/>
            <a:ext cx="978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+mn-lt"/>
              </a:rPr>
              <a:t>chlorofyl</a:t>
            </a:r>
          </a:p>
        </p:txBody>
      </p:sp>
      <p:pic>
        <p:nvPicPr>
          <p:cNvPr id="1028" name="Picture 4" descr="C:\Users\krivankova\AppData\Local\Microsoft\Windows\Temporary Internet Files\Content.IE5\DU350A8W\MC90014224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930" y="246062"/>
            <a:ext cx="1661182" cy="125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Přímá spojnice se šipkou 22"/>
          <p:cNvCxnSpPr/>
          <p:nvPr/>
        </p:nvCxnSpPr>
        <p:spPr>
          <a:xfrm>
            <a:off x="4427984" y="3795886"/>
            <a:ext cx="9784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7136501" y="371572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8428574" y="2164328"/>
            <a:ext cx="0" cy="17755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5261182" y="3579862"/>
            <a:ext cx="303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4427984" y="2164328"/>
            <a:ext cx="0" cy="16315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261182" y="2164328"/>
            <a:ext cx="0" cy="14155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7496541" y="2164328"/>
            <a:ext cx="0" cy="15565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H="1" flipV="1">
            <a:off x="7316521" y="3939902"/>
            <a:ext cx="1112053" cy="83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Výbuch 1 41"/>
          <p:cNvSpPr/>
          <p:nvPr/>
        </p:nvSpPr>
        <p:spPr>
          <a:xfrm>
            <a:off x="107504" y="961075"/>
            <a:ext cx="3960440" cy="3536094"/>
          </a:xfrm>
          <a:prstGeom prst="irregularSeal1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Nejvýznamnější reakcí v přírodě je </a:t>
            </a:r>
            <a:r>
              <a:rPr lang="cs-CZ" sz="1600" b="1" i="1" dirty="0" smtClean="0">
                <a:solidFill>
                  <a:schemeClr val="tx1"/>
                </a:solidFill>
              </a:rPr>
              <a:t>FOTOSYNTÉZA</a:t>
            </a:r>
            <a:r>
              <a:rPr lang="cs-CZ" sz="1600" i="1" dirty="0" smtClean="0">
                <a:solidFill>
                  <a:schemeClr val="tx1"/>
                </a:solidFill>
              </a:rPr>
              <a:t>, vzniká při ní cukr </a:t>
            </a:r>
            <a:r>
              <a:rPr lang="cs-CZ" sz="1600" b="1" i="1" dirty="0" smtClean="0">
                <a:solidFill>
                  <a:schemeClr val="tx1"/>
                </a:solidFill>
              </a:rPr>
              <a:t>GLUKOSA</a:t>
            </a:r>
            <a:r>
              <a:rPr lang="cs-CZ" sz="1600" i="1" dirty="0" smtClean="0">
                <a:solidFill>
                  <a:schemeClr val="tx1"/>
                </a:solidFill>
              </a:rPr>
              <a:t>! </a:t>
            </a:r>
            <a:endParaRPr lang="cs-CZ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9437" y="49212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29.10 Anotace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286290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r>
                        <a:rPr lang="cs-CZ" baseline="0" dirty="0" smtClean="0"/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Sacharidy, polysacharidy, glukosa,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fruktosa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glykogen,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celulosa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škrob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popisující cukry, jejich vlastnosti, význam, </a:t>
                      </a:r>
                      <a:r>
                        <a:rPr lang="cs-CZ" smtClean="0"/>
                        <a:t>vybrané </a:t>
                      </a:r>
                      <a:r>
                        <a:rPr lang="cs-CZ" smtClean="0"/>
                        <a:t>zástupce.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967" y="492125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2055" name="Picture 7" descr="C:\Users\krivankova\AppData\Local\Microsoft\Windows\Temporary Internet Files\Content.IE5\9GF75245\MC9004343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34995"/>
            <a:ext cx="1512168" cy="238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rak 2"/>
          <p:cNvSpPr/>
          <p:nvPr/>
        </p:nvSpPr>
        <p:spPr>
          <a:xfrm>
            <a:off x="1259632" y="1059582"/>
            <a:ext cx="3024336" cy="108012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Na kterém chemickém ději závisí život na Zemi?</a:t>
            </a:r>
            <a:endParaRPr lang="cs-CZ" sz="1600" i="1" dirty="0">
              <a:solidFill>
                <a:schemeClr val="tx1"/>
              </a:solidFill>
            </a:endParaRPr>
          </a:p>
        </p:txBody>
      </p:sp>
      <p:sp>
        <p:nvSpPr>
          <p:cNvPr id="12" name="Mrak 11"/>
          <p:cNvSpPr/>
          <p:nvPr/>
        </p:nvSpPr>
        <p:spPr>
          <a:xfrm>
            <a:off x="179512" y="3867894"/>
            <a:ext cx="3024336" cy="108012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Která látka je zdrojem energie v „umělé výživě“?</a:t>
            </a:r>
            <a:endParaRPr lang="cs-CZ" sz="1600" i="1" dirty="0">
              <a:solidFill>
                <a:schemeClr val="tx1"/>
              </a:solidFill>
            </a:endParaRPr>
          </a:p>
        </p:txBody>
      </p:sp>
      <p:sp>
        <p:nvSpPr>
          <p:cNvPr id="13" name="Mrak 12"/>
          <p:cNvSpPr/>
          <p:nvPr/>
        </p:nvSpPr>
        <p:spPr>
          <a:xfrm>
            <a:off x="5292080" y="915566"/>
            <a:ext cx="3024336" cy="108012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Jaké je složení látek způsobující „tloušťku“ člověka?</a:t>
            </a:r>
            <a:endParaRPr lang="cs-CZ" sz="1600" i="1" dirty="0">
              <a:solidFill>
                <a:schemeClr val="tx1"/>
              </a:solidFill>
            </a:endParaRPr>
          </a:p>
        </p:txBody>
      </p:sp>
      <p:sp>
        <p:nvSpPr>
          <p:cNvPr id="14" name="Mrak 13"/>
          <p:cNvSpPr/>
          <p:nvPr/>
        </p:nvSpPr>
        <p:spPr>
          <a:xfrm>
            <a:off x="5724128" y="3701819"/>
            <a:ext cx="3024336" cy="1080120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Jak se nazývají látky umožňující životní děje v organismu?</a:t>
            </a:r>
            <a:endParaRPr lang="cs-CZ" sz="1600" i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547664" y="3137464"/>
            <a:ext cx="2087793" cy="504056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CUKRY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647783" y="2348492"/>
            <a:ext cx="2087793" cy="504056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FOTOSYNTÉZA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732240" y="2231753"/>
            <a:ext cx="1944216" cy="504056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TUKY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5815640" y="2974794"/>
            <a:ext cx="1944216" cy="504056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ENZYMY</a:t>
            </a:r>
            <a:endParaRPr lang="cs-CZ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5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6228184" y="652714"/>
            <a:ext cx="2592288" cy="54006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SACHARIDY</a:t>
            </a:r>
            <a:endParaRPr lang="cs-CZ" b="1" dirty="0"/>
          </a:p>
        </p:txBody>
      </p:sp>
      <p:sp>
        <p:nvSpPr>
          <p:cNvPr id="3" name="Vodorovný svitek 2"/>
          <p:cNvSpPr/>
          <p:nvPr/>
        </p:nvSpPr>
        <p:spPr>
          <a:xfrm>
            <a:off x="179512" y="1059582"/>
            <a:ext cx="5904656" cy="936104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 smtClean="0"/>
              <a:t>organické sloučeniny tvořené z atomů vodíku, uhlíku a kyslíku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o</a:t>
            </a:r>
            <a:r>
              <a:rPr lang="cs-CZ" sz="1600" dirty="0" smtClean="0"/>
              <a:t>bsahují hydroxylovou a karbonylovou skupinu</a:t>
            </a:r>
            <a:endParaRPr lang="cs-CZ" sz="1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43462077"/>
              </p:ext>
            </p:extLst>
          </p:nvPr>
        </p:nvGraphicFramePr>
        <p:xfrm>
          <a:off x="755576" y="2139702"/>
          <a:ext cx="444032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http://upload.wikimedia.org/wikipedia/commons/thumb/0/04/Lactose.svg/310px-Lactose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411" y="1995686"/>
            <a:ext cx="295275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thumb/a/af/Glucose_Fisher_to_Haworth.gif/200px-Glucose_Fisher_to_Haworth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286" y="3224412"/>
            <a:ext cx="19050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29776" y="492125"/>
            <a:ext cx="56800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683568" y="1157874"/>
            <a:ext cx="1800200" cy="432048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GLUKOSA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683568" y="3314278"/>
            <a:ext cx="1800200" cy="432048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FRUKTOSA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6012160" y="626273"/>
            <a:ext cx="1800200" cy="432048"/>
          </a:xfrm>
          <a:prstGeom prst="round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SACHAROSA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727668" y="3337550"/>
            <a:ext cx="1800200" cy="432048"/>
          </a:xfrm>
          <a:prstGeom prst="round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MALTOSA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6609699" y="3361694"/>
            <a:ext cx="1800200" cy="432048"/>
          </a:xfrm>
          <a:prstGeom prst="round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LAKTOSA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995686"/>
            <a:ext cx="35283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 smtClean="0"/>
              <a:t>C</a:t>
            </a:r>
            <a:r>
              <a:rPr lang="cs-CZ" sz="1600" baseline="-25000" dirty="0" smtClean="0"/>
              <a:t>6</a:t>
            </a:r>
            <a:r>
              <a:rPr lang="cs-CZ" sz="1600" dirty="0" smtClean="0"/>
              <a:t>H</a:t>
            </a:r>
            <a:r>
              <a:rPr lang="cs-CZ" sz="1600" baseline="-25000" dirty="0" smtClean="0"/>
              <a:t>12</a:t>
            </a:r>
            <a:r>
              <a:rPr lang="cs-CZ" sz="1600" dirty="0" smtClean="0"/>
              <a:t>O</a:t>
            </a:r>
            <a:r>
              <a:rPr lang="cs-CZ" sz="1600" baseline="-25000" dirty="0" smtClean="0"/>
              <a:t>6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ve vodě rozpustná, bílá krystalická látka, sladké chuti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v</a:t>
            </a:r>
            <a:r>
              <a:rPr lang="cs-CZ" sz="1600" dirty="0" smtClean="0"/>
              <a:t> lékařství (výživa), sorbit - diabetici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1590" y="1652960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+mn-lt"/>
              </a:rPr>
              <a:t>h</a:t>
            </a:r>
            <a:r>
              <a:rPr lang="cs-CZ" sz="1200" b="1" dirty="0" smtClean="0">
                <a:latin typeface="+mn-lt"/>
              </a:rPr>
              <a:t>roznový </a:t>
            </a:r>
            <a:r>
              <a:rPr lang="cs-CZ" sz="1200" b="1" dirty="0" smtClean="0">
                <a:latin typeface="+mn-lt"/>
              </a:rPr>
              <a:t>cukr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81590" y="3799292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+mn-lt"/>
              </a:rPr>
              <a:t>o</a:t>
            </a:r>
            <a:r>
              <a:rPr lang="cs-CZ" sz="1200" b="1" dirty="0" smtClean="0">
                <a:latin typeface="+mn-lt"/>
              </a:rPr>
              <a:t>vocný </a:t>
            </a:r>
            <a:r>
              <a:rPr lang="cs-CZ" sz="1200" b="1" dirty="0" smtClean="0">
                <a:latin typeface="+mn-lt"/>
              </a:rPr>
              <a:t>cukr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807721" y="387955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+mn-lt"/>
              </a:rPr>
              <a:t>m</a:t>
            </a:r>
            <a:r>
              <a:rPr lang="cs-CZ" sz="1200" b="1" dirty="0" smtClean="0">
                <a:latin typeface="+mn-lt"/>
              </a:rPr>
              <a:t>léčný </a:t>
            </a:r>
            <a:r>
              <a:rPr lang="cs-CZ" sz="1200" b="1" dirty="0" smtClean="0">
                <a:latin typeface="+mn-lt"/>
              </a:rPr>
              <a:t>cukr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869922" y="386789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+mn-lt"/>
              </a:rPr>
              <a:t>s</a:t>
            </a:r>
            <a:r>
              <a:rPr lang="cs-CZ" sz="1200" b="1" dirty="0" smtClean="0">
                <a:latin typeface="+mn-lt"/>
              </a:rPr>
              <a:t>ladový </a:t>
            </a:r>
            <a:r>
              <a:rPr lang="cs-CZ" sz="1200" b="1" dirty="0" smtClean="0">
                <a:latin typeface="+mn-lt"/>
              </a:rPr>
              <a:t>cukr</a:t>
            </a:r>
          </a:p>
        </p:txBody>
      </p:sp>
      <p:pic>
        <p:nvPicPr>
          <p:cNvPr id="4099" name="Picture 3" descr="C:\Users\krivankova\AppData\Local\Microsoft\Windows\Temporary Internet Files\Content.IE5\DU350A8W\MC9001978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921" y="842297"/>
            <a:ext cx="1078747" cy="108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rivankova\AppData\Local\Microsoft\Windows\Temporary Internet Files\Content.IE5\OJOM6MBZ\MC90042347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16491"/>
            <a:ext cx="908914" cy="8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Ovo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9333" l="9862" r="899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154742"/>
            <a:ext cx="1305145" cy="115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délník 17"/>
          <p:cNvSpPr/>
          <p:nvPr/>
        </p:nvSpPr>
        <p:spPr>
          <a:xfrm>
            <a:off x="1019379" y="4150082"/>
            <a:ext cx="1962104" cy="6362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 smtClean="0"/>
              <a:t>C</a:t>
            </a:r>
            <a:r>
              <a:rPr lang="cs-CZ" sz="1600" baseline="-25000" dirty="0" smtClean="0"/>
              <a:t>6</a:t>
            </a:r>
            <a:r>
              <a:rPr lang="cs-CZ" sz="1600" dirty="0" smtClean="0"/>
              <a:t>H</a:t>
            </a:r>
            <a:r>
              <a:rPr lang="cs-CZ" sz="1600" baseline="-25000" dirty="0" smtClean="0"/>
              <a:t>12</a:t>
            </a:r>
            <a:r>
              <a:rPr lang="cs-CZ" sz="1600" dirty="0" smtClean="0"/>
              <a:t>O</a:t>
            </a:r>
            <a:r>
              <a:rPr lang="cs-CZ" sz="1600" baseline="-25000" dirty="0" smtClean="0"/>
              <a:t>6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nejsladší sacharid</a:t>
            </a:r>
            <a:endParaRPr lang="cs-CZ" sz="1600" dirty="0"/>
          </a:p>
        </p:txBody>
      </p:sp>
      <p:sp>
        <p:nvSpPr>
          <p:cNvPr id="19" name="Obdélník 18"/>
          <p:cNvSpPr/>
          <p:nvPr/>
        </p:nvSpPr>
        <p:spPr>
          <a:xfrm>
            <a:off x="4968044" y="1334285"/>
            <a:ext cx="3888432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 smtClean="0"/>
              <a:t>C</a:t>
            </a:r>
            <a:r>
              <a:rPr lang="cs-CZ" sz="1600" baseline="-25000" dirty="0" smtClean="0"/>
              <a:t>12</a:t>
            </a:r>
            <a:r>
              <a:rPr lang="cs-CZ" sz="1600" dirty="0" smtClean="0"/>
              <a:t>H</a:t>
            </a:r>
            <a:r>
              <a:rPr lang="cs-CZ" sz="1600" baseline="-25000" dirty="0" smtClean="0"/>
              <a:t>22</a:t>
            </a:r>
            <a:r>
              <a:rPr lang="cs-CZ" sz="1600" dirty="0" smtClean="0"/>
              <a:t>O</a:t>
            </a:r>
            <a:r>
              <a:rPr lang="cs-CZ" sz="1600" baseline="-25000" dirty="0" smtClean="0"/>
              <a:t>11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v</a:t>
            </a:r>
            <a:r>
              <a:rPr lang="cs-CZ" sz="1600" dirty="0" smtClean="0"/>
              <a:t>e vodě rozpustná, bílá krystalická látka, sladidlo, konzervační prostředek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o</a:t>
            </a:r>
            <a:r>
              <a:rPr lang="cs-CZ" sz="1600" dirty="0" smtClean="0"/>
              <a:t>bsažena v řepě cukrové, cukrové třtině</a:t>
            </a:r>
            <a:endParaRPr lang="cs-CZ" sz="1600" dirty="0"/>
          </a:p>
        </p:txBody>
      </p:sp>
      <p:pic>
        <p:nvPicPr>
          <p:cNvPr id="4103" name="Picture 7" descr="C:\Users\krivankova\AppData\Local\Microsoft\Windows\Temporary Internet Files\Content.IE5\9GF75245\MC90019354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72550" flipV="1">
            <a:off x="4876158" y="263618"/>
            <a:ext cx="881991" cy="123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bdélník 19"/>
          <p:cNvSpPr/>
          <p:nvPr/>
        </p:nvSpPr>
        <p:spPr>
          <a:xfrm>
            <a:off x="3367628" y="4150082"/>
            <a:ext cx="2520280" cy="7979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 smtClean="0"/>
              <a:t>C</a:t>
            </a:r>
            <a:r>
              <a:rPr lang="cs-CZ" sz="1600" baseline="-25000" dirty="0" smtClean="0"/>
              <a:t>12</a:t>
            </a:r>
            <a:r>
              <a:rPr lang="cs-CZ" sz="1600" dirty="0" smtClean="0"/>
              <a:t>H</a:t>
            </a:r>
            <a:r>
              <a:rPr lang="cs-CZ" sz="1600" baseline="-25000" dirty="0" smtClean="0"/>
              <a:t>22</a:t>
            </a:r>
            <a:r>
              <a:rPr lang="cs-CZ" sz="1600" dirty="0" smtClean="0"/>
              <a:t>O</a:t>
            </a:r>
            <a:r>
              <a:rPr lang="cs-CZ" sz="1600" baseline="-25000" dirty="0" smtClean="0"/>
              <a:t>11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s</a:t>
            </a:r>
            <a:r>
              <a:rPr lang="cs-CZ" sz="1600" dirty="0" smtClean="0"/>
              <a:t>ladidlo, při výrobě piva vzniká ve sladu</a:t>
            </a:r>
            <a:endParaRPr lang="cs-CZ" sz="1600" dirty="0"/>
          </a:p>
        </p:txBody>
      </p:sp>
      <p:sp>
        <p:nvSpPr>
          <p:cNvPr id="22" name="Obdélník 21"/>
          <p:cNvSpPr/>
          <p:nvPr/>
        </p:nvSpPr>
        <p:spPr>
          <a:xfrm>
            <a:off x="6458716" y="4137645"/>
            <a:ext cx="2102166" cy="7979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 smtClean="0"/>
              <a:t>C</a:t>
            </a:r>
            <a:r>
              <a:rPr lang="cs-CZ" sz="1600" baseline="-25000" dirty="0" smtClean="0"/>
              <a:t>12</a:t>
            </a:r>
            <a:r>
              <a:rPr lang="cs-CZ" sz="1600" dirty="0" smtClean="0"/>
              <a:t>H</a:t>
            </a:r>
            <a:r>
              <a:rPr lang="cs-CZ" sz="1600" baseline="-25000" dirty="0" smtClean="0"/>
              <a:t>22</a:t>
            </a:r>
            <a:r>
              <a:rPr lang="cs-CZ" sz="1600" dirty="0" smtClean="0"/>
              <a:t>O</a:t>
            </a:r>
            <a:r>
              <a:rPr lang="cs-CZ" sz="1600" baseline="-25000" dirty="0" smtClean="0"/>
              <a:t>11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v mléce, využití ve farmacii</a:t>
            </a:r>
            <a:endParaRPr lang="cs-CZ" sz="1600" dirty="0"/>
          </a:p>
        </p:txBody>
      </p:sp>
      <p:pic>
        <p:nvPicPr>
          <p:cNvPr id="1026" name="Picture 2" descr="C:\Users\krivankova\AppData\Local\Microsoft\Windows\Temporary Internet Files\Content.IE5\SGCEEN4C\MC90014999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40" y="3044532"/>
            <a:ext cx="947097" cy="97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OJOM6MBZ\MC90044175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692" y="3116491"/>
            <a:ext cx="1083568" cy="10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bdélník 23"/>
          <p:cNvSpPr/>
          <p:nvPr/>
        </p:nvSpPr>
        <p:spPr>
          <a:xfrm>
            <a:off x="7106685" y="2694814"/>
            <a:ext cx="1411350" cy="318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hlinkClick r:id="rId10"/>
              </a:rPr>
              <a:t>Výroba cukru</a:t>
            </a:r>
            <a:endParaRPr lang="cs-CZ" sz="1600" baseline="-25000" dirty="0" smtClean="0"/>
          </a:p>
        </p:txBody>
      </p:sp>
      <p:sp>
        <p:nvSpPr>
          <p:cNvPr id="9" name="Tlačítko akce: Video 8">
            <a:hlinkClick r:id="rId11" highlightClick="1"/>
          </p:cNvPr>
          <p:cNvSpPr/>
          <p:nvPr/>
        </p:nvSpPr>
        <p:spPr>
          <a:xfrm>
            <a:off x="4427984" y="2595283"/>
            <a:ext cx="646310" cy="521208"/>
          </a:xfrm>
          <a:prstGeom prst="actionButtonMovi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3" grpId="0" animBg="1"/>
      <p:bldP spid="4" grpId="0"/>
      <p:bldP spid="11" grpId="0"/>
      <p:bldP spid="12" grpId="0"/>
      <p:bldP spid="13" grpId="0"/>
      <p:bldP spid="18" grpId="0" animBg="1"/>
      <p:bldP spid="19" grpId="0" animBg="1"/>
      <p:bldP spid="20" grpId="0" animBg="1"/>
      <p:bldP spid="22" grpId="0" animBg="1"/>
      <p:bldP spid="2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323528" y="3147814"/>
            <a:ext cx="5721997" cy="51278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 smtClean="0"/>
              <a:t>Jak vznikají makromolekuly polysacharidů v organismech?</a:t>
            </a:r>
            <a:endParaRPr lang="cs-CZ" i="1" dirty="0"/>
          </a:p>
        </p:txBody>
      </p:sp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29776" y="492125"/>
            <a:ext cx="54006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6759" y="1923678"/>
            <a:ext cx="3954058" cy="6362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2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12</a:t>
            </a:r>
            <a:r>
              <a:rPr lang="cs-CZ" dirty="0" smtClean="0"/>
              <a:t>O</a:t>
            </a:r>
            <a:r>
              <a:rPr lang="cs-CZ" baseline="-25000" dirty="0" smtClean="0"/>
              <a:t>6</a:t>
            </a:r>
            <a:r>
              <a:rPr lang="cs-CZ" dirty="0" smtClean="0"/>
              <a:t>  </a:t>
            </a:r>
            <a:r>
              <a:rPr lang="cs-CZ" dirty="0"/>
              <a:t>→ </a:t>
            </a:r>
            <a:r>
              <a:rPr lang="cs-CZ" dirty="0" smtClean="0"/>
              <a:t>C</a:t>
            </a:r>
            <a:r>
              <a:rPr lang="cs-CZ" baseline="-25000" dirty="0" smtClean="0"/>
              <a:t>12</a:t>
            </a:r>
            <a:r>
              <a:rPr lang="cs-CZ" dirty="0" smtClean="0"/>
              <a:t>H</a:t>
            </a:r>
            <a:r>
              <a:rPr lang="cs-CZ" baseline="-25000" dirty="0" smtClean="0"/>
              <a:t>22</a:t>
            </a:r>
            <a:r>
              <a:rPr lang="cs-CZ" dirty="0" smtClean="0"/>
              <a:t>O</a:t>
            </a:r>
            <a:r>
              <a:rPr lang="cs-CZ" baseline="-25000" dirty="0" smtClean="0"/>
              <a:t>11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O </a:t>
            </a:r>
            <a:endParaRPr lang="cs-CZ" baseline="-25000" dirty="0" smtClean="0"/>
          </a:p>
        </p:txBody>
      </p:sp>
      <p:sp>
        <p:nvSpPr>
          <p:cNvPr id="5" name="Zaoblený obdélník 4"/>
          <p:cNvSpPr/>
          <p:nvPr/>
        </p:nvSpPr>
        <p:spPr>
          <a:xfrm>
            <a:off x="323528" y="1203598"/>
            <a:ext cx="4680520" cy="51278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smtClean="0"/>
              <a:t>Jak vzniká molekula </a:t>
            </a:r>
            <a:r>
              <a:rPr lang="cs-CZ" i="1" dirty="0" err="1" smtClean="0"/>
              <a:t>sacharosy</a:t>
            </a:r>
            <a:r>
              <a:rPr lang="cs-CZ" i="1" dirty="0" smtClean="0"/>
              <a:t> </a:t>
            </a:r>
            <a:r>
              <a:rPr lang="cs-CZ" i="1" dirty="0" smtClean="0"/>
              <a:t>v rostlinách?</a:t>
            </a:r>
            <a:endParaRPr lang="cs-CZ" i="1" dirty="0"/>
          </a:p>
        </p:txBody>
      </p:sp>
      <p:sp>
        <p:nvSpPr>
          <p:cNvPr id="8" name="Mrak 7"/>
          <p:cNvSpPr/>
          <p:nvPr/>
        </p:nvSpPr>
        <p:spPr>
          <a:xfrm>
            <a:off x="5553821" y="3132918"/>
            <a:ext cx="3456384" cy="1975854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Např. při trávení může probíhat i opačný děj, kdy z polysacharidu vznikají opět jednoduché sacharidy.</a:t>
            </a:r>
            <a:endParaRPr lang="cs-CZ" sz="16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krivankova\AppData\Local\Microsoft\Windows\Temporary Internet Files\Content.IE5\OJOM6MBZ\MP90017889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175" y="411510"/>
            <a:ext cx="1598256" cy="241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9GF75245\MM900236359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3678"/>
            <a:ext cx="2762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55576" y="4041073"/>
            <a:ext cx="3954058" cy="6362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 smtClean="0"/>
              <a:t>n</a:t>
            </a:r>
            <a:r>
              <a:rPr lang="cs-CZ" dirty="0" smtClean="0"/>
              <a:t>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12</a:t>
            </a:r>
            <a:r>
              <a:rPr lang="cs-CZ" dirty="0" smtClean="0"/>
              <a:t>O</a:t>
            </a:r>
            <a:r>
              <a:rPr lang="cs-CZ" baseline="-25000" dirty="0" smtClean="0"/>
              <a:t>6</a:t>
            </a:r>
            <a:r>
              <a:rPr lang="cs-CZ" dirty="0" smtClean="0"/>
              <a:t>  </a:t>
            </a:r>
            <a:r>
              <a:rPr lang="cs-CZ" dirty="0"/>
              <a:t>→ </a:t>
            </a:r>
            <a:r>
              <a:rPr lang="cs-CZ" dirty="0" smtClean="0"/>
              <a:t>(C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10</a:t>
            </a:r>
            <a:r>
              <a:rPr lang="cs-CZ" dirty="0" smtClean="0"/>
              <a:t>O</a:t>
            </a:r>
            <a:r>
              <a:rPr lang="cs-CZ" baseline="-25000" dirty="0" smtClean="0"/>
              <a:t>5</a:t>
            </a:r>
            <a:r>
              <a:rPr lang="cs-CZ" dirty="0" smtClean="0"/>
              <a:t>)</a:t>
            </a:r>
            <a:r>
              <a:rPr lang="cs-CZ" i="1" baseline="-25000" dirty="0" smtClean="0"/>
              <a:t>n</a:t>
            </a:r>
            <a:r>
              <a:rPr lang="cs-CZ" dirty="0" smtClean="0"/>
              <a:t> +  </a:t>
            </a:r>
            <a:r>
              <a:rPr lang="cs-CZ" i="1" dirty="0" smtClean="0"/>
              <a:t>n</a:t>
            </a:r>
            <a:r>
              <a:rPr lang="cs-CZ" dirty="0" smtClean="0"/>
              <a:t> H</a:t>
            </a:r>
            <a:r>
              <a:rPr lang="cs-CZ" baseline="-25000" dirty="0" smtClean="0"/>
              <a:t>2</a:t>
            </a:r>
            <a:r>
              <a:rPr lang="cs-CZ" dirty="0" smtClean="0"/>
              <a:t>O </a:t>
            </a:r>
            <a:endParaRPr lang="cs-CZ" baseline="-250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0525" y="492125"/>
            <a:ext cx="51847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292080" y="684283"/>
            <a:ext cx="2448272" cy="519315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POLYSACHARIDY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248736" y="1141237"/>
            <a:ext cx="2016224" cy="39529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ŠKROB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678150" y="2943117"/>
            <a:ext cx="2016224" cy="39529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CELULOSA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6318705" y="3226315"/>
            <a:ext cx="2016224" cy="395290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GLYKOGEN</a:t>
            </a:r>
            <a:endParaRPr lang="cs-CZ" b="1" dirty="0"/>
          </a:p>
        </p:txBody>
      </p:sp>
      <p:sp>
        <p:nvSpPr>
          <p:cNvPr id="8" name="Vodorovný svitek 7"/>
          <p:cNvSpPr/>
          <p:nvPr/>
        </p:nvSpPr>
        <p:spPr>
          <a:xfrm>
            <a:off x="3779912" y="1447800"/>
            <a:ext cx="5208700" cy="93610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/>
              <a:t>p</a:t>
            </a:r>
            <a:r>
              <a:rPr lang="cs-CZ" sz="1600" dirty="0" smtClean="0"/>
              <a:t>řírodní makromolekulární látky, ve vodě nerozpustné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s</a:t>
            </a:r>
            <a:r>
              <a:rPr lang="cs-CZ" sz="1600" dirty="0" smtClean="0"/>
              <a:t>ouhrnný vzorec  (C</a:t>
            </a:r>
            <a:r>
              <a:rPr lang="cs-CZ" sz="1600" baseline="-25000" dirty="0" smtClean="0"/>
              <a:t>6</a:t>
            </a:r>
            <a:r>
              <a:rPr lang="cs-CZ" sz="1600" dirty="0" smtClean="0"/>
              <a:t>H</a:t>
            </a:r>
            <a:r>
              <a:rPr lang="cs-CZ" sz="1600" baseline="-25000" dirty="0" smtClean="0"/>
              <a:t>10</a:t>
            </a:r>
            <a:r>
              <a:rPr lang="cs-CZ" sz="1600" dirty="0" smtClean="0"/>
              <a:t>O</a:t>
            </a:r>
            <a:r>
              <a:rPr lang="cs-CZ" sz="1600" baseline="-25000" dirty="0" smtClean="0"/>
              <a:t>5</a:t>
            </a:r>
            <a:r>
              <a:rPr lang="cs-CZ" sz="1600" dirty="0" smtClean="0"/>
              <a:t>)</a:t>
            </a:r>
            <a:r>
              <a:rPr lang="cs-CZ" sz="1600" baseline="-25000" dirty="0" smtClean="0"/>
              <a:t>n</a:t>
            </a:r>
            <a:endParaRPr lang="cs-CZ" sz="1600" dirty="0" smtClean="0"/>
          </a:p>
        </p:txBody>
      </p:sp>
      <p:pic>
        <p:nvPicPr>
          <p:cNvPr id="1026" name="Picture 2" descr="C:\Users\krivankova\AppData\Local\Microsoft\Windows\Temporary Internet Files\Content.IE5\OJOM6MBZ\MC9001124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5005">
            <a:off x="1979712" y="997003"/>
            <a:ext cx="1265787" cy="68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sel.cz/_popisky/116_/s_11640977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558" y="2547265"/>
            <a:ext cx="1054884" cy="80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4/47/Glycogen_structure.svg/250px-Glycogen_structure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799" y="2105126"/>
            <a:ext cx="1248260" cy="123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248737" y="1819554"/>
            <a:ext cx="2667080" cy="8846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/>
              <a:t>z</a:t>
            </a:r>
            <a:r>
              <a:rPr lang="cs-CZ" sz="1600" dirty="0" smtClean="0"/>
              <a:t>ásobní sacharid rostlin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k výrobě lepidel, tužidel, plastů, škrobového cukru</a:t>
            </a:r>
            <a:endParaRPr lang="cs-CZ" sz="1600" dirty="0"/>
          </a:p>
        </p:txBody>
      </p:sp>
      <p:sp>
        <p:nvSpPr>
          <p:cNvPr id="13" name="Obdélník 12"/>
          <p:cNvSpPr/>
          <p:nvPr/>
        </p:nvSpPr>
        <p:spPr>
          <a:xfrm>
            <a:off x="6012160" y="3939902"/>
            <a:ext cx="2679691" cy="6362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/>
              <a:t>z</a:t>
            </a:r>
            <a:r>
              <a:rPr lang="cs-CZ" sz="1600" dirty="0" smtClean="0"/>
              <a:t>ásobní sacharid živočichů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ž</a:t>
            </a:r>
            <a:r>
              <a:rPr lang="cs-CZ" sz="1600" dirty="0" smtClean="0"/>
              <a:t>ivočišný škrob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1560" y="3513807"/>
            <a:ext cx="4896544" cy="13621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/>
              <a:t>s</a:t>
            </a:r>
            <a:r>
              <a:rPr lang="cs-CZ" sz="1600" dirty="0" smtClean="0"/>
              <a:t>tavební sacharid rostlin, složka potravy býložravců i všežravců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č</a:t>
            </a:r>
            <a:r>
              <a:rPr lang="cs-CZ" sz="1600" dirty="0" smtClean="0"/>
              <a:t>istá </a:t>
            </a:r>
            <a:r>
              <a:rPr lang="cs-CZ" sz="1600" dirty="0" err="1" smtClean="0"/>
              <a:t>celulosa</a:t>
            </a:r>
            <a:r>
              <a:rPr lang="cs-CZ" sz="1600" dirty="0" smtClean="0"/>
              <a:t> v bavlníku, technická </a:t>
            </a:r>
            <a:r>
              <a:rPr lang="cs-CZ" sz="1600" dirty="0" err="1" smtClean="0"/>
              <a:t>celulosa</a:t>
            </a:r>
            <a:r>
              <a:rPr lang="cs-CZ" sz="1600" dirty="0" smtClean="0"/>
              <a:t> – buničina – ze dřeva (výroba plastů, papíru, vláken, výbušnin)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537" y="492125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3635896" y="699542"/>
            <a:ext cx="2448272" cy="72008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CARBOHYDRATE</a:t>
            </a:r>
            <a:endParaRPr lang="cs-CZ" b="1" dirty="0"/>
          </a:p>
        </p:txBody>
      </p:sp>
      <p:sp>
        <p:nvSpPr>
          <p:cNvPr id="3" name="Tlačítko akce: Video 2">
            <a:hlinkClick r:id="rId3" highlightClick="1"/>
          </p:cNvPr>
          <p:cNvSpPr/>
          <p:nvPr/>
        </p:nvSpPr>
        <p:spPr>
          <a:xfrm>
            <a:off x="7776356" y="3237628"/>
            <a:ext cx="792088" cy="52120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43708" y="2211710"/>
            <a:ext cx="583264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dirty="0" err="1"/>
              <a:t>s</a:t>
            </a:r>
            <a:r>
              <a:rPr lang="cs-CZ" dirty="0" err="1" smtClean="0"/>
              <a:t>accharides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/>
              <a:t>m</a:t>
            </a:r>
            <a:r>
              <a:rPr lang="cs-CZ" dirty="0" err="1" smtClean="0"/>
              <a:t>olecules</a:t>
            </a:r>
            <a:r>
              <a:rPr lang="cs-CZ" dirty="0" smtClean="0"/>
              <a:t> </a:t>
            </a:r>
            <a:r>
              <a:rPr lang="cs-CZ" dirty="0" err="1" smtClean="0"/>
              <a:t>consist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carbon</a:t>
            </a:r>
            <a:r>
              <a:rPr lang="cs-CZ" dirty="0" smtClean="0"/>
              <a:t>, hydrogen and oxygen </a:t>
            </a:r>
            <a:r>
              <a:rPr lang="cs-CZ" dirty="0" err="1" smtClean="0"/>
              <a:t>atoms</a:t>
            </a:r>
            <a:endParaRPr lang="cs-CZ" dirty="0" smtClean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3291830"/>
            <a:ext cx="2376264" cy="3952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Monosaccharides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635896" y="3304458"/>
            <a:ext cx="2376264" cy="3952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Disaccharides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943708" y="4234859"/>
            <a:ext cx="2376264" cy="3952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Oligosaccharides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796136" y="4234859"/>
            <a:ext cx="2376264" cy="39529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Polysaccharides</a:t>
            </a:r>
            <a:endParaRPr lang="cs-CZ" b="1" dirty="0"/>
          </a:p>
        </p:txBody>
      </p:sp>
      <p:pic>
        <p:nvPicPr>
          <p:cNvPr id="2050" name="Picture 2" descr="Beta-D-glucopyranose-2D-skelet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97" y="1044837"/>
            <a:ext cx="17621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lpha-D-glucopyranose-2D-skelet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319" y="819547"/>
            <a:ext cx="17621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9437" y="492125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298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33059"/>
              </p:ext>
            </p:extLst>
          </p:nvPr>
        </p:nvGraphicFramePr>
        <p:xfrm>
          <a:off x="107950" y="1044575"/>
          <a:ext cx="7560840" cy="378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Kolik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 atomů uhlíku v řetězci mají monosacharidy?</a:t>
                      </a: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1 – 3 atomy uhlíku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– 6 atomů uhlíku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3 – 9 atomů uhlíku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6 – 9 atomů uhlíku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Jako hroznový cukr je označován/a: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 škrob 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</a:t>
                      </a:r>
                      <a:r>
                        <a:rPr lang="cs-CZ" sz="16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celulosa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</a:t>
                      </a:r>
                      <a:r>
                        <a:rPr lang="cs-CZ" sz="16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fruktosa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glukosa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6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Sacharosa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látka patřící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…</a:t>
                      </a:r>
                      <a:endParaRPr lang="cs-CZ" sz="16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disacharidy 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polysacharidy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monosacharidy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</a:t>
                      </a:r>
                      <a:r>
                        <a:rPr lang="cs-CZ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dekasacharidy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 látka nemá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zásobní,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ale stavební funkci?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 glykogen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glukosa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6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celulosa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škrob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9436" y="492125"/>
            <a:ext cx="3914491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29.9 Použité zdroje a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1563638"/>
            <a:ext cx="813690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upload.wikimedia.org/wikipedia/commons/thumb/0/04/Lactose.svg/310px-Lactose.svg.png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3)</a:t>
            </a:r>
          </a:p>
          <a:p>
            <a:pPr marL="342900" indent="-342900">
              <a:buAutoNum type="arabicPeriod"/>
            </a:pPr>
            <a:r>
              <a:rPr lang="cs-CZ" sz="1600" dirty="0">
                <a:hlinkClick r:id="rId3"/>
              </a:rPr>
              <a:t>http://www.osel.cz/_popisky/116_/</a:t>
            </a:r>
            <a:r>
              <a:rPr lang="cs-CZ" sz="1600" dirty="0" smtClean="0">
                <a:hlinkClick r:id="rId3"/>
              </a:rPr>
              <a:t>s_1164097726.jpg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6)</a:t>
            </a:r>
          </a:p>
          <a:p>
            <a:pPr marL="342900" indent="-342900">
              <a:buAutoNum type="arabicPeriod"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upload.wikimedia.org/wikipedia/commons/thumb/4/47/Glycogen_structure.svg/250px-Glycogen_structure.svg.png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6)</a:t>
            </a:r>
          </a:p>
          <a:p>
            <a:pPr marL="342900" indent="-342900">
              <a:buAutoNum type="arabicPeriod"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5648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2241</TotalTime>
  <Words>838</Words>
  <Application>Microsoft Office PowerPoint</Application>
  <PresentationFormat>Předvádění na obrazovce (16:9)</PresentationFormat>
  <Paragraphs>150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29.1 Cukry a jiné příbuzné látky</vt:lpstr>
      <vt:lpstr>29.2 Co již víme?</vt:lpstr>
      <vt:lpstr>29.3 Jaké si řekneme nové termíny a názvy?</vt:lpstr>
      <vt:lpstr>29.4 Co si řekneme nového?</vt:lpstr>
      <vt:lpstr>29.5 Procvičení a příklady</vt:lpstr>
      <vt:lpstr>29.6 Něco navíc pro šikovné</vt:lpstr>
      <vt:lpstr>29.7 CLIL</vt:lpstr>
      <vt:lpstr>29.8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220</cp:revision>
  <dcterms:created xsi:type="dcterms:W3CDTF">2010-10-18T18:21:56Z</dcterms:created>
  <dcterms:modified xsi:type="dcterms:W3CDTF">2013-04-04T05:42:24Z</dcterms:modified>
</cp:coreProperties>
</file>