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CC00"/>
    <a:srgbClr val="FF5050"/>
    <a:srgbClr val="99FF33"/>
    <a:srgbClr val="CC9900"/>
    <a:srgbClr val="FF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14" autoAdjust="0"/>
    <p:restoredTop sz="94660"/>
  </p:normalViewPr>
  <p:slideViewPr>
    <p:cSldViewPr>
      <p:cViewPr>
        <p:scale>
          <a:sx n="75" d="100"/>
          <a:sy n="75" d="100"/>
        </p:scale>
        <p:origin x="-15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201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3172B1B-9EEF-4C29-BF70-1BFC01A70589}" type="datetimeFigureOut">
              <a:rPr lang="cs-CZ"/>
              <a:pPr>
                <a:defRPr/>
              </a:pPr>
              <a:t>11.7.2013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535E91-0210-4C3F-9E08-73014E28DB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74929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541C122-4322-4E65-8F75-4BB083771AEE}" type="datetimeFigureOut">
              <a:rPr lang="cs-CZ"/>
              <a:pPr>
                <a:defRPr/>
              </a:pPr>
              <a:t>11.7.2013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4F438B7-FC16-4AEA-8F5F-D811505E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58264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FDE4F87-20D3-4E51-ADBB-4EC2FCA359E3}" type="slidenum">
              <a:rPr lang="cs-CZ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 smtClean="0">
              <a:latin typeface="Calibri" pitchFamily="34" charset="0"/>
            </a:endParaRPr>
          </a:p>
        </p:txBody>
      </p:sp>
      <p:sp>
        <p:nvSpPr>
          <p:cNvPr id="13317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latin typeface="Calibri" pitchFamily="34" charset="0"/>
              </a:rPr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C86AEF9-C5A9-440E-AF6F-DD0DBF81D4E1}" type="slidenum">
              <a:rPr lang="cs-CZ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 smtClean="0">
              <a:latin typeface="Calibri" pitchFamily="34" charset="0"/>
            </a:endParaRPr>
          </a:p>
        </p:txBody>
      </p:sp>
      <p:sp>
        <p:nvSpPr>
          <p:cNvPr id="14341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latin typeface="Calibri" pitchFamily="34" charset="0"/>
              </a:rPr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E0DF4DB-0E90-435C-89A7-190CDEF1A3E3}" type="slidenum">
              <a:rPr lang="cs-CZ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 smtClean="0">
              <a:latin typeface="Calibri" pitchFamily="34" charset="0"/>
            </a:endParaRPr>
          </a:p>
        </p:txBody>
      </p:sp>
      <p:sp>
        <p:nvSpPr>
          <p:cNvPr id="15365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latin typeface="Calibri" pitchFamily="34" charset="0"/>
              </a:rPr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ED9441B-430F-4B99-9C8D-99CBC6FD8F1D}" type="slidenum">
              <a:rPr lang="cs-CZ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 smtClean="0">
              <a:latin typeface="Calibri" pitchFamily="34" charset="0"/>
            </a:endParaRPr>
          </a:p>
        </p:txBody>
      </p:sp>
      <p:sp>
        <p:nvSpPr>
          <p:cNvPr id="16389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latin typeface="Calibri" pitchFamily="34" charset="0"/>
              </a:rPr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78FB31C-D6DB-4787-AC86-C6AE128A0FF0}" type="slidenum">
              <a:rPr lang="cs-CZ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 smtClean="0">
              <a:latin typeface="Calibri" pitchFamily="34" charset="0"/>
            </a:endParaRPr>
          </a:p>
        </p:txBody>
      </p:sp>
      <p:sp>
        <p:nvSpPr>
          <p:cNvPr id="17413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latin typeface="Calibri" pitchFamily="34" charset="0"/>
              </a:rPr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A2A379C-B360-4650-B135-44CB5F492A7C}" type="slidenum">
              <a:rPr lang="cs-CZ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 smtClean="0">
              <a:latin typeface="Calibri" pitchFamily="34" charset="0"/>
            </a:endParaRPr>
          </a:p>
        </p:txBody>
      </p:sp>
      <p:sp>
        <p:nvSpPr>
          <p:cNvPr id="18437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latin typeface="Calibri" pitchFamily="34" charset="0"/>
              </a:rPr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5EE6866-2927-4089-8741-63A951AE6494}" type="slidenum">
              <a:rPr lang="cs-CZ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 smtClean="0">
              <a:latin typeface="Calibri" pitchFamily="34" charset="0"/>
            </a:endParaRPr>
          </a:p>
        </p:txBody>
      </p:sp>
      <p:sp>
        <p:nvSpPr>
          <p:cNvPr id="19461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latin typeface="Calibri" pitchFamily="34" charset="0"/>
              </a:rPr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F816318-CEA9-4B98-8131-ECC2BCDDC0CC}" type="slidenum">
              <a:rPr lang="cs-CZ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 smtClean="0">
              <a:latin typeface="Calibri" pitchFamily="34" charset="0"/>
            </a:endParaRPr>
          </a:p>
        </p:txBody>
      </p:sp>
      <p:sp>
        <p:nvSpPr>
          <p:cNvPr id="20485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latin typeface="Calibri" pitchFamily="34" charset="0"/>
              </a:rPr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4942E-0B03-424D-8511-90F59EC663C9}" type="datetime1">
              <a:rPr lang="cs-CZ"/>
              <a:pPr>
                <a:defRPr/>
              </a:pPr>
              <a:t>11.7.2013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F4F32-E4D2-44C3-8FF4-566ED18173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55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E8AD4-52FE-4568-98FA-A971417E8083}" type="datetime1">
              <a:rPr lang="cs-CZ"/>
              <a:pPr>
                <a:defRPr/>
              </a:pPr>
              <a:t>11.7.2013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EC8BA-9694-48DC-AF56-BE8815C057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96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23922-312C-4316-869A-DB929691AB0A}" type="datetime1">
              <a:rPr lang="cs-CZ"/>
              <a:pPr>
                <a:defRPr/>
              </a:pPr>
              <a:t>11.7.2013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187DC-2EDE-4D6C-977A-C8596BEDCD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55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DA929-9AB4-4671-AFF1-90186F68633D}" type="datetime1">
              <a:rPr lang="cs-CZ"/>
              <a:pPr>
                <a:defRPr/>
              </a:pPr>
              <a:t>11.7.2013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FE141-46F6-497F-A4B3-A16CDD25C2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583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7EB52-A784-4B02-A1D5-DE11EE69BBFC}" type="datetime1">
              <a:rPr lang="cs-CZ"/>
              <a:pPr>
                <a:defRPr/>
              </a:pPr>
              <a:t>11.7.2013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ED5B8-1CC2-4B01-B919-591C0A9E2A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8319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8D7C9-5639-437A-98E4-69B797B4D974}" type="datetime1">
              <a:rPr lang="cs-CZ"/>
              <a:pPr>
                <a:defRPr/>
              </a:pPr>
              <a:t>11.7.2013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1FE34-B0D1-4ED3-A258-A489488132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69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0A669-3F93-4A35-96A8-66F8DEDF6B15}" type="datetime1">
              <a:rPr lang="cs-CZ"/>
              <a:pPr>
                <a:defRPr/>
              </a:pPr>
              <a:t>11.7.2013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BFD78-51A5-492E-8AC6-D4F81385C3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1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4376F-D742-4709-BAAE-CDC0B314BEC8}" type="datetime1">
              <a:rPr lang="cs-CZ"/>
              <a:pPr>
                <a:defRPr/>
              </a:pPr>
              <a:t>11.7.2013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7D200-2A53-41C0-BC6C-7940EAD195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137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91E0B-56AB-4BCA-80B5-2CD233779E67}" type="datetime1">
              <a:rPr lang="cs-CZ"/>
              <a:pPr>
                <a:defRPr/>
              </a:pPr>
              <a:t>11.7.2013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D4679-6C97-4E86-83B8-2A484DBA0C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560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F7664-4155-440D-ADCA-E8D7A217541A}" type="datetime1">
              <a:rPr lang="cs-CZ"/>
              <a:pPr>
                <a:defRPr/>
              </a:pPr>
              <a:t>11.7.2013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5B7B8-ABCE-48D4-839D-D247C899A1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83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BD1C0-84B6-4460-B511-9CE00CDE50FE}" type="datetime1">
              <a:rPr lang="cs-CZ"/>
              <a:pPr>
                <a:defRPr/>
              </a:pPr>
              <a:t>11.7.2013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F3F58-D414-4FFE-BF7D-A67D7E2D3D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09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392C95-6F99-4E14-A922-55152DE451D7}" type="datetime1">
              <a:rPr lang="cs-CZ"/>
              <a:pPr>
                <a:defRPr/>
              </a:pPr>
              <a:t>11.7.2013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CDED5A-AC78-4F77-BCD5-C20F4C0FE5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yukovematerialy.cz/fyzika/9/svetlo/lom.htm" TargetMode="External"/><Relationship Id="rId13" Type="http://schemas.openxmlformats.org/officeDocument/2006/relationships/hyperlink" Target="http://www.ogroup.cz/mikroskop/" TargetMode="External"/><Relationship Id="rId3" Type="http://schemas.openxmlformats.org/officeDocument/2006/relationships/hyperlink" Target="http://www.osac.cz/filmy-akce-osac" TargetMode="External"/><Relationship Id="rId7" Type="http://schemas.openxmlformats.org/officeDocument/2006/relationships/hyperlink" Target="http://www.cocky.cz/akomodace-oka.html" TargetMode="External"/><Relationship Id="rId12" Type="http://schemas.openxmlformats.org/officeDocument/2006/relationships/hyperlink" Target="http://www.ceskatelevize.cz/ct24/kultura/137513-co-vsechno-cesi-dali-svetu/" TargetMode="External"/><Relationship Id="rId2" Type="http://schemas.openxmlformats.org/officeDocument/2006/relationships/hyperlink" Target="http://fotky.sme.sk/fotka/135648/duha" TargetMode="External"/><Relationship Id="rId16" Type="http://schemas.openxmlformats.org/officeDocument/2006/relationships/hyperlink" Target="http://moderni-optika.info/tag/vady-ok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fotoroman.cz/techniques2/light_eye_camera.htm" TargetMode="External"/><Relationship Id="rId11" Type="http://schemas.openxmlformats.org/officeDocument/2006/relationships/hyperlink" Target="http://www.devbook.cz/maturitni-otazka-fyzika-zobrazeni-cocky-zrcadla-pristroje" TargetMode="External"/><Relationship Id="rId5" Type="http://schemas.openxmlformats.org/officeDocument/2006/relationships/hyperlink" Target="http://astronomy.chytrak.cz/bbr/bbrimages.htm" TargetMode="External"/><Relationship Id="rId15" Type="http://schemas.openxmlformats.org/officeDocument/2006/relationships/hyperlink" Target="http://cs.wikipedia.org/wiki/Kr%C3%A1tkozrakost" TargetMode="External"/><Relationship Id="rId10" Type="http://schemas.openxmlformats.org/officeDocument/2006/relationships/hyperlink" Target="http://www.fyzikalni-experimenty.cz/cz/optika/newtonuv-kotouc-skladani-barev/" TargetMode="External"/><Relationship Id="rId4" Type="http://schemas.openxmlformats.org/officeDocument/2006/relationships/hyperlink" Target="http://www.prirodnienergie.eu/recepty/napoje-pro-zahrati/" TargetMode="External"/><Relationship Id="rId9" Type="http://schemas.openxmlformats.org/officeDocument/2006/relationships/hyperlink" Target="http://www.vedanasbavi.cz/vedecky-orisek.php?lng=sk&amp;ID=18" TargetMode="External"/><Relationship Id="rId14" Type="http://schemas.openxmlformats.org/officeDocument/2006/relationships/hyperlink" Target="http://www.dalekohledy.com/store/department-2-hvezdarske-dalekohledy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25400" y="655638"/>
            <a:ext cx="7786688" cy="792162"/>
          </a:xfrm>
        </p:spPr>
        <p:txBody>
          <a:bodyPr/>
          <a:lstStyle/>
          <a:p>
            <a:pPr algn="l" eaLnBrk="1" hangingPunct="1"/>
            <a:r>
              <a:rPr lang="cs-CZ" sz="2500" b="1" smtClean="0">
                <a:cs typeface="Times New Roman" pitchFamily="18" charset="0"/>
              </a:rPr>
              <a:t>21.1 Světelné jevy – lom a rozklad světla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88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Základní škola Děčín VI, Na Stráni 879/2  – příspěvková organizace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Fyzika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cs-CZ" sz="1200" smtClean="0">
              <a:solidFill>
                <a:srgbClr val="4F622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1200" smtClean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smtClean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 Mgr. Hana Jirkovská</a:t>
            </a:r>
          </a:p>
          <a:p>
            <a:pPr>
              <a:defRPr/>
            </a:pPr>
            <a:endParaRPr lang="cs-CZ" sz="10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obrázek 5" descr="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6256338"/>
            <a:ext cx="2843212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12" name="Text Box 164"/>
          <p:cNvSpPr txBox="1">
            <a:spLocks noChangeArrowheads="1"/>
          </p:cNvSpPr>
          <p:nvPr/>
        </p:nvSpPr>
        <p:spPr bwMode="auto">
          <a:xfrm>
            <a:off x="407988" y="3043238"/>
            <a:ext cx="69834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000" b="1" dirty="0"/>
              <a:t>Všechny tyto jevy mají stejnou příčinu –</a:t>
            </a:r>
            <a:r>
              <a:rPr lang="cs-CZ" sz="2000" b="1" dirty="0">
                <a:solidFill>
                  <a:schemeClr val="folHlink"/>
                </a:solidFill>
              </a:rPr>
              <a:t> LOM </a:t>
            </a:r>
            <a:r>
              <a:rPr lang="cs-CZ" sz="2000" b="1" dirty="0" smtClean="0">
                <a:solidFill>
                  <a:schemeClr val="folHlink"/>
                </a:solidFill>
              </a:rPr>
              <a:t>SVĚTLA.</a:t>
            </a:r>
            <a:endParaRPr lang="cs-CZ" sz="2000" b="1" dirty="0">
              <a:solidFill>
                <a:schemeClr val="folHlink"/>
              </a:solidFill>
            </a:endParaRPr>
          </a:p>
        </p:txBody>
      </p:sp>
      <p:sp>
        <p:nvSpPr>
          <p:cNvPr id="2213" name="Text Box 165"/>
          <p:cNvSpPr txBox="1">
            <a:spLocks noChangeArrowheads="1"/>
          </p:cNvSpPr>
          <p:nvPr/>
        </p:nvSpPr>
        <p:spPr bwMode="auto">
          <a:xfrm>
            <a:off x="250825" y="2517775"/>
            <a:ext cx="8281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sz="2000" dirty="0"/>
              <a:t> Když při dešti svítí slunce, vidíme barevný pás – </a:t>
            </a:r>
            <a:r>
              <a:rPr lang="cs-CZ" sz="2000" dirty="0" smtClean="0"/>
              <a:t>duhu.</a:t>
            </a:r>
            <a:endParaRPr lang="cs-CZ" sz="2000" dirty="0"/>
          </a:p>
        </p:txBody>
      </p:sp>
      <p:sp>
        <p:nvSpPr>
          <p:cNvPr id="2214" name="Text Box 166"/>
          <p:cNvSpPr txBox="1">
            <a:spLocks noChangeArrowheads="1"/>
          </p:cNvSpPr>
          <p:nvPr/>
        </p:nvSpPr>
        <p:spPr bwMode="auto">
          <a:xfrm>
            <a:off x="254000" y="1341438"/>
            <a:ext cx="8278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sz="2000" dirty="0"/>
              <a:t> Rybář, který chytá ryby, ví, že ryba není přesně v tom místě, kde ji </a:t>
            </a:r>
            <a:r>
              <a:rPr lang="cs-CZ" sz="2000" dirty="0" smtClean="0"/>
              <a:t>vidí.</a:t>
            </a:r>
            <a:endParaRPr lang="cs-CZ" sz="2000" dirty="0"/>
          </a:p>
        </p:txBody>
      </p:sp>
      <p:sp>
        <p:nvSpPr>
          <p:cNvPr id="2216" name="Text Box 168"/>
          <p:cNvSpPr txBox="1">
            <a:spLocks noChangeArrowheads="1"/>
          </p:cNvSpPr>
          <p:nvPr/>
        </p:nvSpPr>
        <p:spPr bwMode="auto">
          <a:xfrm>
            <a:off x="250825" y="1773238"/>
            <a:ext cx="8208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sz="2000"/>
              <a:t> Lžička nebo brčko položené v průhledné sklenici s vodou se při určitém </a:t>
            </a:r>
          </a:p>
        </p:txBody>
      </p:sp>
      <p:sp>
        <p:nvSpPr>
          <p:cNvPr id="2230" name="Text Box 182"/>
          <p:cNvSpPr txBox="1">
            <a:spLocks noChangeArrowheads="1"/>
          </p:cNvSpPr>
          <p:nvPr/>
        </p:nvSpPr>
        <p:spPr bwMode="auto">
          <a:xfrm>
            <a:off x="395288" y="2133600"/>
            <a:ext cx="7777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000" dirty="0"/>
              <a:t>úhlu pohledu jeví jako u hladiny </a:t>
            </a:r>
            <a:r>
              <a:rPr lang="cs-CZ" sz="2000" dirty="0" smtClean="0"/>
              <a:t>zlomené.</a:t>
            </a:r>
            <a:endParaRPr lang="cs-CZ" sz="2000" dirty="0"/>
          </a:p>
        </p:txBody>
      </p:sp>
      <p:pic>
        <p:nvPicPr>
          <p:cNvPr id="2231" name="Picture 183" descr="NPOJE-~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25" y="2276475"/>
            <a:ext cx="2044700" cy="349408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32" name="Picture 184" descr="duh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713" y="3548063"/>
            <a:ext cx="3600450" cy="2405062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34" name="Picture 186" descr="štika2007_4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716338"/>
            <a:ext cx="2447925" cy="208438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212" grpId="0"/>
      <p:bldP spid="2213" grpId="0"/>
      <p:bldP spid="2214" grpId="0"/>
      <p:bldP spid="2216" grpId="0"/>
      <p:bldP spid="22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88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Fyzika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sp>
        <p:nvSpPr>
          <p:cNvPr id="11267" name="Nadpis 1"/>
          <p:cNvSpPr txBox="1">
            <a:spLocks/>
          </p:cNvSpPr>
          <p:nvPr/>
        </p:nvSpPr>
        <p:spPr bwMode="auto">
          <a:xfrm>
            <a:off x="20638" y="665163"/>
            <a:ext cx="383063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2500" b="1">
                <a:cs typeface="Times New Roman" pitchFamily="18" charset="0"/>
              </a:rPr>
              <a:t>21.10 Anotace</a:t>
            </a:r>
          </a:p>
        </p:txBody>
      </p:sp>
      <p:graphicFrame>
        <p:nvGraphicFramePr>
          <p:cNvPr id="11290" name="Group 26"/>
          <p:cNvGraphicFramePr>
            <a:graphicFrameLocks noGrp="1"/>
          </p:cNvGraphicFramePr>
          <p:nvPr/>
        </p:nvGraphicFramePr>
        <p:xfrm>
          <a:off x="1042988" y="1701800"/>
          <a:ext cx="7273925" cy="4214814"/>
        </p:xfrm>
        <a:graphic>
          <a:graphicData uri="http://schemas.openxmlformats.org/drawingml/2006/table">
            <a:tbl>
              <a:tblPr/>
              <a:tblGrid>
                <a:gridCol w="1908175"/>
                <a:gridCol w="5365750"/>
              </a:tblGrid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Hana Jirkovská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 – 06/2013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ročník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Lom světla, úhel lomu, lom od kolmice a ke kolmici, čočky, spojka, rozptylka, jejich vlastnosti, oko, rozklad světla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1277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Prezentace popisující lom světla při průchodu do jiného prostředí a jeho důsledky, zobrazení vytvořené čočkami spojkou a rozptylkou.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0" y="592138"/>
            <a:ext cx="6588125" cy="792162"/>
          </a:xfrm>
        </p:spPr>
        <p:txBody>
          <a:bodyPr/>
          <a:lstStyle/>
          <a:p>
            <a:pPr algn="l" eaLnBrk="1" hangingPunct="1"/>
            <a:r>
              <a:rPr lang="cs-CZ" sz="2500" b="1" smtClean="0">
                <a:cs typeface="Times New Roman" pitchFamily="18" charset="0"/>
              </a:rPr>
              <a:t>21.2 Co už umíme 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88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Základní škola Děčín VI, Na Stráni 879/2  – příspěvková organizace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Fyzika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sp>
        <p:nvSpPr>
          <p:cNvPr id="3175" name="Text Box 103"/>
          <p:cNvSpPr txBox="1">
            <a:spLocks noChangeArrowheads="1"/>
          </p:cNvSpPr>
          <p:nvPr/>
        </p:nvSpPr>
        <p:spPr bwMode="auto">
          <a:xfrm>
            <a:off x="179388" y="2746375"/>
            <a:ext cx="84947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/>
              <a:t> </a:t>
            </a:r>
            <a:r>
              <a:rPr lang="cs-CZ" b="1">
                <a:solidFill>
                  <a:schemeClr val="folHlink"/>
                </a:solidFill>
              </a:rPr>
              <a:t>Slunce </a:t>
            </a:r>
            <a:r>
              <a:rPr lang="cs-CZ"/>
              <a:t>– je zdrojem bílého (složeného) světla</a:t>
            </a:r>
            <a:endParaRPr lang="cs-CZ" b="1"/>
          </a:p>
        </p:txBody>
      </p:sp>
      <p:sp>
        <p:nvSpPr>
          <p:cNvPr id="3177" name="Text Box 105"/>
          <p:cNvSpPr txBox="1">
            <a:spLocks noChangeArrowheads="1"/>
          </p:cNvSpPr>
          <p:nvPr/>
        </p:nvSpPr>
        <p:spPr bwMode="auto">
          <a:xfrm>
            <a:off x="179388" y="1196975"/>
            <a:ext cx="878522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cs-CZ"/>
              <a:t> </a:t>
            </a:r>
            <a:r>
              <a:rPr lang="cs-CZ" b="1">
                <a:solidFill>
                  <a:srgbClr val="009900"/>
                </a:solidFill>
              </a:rPr>
              <a:t>Odraz světla</a:t>
            </a:r>
            <a:endParaRPr lang="cs-CZ"/>
          </a:p>
        </p:txBody>
      </p:sp>
      <p:sp>
        <p:nvSpPr>
          <p:cNvPr id="3242" name="Text Box 170"/>
          <p:cNvSpPr txBox="1">
            <a:spLocks noChangeArrowheads="1"/>
          </p:cNvSpPr>
          <p:nvPr/>
        </p:nvSpPr>
        <p:spPr bwMode="auto">
          <a:xfrm>
            <a:off x="179388" y="1628775"/>
            <a:ext cx="84947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/>
              <a:t> </a:t>
            </a:r>
            <a:r>
              <a:rPr lang="cs-CZ" b="1">
                <a:solidFill>
                  <a:schemeClr val="folHlink"/>
                </a:solidFill>
              </a:rPr>
              <a:t>Rychlost světla </a:t>
            </a:r>
            <a:r>
              <a:rPr lang="cs-CZ"/>
              <a:t>– ve vakuu 300 000 km/s, v jiném prostředí je menší, záleží na </a:t>
            </a:r>
            <a:endParaRPr lang="cs-CZ" b="1">
              <a:solidFill>
                <a:schemeClr val="folHlink"/>
              </a:solidFill>
            </a:endParaRPr>
          </a:p>
        </p:txBody>
      </p:sp>
      <p:sp>
        <p:nvSpPr>
          <p:cNvPr id="3244" name="Text Box 172"/>
          <p:cNvSpPr txBox="1">
            <a:spLocks noChangeArrowheads="1"/>
          </p:cNvSpPr>
          <p:nvPr/>
        </p:nvSpPr>
        <p:spPr bwMode="auto">
          <a:xfrm>
            <a:off x="179388" y="2370138"/>
            <a:ext cx="864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/>
              <a:t> </a:t>
            </a:r>
            <a:r>
              <a:rPr lang="cs-CZ" b="1">
                <a:solidFill>
                  <a:srgbClr val="009900"/>
                </a:solidFill>
              </a:rPr>
              <a:t>Barva tělesa </a:t>
            </a:r>
            <a:r>
              <a:rPr lang="cs-CZ"/>
              <a:t>– vnímáme tu barvu tělesa, kterou těleso odráží</a:t>
            </a:r>
            <a:endParaRPr lang="cs-CZ" b="1">
              <a:solidFill>
                <a:schemeClr val="folHlink"/>
              </a:solidFill>
            </a:endParaRPr>
          </a:p>
        </p:txBody>
      </p:sp>
      <p:sp>
        <p:nvSpPr>
          <p:cNvPr id="3263" name="Text Box 191"/>
          <p:cNvSpPr txBox="1">
            <a:spLocks noChangeArrowheads="1"/>
          </p:cNvSpPr>
          <p:nvPr/>
        </p:nvSpPr>
        <p:spPr bwMode="auto">
          <a:xfrm>
            <a:off x="192088" y="3103563"/>
            <a:ext cx="8785225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cs-CZ"/>
              <a:t> </a:t>
            </a:r>
            <a:r>
              <a:rPr lang="cs-CZ" b="1">
                <a:solidFill>
                  <a:srgbClr val="009900"/>
                </a:solidFill>
              </a:rPr>
              <a:t>Lidské oko </a:t>
            </a:r>
            <a:r>
              <a:rPr lang="cs-CZ"/>
              <a:t>– obsahuje čočku, která se chová jako spojná soustava, je schopna </a:t>
            </a:r>
            <a:r>
              <a:rPr lang="cs-CZ" b="1">
                <a:solidFill>
                  <a:schemeClr val="folHlink"/>
                </a:solidFill>
              </a:rPr>
              <a:t> </a:t>
            </a:r>
            <a:endParaRPr lang="cs-CZ"/>
          </a:p>
        </p:txBody>
      </p:sp>
      <p:sp>
        <p:nvSpPr>
          <p:cNvPr id="3289" name="Text Box 217"/>
          <p:cNvSpPr txBox="1">
            <a:spLocks noChangeArrowheads="1"/>
          </p:cNvSpPr>
          <p:nvPr/>
        </p:nvSpPr>
        <p:spPr bwMode="auto">
          <a:xfrm>
            <a:off x="311150" y="1971675"/>
            <a:ext cx="7489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optické hustotě látek</a:t>
            </a:r>
          </a:p>
        </p:txBody>
      </p:sp>
      <p:sp>
        <p:nvSpPr>
          <p:cNvPr id="3290" name="Text Box 218"/>
          <p:cNvSpPr txBox="1">
            <a:spLocks noChangeArrowheads="1"/>
          </p:cNvSpPr>
          <p:nvPr/>
        </p:nvSpPr>
        <p:spPr bwMode="auto">
          <a:xfrm>
            <a:off x="311150" y="3484563"/>
            <a:ext cx="7489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akomodace (přizpůsobení se), a tím zaostřuje obraz na sítnici</a:t>
            </a:r>
          </a:p>
        </p:txBody>
      </p:sp>
      <p:pic>
        <p:nvPicPr>
          <p:cNvPr id="3291" name="Picture 219" descr="200605071320Slun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186238"/>
            <a:ext cx="2592387" cy="194468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92" name="Picture 220" descr="rom_ok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4037013"/>
            <a:ext cx="3001962" cy="233203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93" name="Picture 221" descr="oko_akomodac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3789363"/>
            <a:ext cx="2541588" cy="28067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" grpId="0"/>
      <p:bldP spid="3177" grpId="0"/>
      <p:bldP spid="3242" grpId="0"/>
      <p:bldP spid="3244" grpId="0"/>
      <p:bldP spid="3263" grpId="0"/>
      <p:bldP spid="3289" grpId="0"/>
      <p:bldP spid="32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>
          <a:xfrm>
            <a:off x="0" y="655638"/>
            <a:ext cx="6121400" cy="792162"/>
          </a:xfrm>
        </p:spPr>
        <p:txBody>
          <a:bodyPr/>
          <a:lstStyle/>
          <a:p>
            <a:pPr algn="l" eaLnBrk="1" hangingPunct="1"/>
            <a:r>
              <a:rPr lang="cs-CZ" sz="2500" b="1" smtClean="0">
                <a:cs typeface="Times New Roman" pitchFamily="18" charset="0"/>
              </a:rPr>
              <a:t>21.3 Nové pojmy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88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Základní škola Děčín VI, Na Stráni 879/2  – příspěvková organizace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Fyzika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200025" y="1290638"/>
            <a:ext cx="8429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000" b="1">
                <a:solidFill>
                  <a:srgbClr val="009900"/>
                </a:solidFill>
              </a:rPr>
              <a:t>Lom světla</a:t>
            </a:r>
            <a:endParaRPr lang="cs-CZ" sz="2000"/>
          </a:p>
        </p:txBody>
      </p:sp>
      <p:sp>
        <p:nvSpPr>
          <p:cNvPr id="4349" name="Text Box 253"/>
          <p:cNvSpPr txBox="1">
            <a:spLocks noChangeArrowheads="1"/>
          </p:cNvSpPr>
          <p:nvPr/>
        </p:nvSpPr>
        <p:spPr bwMode="auto">
          <a:xfrm>
            <a:off x="201613" y="1641475"/>
            <a:ext cx="5472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/>
              <a:t> Při průchodu světla z jedné látky do jiné se mění jeho</a:t>
            </a:r>
          </a:p>
        </p:txBody>
      </p:sp>
      <p:sp>
        <p:nvSpPr>
          <p:cNvPr id="4350" name="Text Box 254"/>
          <p:cNvSpPr txBox="1">
            <a:spLocks noChangeArrowheads="1"/>
          </p:cNvSpPr>
          <p:nvPr/>
        </p:nvSpPr>
        <p:spPr bwMode="auto">
          <a:xfrm>
            <a:off x="336550" y="2643188"/>
            <a:ext cx="48974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chemeClr val="folHlink"/>
                </a:solidFill>
              </a:rPr>
              <a:t>a) Lom ke kolmici</a:t>
            </a:r>
            <a:r>
              <a:rPr lang="cs-CZ"/>
              <a:t> – nastává, když světlo prochází</a:t>
            </a:r>
          </a:p>
        </p:txBody>
      </p:sp>
      <p:sp>
        <p:nvSpPr>
          <p:cNvPr id="4351" name="Text Box 255"/>
          <p:cNvSpPr txBox="1">
            <a:spLocks noChangeArrowheads="1"/>
          </p:cNvSpPr>
          <p:nvPr/>
        </p:nvSpPr>
        <p:spPr bwMode="auto">
          <a:xfrm>
            <a:off x="336550" y="3251200"/>
            <a:ext cx="4956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chemeClr val="folHlink"/>
                </a:solidFill>
              </a:rPr>
              <a:t>b) Lom od kolmice</a:t>
            </a:r>
            <a:r>
              <a:rPr lang="cs-CZ"/>
              <a:t> – nastává, když světlo prochází</a:t>
            </a:r>
          </a:p>
        </p:txBody>
      </p:sp>
      <p:sp>
        <p:nvSpPr>
          <p:cNvPr id="4352" name="Text Box 256"/>
          <p:cNvSpPr txBox="1">
            <a:spLocks noChangeArrowheads="1"/>
          </p:cNvSpPr>
          <p:nvPr/>
        </p:nvSpPr>
        <p:spPr bwMode="auto">
          <a:xfrm>
            <a:off x="349250" y="3860800"/>
            <a:ext cx="532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chemeClr val="folHlink"/>
                </a:solidFill>
              </a:rPr>
              <a:t>c) Lom nenastane</a:t>
            </a:r>
            <a:r>
              <a:rPr lang="cs-CZ"/>
              <a:t> – světelný paprsek dopadá na</a:t>
            </a:r>
          </a:p>
        </p:txBody>
      </p:sp>
      <p:pic>
        <p:nvPicPr>
          <p:cNvPr id="4353" name="Picture 257" descr="obr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263" y="836613"/>
            <a:ext cx="2820987" cy="295275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54" name="Picture 258" descr="obr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025" y="4073525"/>
            <a:ext cx="2808288" cy="257016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55" name="Picture 259" descr="snímek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543425"/>
            <a:ext cx="4465637" cy="206375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56" name="Text Box 260"/>
          <p:cNvSpPr txBox="1">
            <a:spLocks noChangeArrowheads="1"/>
          </p:cNvSpPr>
          <p:nvPr/>
        </p:nvSpPr>
        <p:spPr bwMode="auto">
          <a:xfrm>
            <a:off x="349250" y="1938338"/>
            <a:ext cx="511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rychlost. To se projevuje změnou směru paprsku – lomem světla.</a:t>
            </a:r>
          </a:p>
        </p:txBody>
      </p:sp>
      <p:sp>
        <p:nvSpPr>
          <p:cNvPr id="4357" name="Text Box 261"/>
          <p:cNvSpPr txBox="1">
            <a:spLocks noChangeArrowheads="1"/>
          </p:cNvSpPr>
          <p:nvPr/>
        </p:nvSpPr>
        <p:spPr bwMode="auto">
          <a:xfrm>
            <a:off x="611188" y="2908300"/>
            <a:ext cx="6192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dirty="0"/>
              <a:t>z opticky řidší do opticky hustší látky a </a:t>
            </a:r>
            <a:r>
              <a:rPr lang="cs-CZ" dirty="0" smtClean="0"/>
              <a:t>zpomaluje.</a:t>
            </a:r>
            <a:endParaRPr lang="cs-CZ" dirty="0"/>
          </a:p>
        </p:txBody>
      </p:sp>
      <p:sp>
        <p:nvSpPr>
          <p:cNvPr id="4358" name="Text Box 262"/>
          <p:cNvSpPr txBox="1">
            <a:spLocks noChangeArrowheads="1"/>
          </p:cNvSpPr>
          <p:nvPr/>
        </p:nvSpPr>
        <p:spPr bwMode="auto">
          <a:xfrm>
            <a:off x="623888" y="3509963"/>
            <a:ext cx="5256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dirty="0"/>
              <a:t>z opticky hustší do opticky řidší látky a </a:t>
            </a:r>
            <a:r>
              <a:rPr lang="cs-CZ" dirty="0" smtClean="0"/>
              <a:t>zrychluje.</a:t>
            </a:r>
            <a:endParaRPr lang="cs-CZ" dirty="0"/>
          </a:p>
        </p:txBody>
      </p:sp>
      <p:sp>
        <p:nvSpPr>
          <p:cNvPr id="4359" name="Text Box 263"/>
          <p:cNvSpPr txBox="1">
            <a:spLocks noChangeArrowheads="1"/>
          </p:cNvSpPr>
          <p:nvPr/>
        </p:nvSpPr>
        <p:spPr bwMode="auto">
          <a:xfrm>
            <a:off x="623888" y="4111625"/>
            <a:ext cx="540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dirty="0"/>
              <a:t>rozhraní dvou prostředí </a:t>
            </a:r>
            <a:r>
              <a:rPr lang="cs-CZ" dirty="0" smtClean="0"/>
              <a:t>kolmo.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6" grpId="0"/>
      <p:bldP spid="4349" grpId="0"/>
      <p:bldP spid="4350" grpId="0"/>
      <p:bldP spid="4352" grpId="0"/>
      <p:bldP spid="4356" grpId="0"/>
      <p:bldP spid="4357" grpId="0"/>
      <p:bldP spid="43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>
          <a:xfrm>
            <a:off x="0" y="655638"/>
            <a:ext cx="4284663" cy="792162"/>
          </a:xfrm>
        </p:spPr>
        <p:txBody>
          <a:bodyPr/>
          <a:lstStyle/>
          <a:p>
            <a:pPr algn="l" eaLnBrk="1" hangingPunct="1"/>
            <a:r>
              <a:rPr lang="cs-CZ" sz="2500" b="1" smtClean="0">
                <a:cs typeface="Times New Roman" pitchFamily="18" charset="0"/>
              </a:rPr>
              <a:t>21.4 Výklad nového učiva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88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Základní škola Děčín VI, Na Stráni 879/2  – příspěvková organizace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Fyzika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850" y="206692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66" name="Text Box 246"/>
          <p:cNvSpPr txBox="1">
            <a:spLocks noChangeArrowheads="1"/>
          </p:cNvSpPr>
          <p:nvPr/>
        </p:nvSpPr>
        <p:spPr bwMode="auto">
          <a:xfrm>
            <a:off x="298450" y="1341438"/>
            <a:ext cx="8280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rgbClr val="009900"/>
                </a:solidFill>
              </a:rPr>
              <a:t>Čočky</a:t>
            </a:r>
          </a:p>
        </p:txBody>
      </p:sp>
      <p:sp>
        <p:nvSpPr>
          <p:cNvPr id="5438" name="Text Box 318"/>
          <p:cNvSpPr txBox="1">
            <a:spLocks noChangeArrowheads="1"/>
          </p:cNvSpPr>
          <p:nvPr/>
        </p:nvSpPr>
        <p:spPr bwMode="auto">
          <a:xfrm>
            <a:off x="311150" y="3709988"/>
            <a:ext cx="8424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chemeClr val="folHlink"/>
                </a:solidFill>
              </a:rPr>
              <a:t>Rozklad světla</a:t>
            </a:r>
          </a:p>
        </p:txBody>
      </p:sp>
      <p:sp>
        <p:nvSpPr>
          <p:cNvPr id="5451" name="Text Box 331"/>
          <p:cNvSpPr txBox="1">
            <a:spLocks noChangeArrowheads="1"/>
          </p:cNvSpPr>
          <p:nvPr/>
        </p:nvSpPr>
        <p:spPr bwMode="auto">
          <a:xfrm>
            <a:off x="327025" y="1676400"/>
            <a:ext cx="8748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/>
              <a:t> Jsou to tělesa, která způsobují lom procházejícího světla</a:t>
            </a:r>
          </a:p>
        </p:txBody>
      </p:sp>
      <p:sp>
        <p:nvSpPr>
          <p:cNvPr id="5452" name="Text Box 332"/>
          <p:cNvSpPr txBox="1">
            <a:spLocks noChangeArrowheads="1"/>
          </p:cNvSpPr>
          <p:nvPr/>
        </p:nvSpPr>
        <p:spPr bwMode="auto">
          <a:xfrm>
            <a:off x="327025" y="2976563"/>
            <a:ext cx="8569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/>
              <a:t> </a:t>
            </a:r>
            <a:r>
              <a:rPr lang="cs-CZ" b="1"/>
              <a:t>Rozptylka</a:t>
            </a:r>
            <a:r>
              <a:rPr lang="cs-CZ"/>
              <a:t> – rovnoběžné světelné paprsky se po průchodu rozptylkou rozbíhají tak,</a:t>
            </a:r>
          </a:p>
        </p:txBody>
      </p:sp>
      <p:sp>
        <p:nvSpPr>
          <p:cNvPr id="5453" name="Text Box 333"/>
          <p:cNvSpPr txBox="1">
            <a:spLocks noChangeArrowheads="1"/>
          </p:cNvSpPr>
          <p:nvPr/>
        </p:nvSpPr>
        <p:spPr bwMode="auto">
          <a:xfrm>
            <a:off x="327025" y="2293938"/>
            <a:ext cx="8493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dirty="0"/>
              <a:t> Základní druhy čoček: spojka (dvojvypuklá) a rozptylka (dvojdutá</a:t>
            </a:r>
            <a:r>
              <a:rPr lang="cs-CZ" dirty="0" smtClean="0"/>
              <a:t>).</a:t>
            </a:r>
            <a:endParaRPr lang="cs-CZ" dirty="0"/>
          </a:p>
        </p:txBody>
      </p:sp>
      <p:sp>
        <p:nvSpPr>
          <p:cNvPr id="5454" name="Text Box 334"/>
          <p:cNvSpPr txBox="1">
            <a:spLocks noChangeArrowheads="1"/>
          </p:cNvSpPr>
          <p:nvPr/>
        </p:nvSpPr>
        <p:spPr bwMode="auto">
          <a:xfrm>
            <a:off x="336550" y="4005263"/>
            <a:ext cx="4319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/>
              <a:t> </a:t>
            </a:r>
            <a:r>
              <a:rPr lang="cs-CZ" b="1"/>
              <a:t>Bílé světlo</a:t>
            </a:r>
            <a:r>
              <a:rPr lang="cs-CZ"/>
              <a:t> (sluneční) se při průchodu</a:t>
            </a:r>
          </a:p>
        </p:txBody>
      </p:sp>
      <p:sp>
        <p:nvSpPr>
          <p:cNvPr id="5457" name="Text Box 337"/>
          <p:cNvSpPr txBox="1">
            <a:spLocks noChangeArrowheads="1"/>
          </p:cNvSpPr>
          <p:nvPr/>
        </p:nvSpPr>
        <p:spPr bwMode="auto">
          <a:xfrm>
            <a:off x="468313" y="1963738"/>
            <a:ext cx="6553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dirty="0"/>
              <a:t>a ovlivňují vlastnosti vytvořených </a:t>
            </a:r>
            <a:r>
              <a:rPr lang="cs-CZ" dirty="0" smtClean="0"/>
              <a:t>obrazů.</a:t>
            </a:r>
            <a:endParaRPr lang="cs-CZ" dirty="0"/>
          </a:p>
        </p:txBody>
      </p:sp>
      <p:sp>
        <p:nvSpPr>
          <p:cNvPr id="5463" name="Text Box 343"/>
          <p:cNvSpPr txBox="1">
            <a:spLocks noChangeArrowheads="1"/>
          </p:cNvSpPr>
          <p:nvPr/>
        </p:nvSpPr>
        <p:spPr bwMode="auto">
          <a:xfrm>
            <a:off x="476250" y="3284538"/>
            <a:ext cx="6553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dirty="0"/>
              <a:t>že v prodloužení procházejí ohniskem F</a:t>
            </a:r>
            <a:r>
              <a:rPr lang="cs-CZ" dirty="0" smtClean="0"/>
              <a:t>´.</a:t>
            </a:r>
            <a:endParaRPr lang="cs-CZ" dirty="0"/>
          </a:p>
        </p:txBody>
      </p:sp>
      <p:pic>
        <p:nvPicPr>
          <p:cNvPr id="5464" name="Picture 344" descr="snímek3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700" y="4295775"/>
            <a:ext cx="4248150" cy="200025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66" name="Text Box 346"/>
          <p:cNvSpPr txBox="1">
            <a:spLocks noChangeArrowheads="1"/>
          </p:cNvSpPr>
          <p:nvPr/>
        </p:nvSpPr>
        <p:spPr bwMode="auto">
          <a:xfrm>
            <a:off x="395288" y="4903788"/>
            <a:ext cx="4319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dirty="0"/>
              <a:t> V přírodě takto vzniká </a:t>
            </a:r>
            <a:r>
              <a:rPr lang="cs-CZ" dirty="0" smtClean="0"/>
              <a:t>duha.</a:t>
            </a:r>
            <a:endParaRPr lang="cs-CZ" dirty="0"/>
          </a:p>
        </p:txBody>
      </p:sp>
      <p:pic>
        <p:nvPicPr>
          <p:cNvPr id="5467" name="Picture 347" descr="vspektru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5373688"/>
            <a:ext cx="3959225" cy="931862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68" name="Text Box 348"/>
          <p:cNvSpPr txBox="1">
            <a:spLocks noChangeArrowheads="1"/>
          </p:cNvSpPr>
          <p:nvPr/>
        </p:nvSpPr>
        <p:spPr bwMode="auto">
          <a:xfrm>
            <a:off x="4513263" y="3903663"/>
            <a:ext cx="158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Spojka</a:t>
            </a:r>
          </a:p>
        </p:txBody>
      </p:sp>
      <p:sp>
        <p:nvSpPr>
          <p:cNvPr id="5469" name="Text Box 349"/>
          <p:cNvSpPr txBox="1">
            <a:spLocks noChangeArrowheads="1"/>
          </p:cNvSpPr>
          <p:nvPr/>
        </p:nvSpPr>
        <p:spPr bwMode="auto">
          <a:xfrm>
            <a:off x="6702425" y="3922713"/>
            <a:ext cx="158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Rozptylka</a:t>
            </a:r>
          </a:p>
        </p:txBody>
      </p:sp>
      <p:pic>
        <p:nvPicPr>
          <p:cNvPr id="5471" name="Picture 351" descr="foto-E110_SKETCH-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692150"/>
            <a:ext cx="2205037" cy="15748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72" name="Text Box 352"/>
          <p:cNvSpPr txBox="1">
            <a:spLocks noChangeArrowheads="1"/>
          </p:cNvSpPr>
          <p:nvPr/>
        </p:nvSpPr>
        <p:spPr bwMode="auto">
          <a:xfrm>
            <a:off x="344488" y="2636838"/>
            <a:ext cx="8569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dirty="0"/>
              <a:t> </a:t>
            </a:r>
            <a:r>
              <a:rPr lang="cs-CZ" b="1" dirty="0"/>
              <a:t>Spojka</a:t>
            </a:r>
            <a:r>
              <a:rPr lang="cs-CZ" dirty="0"/>
              <a:t> – rovnoběžné světelné paprsky se po průchodu spojkou sbíhají do ohniska F</a:t>
            </a:r>
            <a:r>
              <a:rPr lang="cs-CZ" dirty="0" smtClean="0"/>
              <a:t>´.</a:t>
            </a:r>
            <a:endParaRPr lang="cs-CZ" dirty="0"/>
          </a:p>
        </p:txBody>
      </p:sp>
      <p:sp>
        <p:nvSpPr>
          <p:cNvPr id="5473" name="Text Box 353"/>
          <p:cNvSpPr txBox="1">
            <a:spLocks noChangeArrowheads="1"/>
          </p:cNvSpPr>
          <p:nvPr/>
        </p:nvSpPr>
        <p:spPr bwMode="auto">
          <a:xfrm>
            <a:off x="493713" y="4276725"/>
            <a:ext cx="3889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dirty="0"/>
              <a:t>optickým hranolem rozkládá a vzniká barevný pás – </a:t>
            </a:r>
            <a:r>
              <a:rPr lang="cs-CZ" b="1" dirty="0"/>
              <a:t>spojité </a:t>
            </a:r>
            <a:r>
              <a:rPr lang="cs-CZ" b="1" dirty="0" smtClean="0"/>
              <a:t>spektrum.</a:t>
            </a:r>
            <a:endParaRPr lang="cs-CZ" b="1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66" grpId="0"/>
      <p:bldP spid="5438" grpId="0"/>
      <p:bldP spid="5451" grpId="0"/>
      <p:bldP spid="5452" grpId="0"/>
      <p:bldP spid="5453" grpId="0"/>
      <p:bldP spid="5454" grpId="0"/>
      <p:bldP spid="5457" grpId="0"/>
      <p:bldP spid="5463" grpId="0"/>
      <p:bldP spid="5466" grpId="0"/>
      <p:bldP spid="5468" grpId="0"/>
      <p:bldP spid="5469" grpId="0"/>
      <p:bldP spid="5472" grpId="0"/>
      <p:bldP spid="54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ctrTitle"/>
          </p:nvPr>
        </p:nvSpPr>
        <p:spPr>
          <a:xfrm>
            <a:off x="15875" y="658813"/>
            <a:ext cx="3997325" cy="793750"/>
          </a:xfrm>
        </p:spPr>
        <p:txBody>
          <a:bodyPr/>
          <a:lstStyle/>
          <a:p>
            <a:pPr algn="l" eaLnBrk="1" hangingPunct="1"/>
            <a:r>
              <a:rPr lang="cs-CZ" sz="2500" b="1" smtClean="0">
                <a:cs typeface="Times New Roman" pitchFamily="18" charset="0"/>
              </a:rPr>
              <a:t>21.5 Procvičení a příklady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88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Fyzika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sp>
        <p:nvSpPr>
          <p:cNvPr id="6398" name="Text Box 254"/>
          <p:cNvSpPr txBox="1">
            <a:spLocks noChangeArrowheads="1"/>
          </p:cNvSpPr>
          <p:nvPr/>
        </p:nvSpPr>
        <p:spPr bwMode="auto">
          <a:xfrm>
            <a:off x="174625" y="1341438"/>
            <a:ext cx="8607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rgbClr val="009900"/>
                </a:solidFill>
              </a:rPr>
              <a:t>Zobrazení tenkými čočkami s pomocí význačných paprsků</a:t>
            </a:r>
          </a:p>
        </p:txBody>
      </p:sp>
      <p:sp>
        <p:nvSpPr>
          <p:cNvPr id="6435" name="Text Box 291"/>
          <p:cNvSpPr txBox="1">
            <a:spLocks noChangeArrowheads="1"/>
          </p:cNvSpPr>
          <p:nvPr/>
        </p:nvSpPr>
        <p:spPr bwMode="auto">
          <a:xfrm>
            <a:off x="179388" y="1671638"/>
            <a:ext cx="7127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b="1"/>
              <a:t> Význačné paprsky:</a:t>
            </a:r>
          </a:p>
        </p:txBody>
      </p:sp>
      <p:sp>
        <p:nvSpPr>
          <p:cNvPr id="6150" name="Text Box 292"/>
          <p:cNvSpPr txBox="1">
            <a:spLocks noChangeArrowheads="1"/>
          </p:cNvSpPr>
          <p:nvPr/>
        </p:nvSpPr>
        <p:spPr bwMode="auto">
          <a:xfrm>
            <a:off x="395288" y="4292600"/>
            <a:ext cx="8353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/>
          </a:p>
        </p:txBody>
      </p:sp>
      <p:sp>
        <p:nvSpPr>
          <p:cNvPr id="6489" name="Text Box 345"/>
          <p:cNvSpPr txBox="1">
            <a:spLocks noChangeArrowheads="1"/>
          </p:cNvSpPr>
          <p:nvPr/>
        </p:nvSpPr>
        <p:spPr bwMode="auto">
          <a:xfrm>
            <a:off x="344488" y="1951038"/>
            <a:ext cx="8424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chemeClr val="folHlink"/>
                </a:solidFill>
              </a:rPr>
              <a:t>a)</a:t>
            </a:r>
            <a:r>
              <a:rPr lang="cs-CZ" dirty="0"/>
              <a:t> prochází-li optickým středem C, paprsek se </a:t>
            </a:r>
            <a:r>
              <a:rPr lang="cs-CZ" dirty="0" smtClean="0"/>
              <a:t>neláme.</a:t>
            </a:r>
            <a:endParaRPr lang="cs-CZ" dirty="0"/>
          </a:p>
        </p:txBody>
      </p:sp>
      <p:sp>
        <p:nvSpPr>
          <p:cNvPr id="6490" name="Text Box 346"/>
          <p:cNvSpPr txBox="1">
            <a:spLocks noChangeArrowheads="1"/>
          </p:cNvSpPr>
          <p:nvPr/>
        </p:nvSpPr>
        <p:spPr bwMode="auto">
          <a:xfrm>
            <a:off x="336550" y="2243138"/>
            <a:ext cx="8424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chemeClr val="folHlink"/>
                </a:solidFill>
              </a:rPr>
              <a:t>b)</a:t>
            </a:r>
            <a:r>
              <a:rPr lang="cs-CZ" dirty="0"/>
              <a:t> je-li paprsek rovnoběžný s optickou osou, láme se do ohniska F</a:t>
            </a:r>
            <a:r>
              <a:rPr lang="cs-CZ" dirty="0" smtClean="0"/>
              <a:t>´.</a:t>
            </a:r>
            <a:endParaRPr lang="cs-CZ" dirty="0"/>
          </a:p>
        </p:txBody>
      </p:sp>
      <p:sp>
        <p:nvSpPr>
          <p:cNvPr id="6491" name="Text Box 347"/>
          <p:cNvSpPr txBox="1">
            <a:spLocks noChangeArrowheads="1"/>
          </p:cNvSpPr>
          <p:nvPr/>
        </p:nvSpPr>
        <p:spPr bwMode="auto">
          <a:xfrm>
            <a:off x="349250" y="2517775"/>
            <a:ext cx="8424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chemeClr val="folHlink"/>
                </a:solidFill>
              </a:rPr>
              <a:t>c)</a:t>
            </a:r>
            <a:r>
              <a:rPr lang="cs-CZ"/>
              <a:t> prochází-li (skutečně nebo v prodloužení) ohniskem F, po průchodu čočkou</a:t>
            </a:r>
          </a:p>
        </p:txBody>
      </p:sp>
      <p:sp>
        <p:nvSpPr>
          <p:cNvPr id="6492" name="Text Box 348"/>
          <p:cNvSpPr txBox="1">
            <a:spLocks noChangeArrowheads="1"/>
          </p:cNvSpPr>
          <p:nvPr/>
        </p:nvSpPr>
        <p:spPr bwMode="auto">
          <a:xfrm>
            <a:off x="598488" y="2789238"/>
            <a:ext cx="7345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dirty="0"/>
              <a:t>je rovnoběžný s optickou </a:t>
            </a:r>
            <a:r>
              <a:rPr lang="cs-CZ" dirty="0" smtClean="0"/>
              <a:t>osou.</a:t>
            </a:r>
            <a:endParaRPr lang="cs-CZ" dirty="0"/>
          </a:p>
        </p:txBody>
      </p:sp>
      <p:pic>
        <p:nvPicPr>
          <p:cNvPr id="6493" name="Picture 349" descr="Kopie č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149600"/>
            <a:ext cx="2374900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94" name="Picture 350" descr="Kopie č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3146425"/>
            <a:ext cx="2232025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95" name="Picture 351" descr="Kopie č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600" y="3149600"/>
            <a:ext cx="215265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96" name="Picture 352" descr="cock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3" y="4999038"/>
            <a:ext cx="2379662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98" name="Text Box 354"/>
          <p:cNvSpPr txBox="1">
            <a:spLocks noChangeArrowheads="1"/>
          </p:cNvSpPr>
          <p:nvPr/>
        </p:nvSpPr>
        <p:spPr bwMode="auto">
          <a:xfrm>
            <a:off x="7821613" y="3789363"/>
            <a:ext cx="935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dirty="0"/>
              <a:t>s</a:t>
            </a:r>
            <a:r>
              <a:rPr lang="cs-CZ" dirty="0" smtClean="0"/>
              <a:t>pojka</a:t>
            </a:r>
            <a:endParaRPr lang="cs-CZ" dirty="0"/>
          </a:p>
        </p:txBody>
      </p:sp>
      <p:sp>
        <p:nvSpPr>
          <p:cNvPr id="6500" name="Text Box 356"/>
          <p:cNvSpPr txBox="1">
            <a:spLocks noChangeArrowheads="1"/>
          </p:cNvSpPr>
          <p:nvPr/>
        </p:nvSpPr>
        <p:spPr bwMode="auto">
          <a:xfrm>
            <a:off x="3165475" y="5661025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dirty="0"/>
              <a:t>r</a:t>
            </a:r>
            <a:r>
              <a:rPr lang="cs-CZ" dirty="0" smtClean="0"/>
              <a:t>ozptylka</a:t>
            </a:r>
            <a:endParaRPr lang="cs-CZ" dirty="0"/>
          </a:p>
        </p:txBody>
      </p:sp>
      <p:sp>
        <p:nvSpPr>
          <p:cNvPr id="6501" name="Text Box 357"/>
          <p:cNvSpPr txBox="1">
            <a:spLocks noChangeArrowheads="1"/>
          </p:cNvSpPr>
          <p:nvPr/>
        </p:nvSpPr>
        <p:spPr bwMode="auto">
          <a:xfrm>
            <a:off x="4597400" y="5957888"/>
            <a:ext cx="41767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Vlastnosti obrazu vytvořeného spojkou závisí na vzdálenosti předmětu od čočky.</a:t>
            </a:r>
          </a:p>
        </p:txBody>
      </p:sp>
      <p:sp>
        <p:nvSpPr>
          <p:cNvPr id="6503" name="Line 359"/>
          <p:cNvSpPr>
            <a:spLocks noChangeShapeType="1"/>
          </p:cNvSpPr>
          <p:nvPr/>
        </p:nvSpPr>
        <p:spPr bwMode="auto">
          <a:xfrm flipV="1">
            <a:off x="4716463" y="5229225"/>
            <a:ext cx="0" cy="215900"/>
          </a:xfrm>
          <a:prstGeom prst="line">
            <a:avLst/>
          </a:prstGeom>
          <a:noFill/>
          <a:ln w="22225">
            <a:solidFill>
              <a:srgbClr val="99FF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04" name="Line 360"/>
          <p:cNvSpPr>
            <a:spLocks noChangeShapeType="1"/>
          </p:cNvSpPr>
          <p:nvPr/>
        </p:nvSpPr>
        <p:spPr bwMode="auto">
          <a:xfrm flipV="1">
            <a:off x="4716463" y="5589588"/>
            <a:ext cx="0" cy="215900"/>
          </a:xfrm>
          <a:prstGeom prst="line">
            <a:avLst/>
          </a:prstGeom>
          <a:noFill/>
          <a:ln w="2222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05" name="Text Box 361"/>
          <p:cNvSpPr txBox="1">
            <a:spLocks noChangeArrowheads="1"/>
          </p:cNvSpPr>
          <p:nvPr/>
        </p:nvSpPr>
        <p:spPr bwMode="auto">
          <a:xfrm>
            <a:off x="4795838" y="5157788"/>
            <a:ext cx="230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dirty="0"/>
              <a:t>- </a:t>
            </a:r>
            <a:r>
              <a:rPr lang="cs-CZ" dirty="0" smtClean="0"/>
              <a:t>vzor </a:t>
            </a:r>
            <a:r>
              <a:rPr lang="cs-CZ" dirty="0"/>
              <a:t>(předmět)</a:t>
            </a:r>
          </a:p>
        </p:txBody>
      </p:sp>
      <p:sp>
        <p:nvSpPr>
          <p:cNvPr id="6506" name="Text Box 362"/>
          <p:cNvSpPr txBox="1">
            <a:spLocks noChangeArrowheads="1"/>
          </p:cNvSpPr>
          <p:nvPr/>
        </p:nvSpPr>
        <p:spPr bwMode="auto">
          <a:xfrm>
            <a:off x="4792663" y="5491163"/>
            <a:ext cx="230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dirty="0"/>
              <a:t>- </a:t>
            </a:r>
            <a:r>
              <a:rPr lang="cs-CZ" dirty="0" smtClean="0"/>
              <a:t>obraz</a:t>
            </a:r>
            <a:endParaRPr lang="cs-CZ" dirty="0"/>
          </a:p>
        </p:txBody>
      </p:sp>
      <p:sp>
        <p:nvSpPr>
          <p:cNvPr id="6507" name="AutoShape 363"/>
          <p:cNvSpPr>
            <a:spLocks noChangeArrowheads="1"/>
          </p:cNvSpPr>
          <p:nvPr/>
        </p:nvSpPr>
        <p:spPr bwMode="auto">
          <a:xfrm>
            <a:off x="7524750" y="3789363"/>
            <a:ext cx="288925" cy="433387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>
              <a:solidFill>
                <a:schemeClr val="folHlink"/>
              </a:solidFill>
            </a:endParaRPr>
          </a:p>
        </p:txBody>
      </p:sp>
      <p:sp>
        <p:nvSpPr>
          <p:cNvPr id="6508" name="AutoShape 364"/>
          <p:cNvSpPr>
            <a:spLocks noChangeArrowheads="1"/>
          </p:cNvSpPr>
          <p:nvPr/>
        </p:nvSpPr>
        <p:spPr bwMode="auto">
          <a:xfrm>
            <a:off x="2852738" y="5648325"/>
            <a:ext cx="288925" cy="433388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5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5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5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98" grpId="0"/>
      <p:bldP spid="6435" grpId="0"/>
      <p:bldP spid="6489" grpId="0"/>
      <p:bldP spid="6490" grpId="0"/>
      <p:bldP spid="6491" grpId="0"/>
      <p:bldP spid="6492" grpId="0"/>
      <p:bldP spid="6498" grpId="0"/>
      <p:bldP spid="6500" grpId="0"/>
      <p:bldP spid="6501" grpId="0"/>
      <p:bldP spid="6503" grpId="0" animBg="1"/>
      <p:bldP spid="6504" grpId="0" animBg="1"/>
      <p:bldP spid="6505" grpId="0"/>
      <p:bldP spid="6506" grpId="0"/>
      <p:bldP spid="6507" grpId="0" animBg="1"/>
      <p:bldP spid="650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ctrTitle"/>
          </p:nvPr>
        </p:nvSpPr>
        <p:spPr>
          <a:xfrm>
            <a:off x="95250" y="655638"/>
            <a:ext cx="4284663" cy="792162"/>
          </a:xfrm>
        </p:spPr>
        <p:txBody>
          <a:bodyPr/>
          <a:lstStyle/>
          <a:p>
            <a:pPr algn="l" eaLnBrk="1" hangingPunct="1"/>
            <a:r>
              <a:rPr lang="cs-CZ" sz="2500" b="1" smtClean="0">
                <a:cs typeface="Times New Roman" pitchFamily="18" charset="0"/>
              </a:rPr>
              <a:t>21.6 Něco navíc pro šikovné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88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Fyzika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sp>
        <p:nvSpPr>
          <p:cNvPr id="7172" name="Text Box 182"/>
          <p:cNvSpPr txBox="1">
            <a:spLocks noChangeArrowheads="1"/>
          </p:cNvSpPr>
          <p:nvPr/>
        </p:nvSpPr>
        <p:spPr bwMode="auto">
          <a:xfrm>
            <a:off x="592138" y="15779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7410" name="Text Box 242"/>
          <p:cNvSpPr txBox="1">
            <a:spLocks noChangeArrowheads="1"/>
          </p:cNvSpPr>
          <p:nvPr/>
        </p:nvSpPr>
        <p:spPr bwMode="auto">
          <a:xfrm>
            <a:off x="209550" y="1312863"/>
            <a:ext cx="8207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chemeClr val="folHlink"/>
                </a:solidFill>
              </a:rPr>
              <a:t>Barva neprůhledného tělesa</a:t>
            </a:r>
          </a:p>
        </p:txBody>
      </p:sp>
      <p:sp>
        <p:nvSpPr>
          <p:cNvPr id="7411" name="Text Box 243"/>
          <p:cNvSpPr txBox="1">
            <a:spLocks noChangeArrowheads="1"/>
          </p:cNvSpPr>
          <p:nvPr/>
        </p:nvSpPr>
        <p:spPr bwMode="auto">
          <a:xfrm>
            <a:off x="263525" y="3911600"/>
            <a:ext cx="8351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/>
              <a:t> Slouží ke sledování velmi vzdálených předmětů. Tvoří ho dvě optické soustavy</a:t>
            </a:r>
          </a:p>
        </p:txBody>
      </p:sp>
      <p:sp>
        <p:nvSpPr>
          <p:cNvPr id="7412" name="Text Box 244"/>
          <p:cNvSpPr txBox="1">
            <a:spLocks noChangeArrowheads="1"/>
          </p:cNvSpPr>
          <p:nvPr/>
        </p:nvSpPr>
        <p:spPr bwMode="auto">
          <a:xfrm>
            <a:off x="250825" y="2781300"/>
            <a:ext cx="252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rgbClr val="009900"/>
                </a:solidFill>
              </a:rPr>
              <a:t>Mikroskop</a:t>
            </a:r>
          </a:p>
        </p:txBody>
      </p:sp>
      <p:sp>
        <p:nvSpPr>
          <p:cNvPr id="7413" name="Text Box 245"/>
          <p:cNvSpPr txBox="1">
            <a:spLocks noChangeArrowheads="1"/>
          </p:cNvSpPr>
          <p:nvPr/>
        </p:nvSpPr>
        <p:spPr bwMode="auto">
          <a:xfrm>
            <a:off x="263525" y="3027363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/>
              <a:t> Slouží k prohlížení velmi malých těles. Tvoří ho dvě optické soustavy (objektiv a okulár). </a:t>
            </a:r>
          </a:p>
        </p:txBody>
      </p:sp>
      <p:sp>
        <p:nvSpPr>
          <p:cNvPr id="7418" name="Text Box 250"/>
          <p:cNvSpPr txBox="1">
            <a:spLocks noChangeArrowheads="1"/>
          </p:cNvSpPr>
          <p:nvPr/>
        </p:nvSpPr>
        <p:spPr bwMode="auto">
          <a:xfrm>
            <a:off x="242888" y="1577975"/>
            <a:ext cx="83518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cs-CZ" dirty="0"/>
              <a:t> Barva tělesa závisí na tom, kterou složku bílého světla odráží.</a:t>
            </a:r>
          </a:p>
          <a:p>
            <a:pPr eaLnBrk="1" hangingPunct="1">
              <a:buFontTx/>
              <a:buChar char="•"/>
            </a:pPr>
            <a:r>
              <a:rPr lang="cs-CZ" dirty="0"/>
              <a:t> Odráží-li všechny složky (barvy), je těleso </a:t>
            </a:r>
            <a:r>
              <a:rPr lang="cs-CZ" dirty="0" smtClean="0"/>
              <a:t>bílé.</a:t>
            </a:r>
            <a:endParaRPr lang="cs-CZ" dirty="0"/>
          </a:p>
          <a:p>
            <a:pPr eaLnBrk="1" hangingPunct="1">
              <a:buFontTx/>
              <a:buChar char="•"/>
            </a:pPr>
            <a:r>
              <a:rPr lang="cs-CZ" dirty="0"/>
              <a:t> Pohlcuje-li všechny složky (barvy), je těleso </a:t>
            </a:r>
            <a:r>
              <a:rPr lang="cs-CZ" dirty="0" smtClean="0"/>
              <a:t>černé.</a:t>
            </a:r>
            <a:endParaRPr lang="cs-CZ" dirty="0"/>
          </a:p>
          <a:p>
            <a:pPr eaLnBrk="1" hangingPunct="1">
              <a:buFontTx/>
              <a:buChar char="•"/>
            </a:pPr>
            <a:r>
              <a:rPr lang="cs-CZ" dirty="0"/>
              <a:t> Vidíme-li těleso jako modré, modrou složku odráží a ostatní </a:t>
            </a:r>
            <a:r>
              <a:rPr lang="cs-CZ" dirty="0" smtClean="0"/>
              <a:t>pohlcuje.</a:t>
            </a:r>
            <a:endParaRPr lang="cs-CZ" dirty="0"/>
          </a:p>
        </p:txBody>
      </p:sp>
      <p:sp>
        <p:nvSpPr>
          <p:cNvPr id="7419" name="Text Box 251"/>
          <p:cNvSpPr txBox="1">
            <a:spLocks noChangeArrowheads="1"/>
          </p:cNvSpPr>
          <p:nvPr/>
        </p:nvSpPr>
        <p:spPr bwMode="auto">
          <a:xfrm>
            <a:off x="420688" y="3271838"/>
            <a:ext cx="8280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Jako celek mají vlastnosti spojky.</a:t>
            </a:r>
          </a:p>
        </p:txBody>
      </p:sp>
      <p:sp>
        <p:nvSpPr>
          <p:cNvPr id="7420" name="Text Box 252"/>
          <p:cNvSpPr txBox="1">
            <a:spLocks noChangeArrowheads="1"/>
          </p:cNvSpPr>
          <p:nvPr/>
        </p:nvSpPr>
        <p:spPr bwMode="auto">
          <a:xfrm>
            <a:off x="250825" y="3657600"/>
            <a:ext cx="8207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chemeClr val="folHlink"/>
                </a:solidFill>
              </a:rPr>
              <a:t>Dalekohled</a:t>
            </a:r>
          </a:p>
        </p:txBody>
      </p:sp>
      <p:sp>
        <p:nvSpPr>
          <p:cNvPr id="7421" name="Text Box 253"/>
          <p:cNvSpPr txBox="1">
            <a:spLocks noChangeArrowheads="1"/>
          </p:cNvSpPr>
          <p:nvPr/>
        </p:nvSpPr>
        <p:spPr bwMode="auto">
          <a:xfrm>
            <a:off x="255588" y="4816475"/>
            <a:ext cx="252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rgbClr val="009900"/>
                </a:solidFill>
              </a:rPr>
              <a:t>Kontaktní čočky</a:t>
            </a:r>
          </a:p>
        </p:txBody>
      </p:sp>
      <p:sp>
        <p:nvSpPr>
          <p:cNvPr id="7422" name="Text Box 254"/>
          <p:cNvSpPr txBox="1">
            <a:spLocks noChangeArrowheads="1"/>
          </p:cNvSpPr>
          <p:nvPr/>
        </p:nvSpPr>
        <p:spPr bwMode="auto">
          <a:xfrm>
            <a:off x="250825" y="5081588"/>
            <a:ext cx="8280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dirty="0"/>
              <a:t> Vynalezl je český vědec Otto </a:t>
            </a:r>
            <a:r>
              <a:rPr lang="cs-CZ" dirty="0" smtClean="0"/>
              <a:t>Wichterle.</a:t>
            </a:r>
            <a:endParaRPr lang="cs-CZ" dirty="0"/>
          </a:p>
        </p:txBody>
      </p:sp>
      <p:pic>
        <p:nvPicPr>
          <p:cNvPr id="7423" name="Picture 255" descr="mikroskop_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92150"/>
            <a:ext cx="1439862" cy="217328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24" name="Picture 256" descr="29038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4941888"/>
            <a:ext cx="2592387" cy="17113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25" name="Picture 257" descr="stell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788" y="4924425"/>
            <a:ext cx="1995487" cy="172243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26" name="Picture 258" descr="foto-E110_SCHEMA-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063" y="704850"/>
            <a:ext cx="2016125" cy="8413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27" name="Text Box 259"/>
          <p:cNvSpPr txBox="1">
            <a:spLocks noChangeArrowheads="1"/>
          </p:cNvSpPr>
          <p:nvPr/>
        </p:nvSpPr>
        <p:spPr bwMode="auto">
          <a:xfrm>
            <a:off x="382588" y="4187825"/>
            <a:ext cx="8496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dirty="0"/>
              <a:t>(objektiv a okulár). Mohou být použity jen spojky (hvězdářský) nebo spojka a rozptylka (Galileův), duté zrcadlo místo objektivu a optické hranoly (triedr</a:t>
            </a:r>
            <a:r>
              <a:rPr lang="cs-CZ" dirty="0" smtClean="0"/>
              <a:t>).</a:t>
            </a:r>
            <a:endParaRPr lang="cs-CZ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10" grpId="0"/>
      <p:bldP spid="7411" grpId="0"/>
      <p:bldP spid="7412" grpId="0"/>
      <p:bldP spid="7413" grpId="0"/>
      <p:bldP spid="7418" grpId="0"/>
      <p:bldP spid="7419" grpId="0"/>
      <p:bldP spid="7420" grpId="0"/>
      <p:bldP spid="7421" grpId="0"/>
      <p:bldP spid="7422" grpId="0"/>
      <p:bldP spid="74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ctrTitle"/>
          </p:nvPr>
        </p:nvSpPr>
        <p:spPr>
          <a:xfrm>
            <a:off x="47625" y="655638"/>
            <a:ext cx="7045325" cy="792162"/>
          </a:xfrm>
        </p:spPr>
        <p:txBody>
          <a:bodyPr/>
          <a:lstStyle/>
          <a:p>
            <a:pPr algn="l" eaLnBrk="1" hangingPunct="1"/>
            <a:r>
              <a:rPr lang="cs-CZ" sz="2500" b="1" smtClean="0">
                <a:cs typeface="Times New Roman" pitchFamily="18" charset="0"/>
              </a:rPr>
              <a:t>21.7 CLIL – Refraction of light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88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600" b="1" dirty="0" err="1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Physics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79388" y="1260475"/>
            <a:ext cx="4033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000" b="1">
                <a:solidFill>
                  <a:schemeClr val="folHlink"/>
                </a:solidFill>
              </a:rPr>
              <a:t>Vocabulary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98438" y="1604963"/>
            <a:ext cx="8640762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dirty="0"/>
              <a:t>l</a:t>
            </a:r>
            <a:r>
              <a:rPr lang="cs-CZ" dirty="0" smtClean="0"/>
              <a:t>om </a:t>
            </a:r>
            <a:r>
              <a:rPr lang="cs-CZ" dirty="0"/>
              <a:t>světla – </a:t>
            </a:r>
            <a:r>
              <a:rPr lang="cs-CZ" dirty="0" err="1"/>
              <a:t>Refraction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light</a:t>
            </a:r>
            <a:r>
              <a:rPr lang="cs-CZ" dirty="0"/>
              <a:t>	</a:t>
            </a:r>
          </a:p>
          <a:p>
            <a:pPr eaLnBrk="1" hangingPunct="1"/>
            <a:r>
              <a:rPr lang="cs-CZ" dirty="0"/>
              <a:t>o</a:t>
            </a:r>
            <a:r>
              <a:rPr lang="cs-CZ" dirty="0" smtClean="0"/>
              <a:t>braz </a:t>
            </a:r>
            <a:r>
              <a:rPr lang="cs-CZ" dirty="0"/>
              <a:t>– Image 			</a:t>
            </a:r>
          </a:p>
          <a:p>
            <a:pPr eaLnBrk="1" hangingPunct="1"/>
            <a:r>
              <a:rPr lang="cs-CZ" dirty="0"/>
              <a:t>s</a:t>
            </a:r>
            <a:r>
              <a:rPr lang="cs-CZ" dirty="0" smtClean="0"/>
              <a:t>ítnice </a:t>
            </a:r>
            <a:r>
              <a:rPr lang="cs-CZ" dirty="0"/>
              <a:t>– Retina 	</a:t>
            </a:r>
          </a:p>
          <a:p>
            <a:pPr eaLnBrk="1" hangingPunct="1"/>
            <a:r>
              <a:rPr lang="cs-CZ" dirty="0"/>
              <a:t>o</a:t>
            </a:r>
            <a:r>
              <a:rPr lang="cs-CZ" dirty="0" smtClean="0"/>
              <a:t>ptická </a:t>
            </a:r>
            <a:r>
              <a:rPr lang="cs-CZ" dirty="0"/>
              <a:t>čočka – </a:t>
            </a:r>
            <a:r>
              <a:rPr lang="cs-CZ" dirty="0" err="1"/>
              <a:t>Optical</a:t>
            </a:r>
            <a:r>
              <a:rPr lang="cs-CZ" dirty="0"/>
              <a:t> </a:t>
            </a:r>
            <a:r>
              <a:rPr lang="cs-CZ" dirty="0" err="1"/>
              <a:t>lens</a:t>
            </a:r>
            <a:endParaRPr lang="cs-CZ" dirty="0"/>
          </a:p>
          <a:p>
            <a:pPr eaLnBrk="1" hangingPunct="1"/>
            <a:r>
              <a:rPr lang="cs-CZ" dirty="0"/>
              <a:t>s</a:t>
            </a:r>
            <a:r>
              <a:rPr lang="cs-CZ" dirty="0" smtClean="0"/>
              <a:t>pojka </a:t>
            </a:r>
            <a:r>
              <a:rPr lang="cs-CZ" dirty="0"/>
              <a:t>– </a:t>
            </a:r>
            <a:r>
              <a:rPr lang="cs-CZ" dirty="0" err="1"/>
              <a:t>C</a:t>
            </a:r>
            <a:r>
              <a:rPr lang="cs-CZ" dirty="0" err="1" smtClean="0"/>
              <a:t>onvex</a:t>
            </a:r>
            <a:r>
              <a:rPr lang="cs-CZ" dirty="0" smtClean="0"/>
              <a:t> </a:t>
            </a:r>
            <a:r>
              <a:rPr lang="cs-CZ" dirty="0" err="1"/>
              <a:t>lens</a:t>
            </a:r>
            <a:endParaRPr lang="cs-CZ" dirty="0"/>
          </a:p>
          <a:p>
            <a:pPr eaLnBrk="1" hangingPunct="1"/>
            <a:r>
              <a:rPr lang="cs-CZ" dirty="0"/>
              <a:t>r</a:t>
            </a:r>
            <a:r>
              <a:rPr lang="cs-CZ" dirty="0" smtClean="0"/>
              <a:t>ozptylka </a:t>
            </a:r>
            <a:r>
              <a:rPr lang="cs-CZ" dirty="0"/>
              <a:t>– </a:t>
            </a:r>
            <a:r>
              <a:rPr lang="cs-CZ" dirty="0" err="1"/>
              <a:t>Concave</a:t>
            </a:r>
            <a:r>
              <a:rPr lang="cs-CZ" dirty="0"/>
              <a:t> </a:t>
            </a:r>
            <a:r>
              <a:rPr lang="cs-CZ" dirty="0" err="1"/>
              <a:t>lens</a:t>
            </a:r>
            <a:endParaRPr lang="cs-CZ" dirty="0"/>
          </a:p>
        </p:txBody>
      </p:sp>
      <p:sp>
        <p:nvSpPr>
          <p:cNvPr id="8274" name="Text Box 82"/>
          <p:cNvSpPr txBox="1">
            <a:spLocks noChangeArrowheads="1"/>
          </p:cNvSpPr>
          <p:nvPr/>
        </p:nvSpPr>
        <p:spPr bwMode="auto">
          <a:xfrm>
            <a:off x="204788" y="3814763"/>
            <a:ext cx="4032250" cy="215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An image should be created on the retina.</a:t>
            </a:r>
          </a:p>
          <a:p>
            <a:pPr eaLnBrk="1" hangingPunct="1">
              <a:spcBef>
                <a:spcPct val="50000"/>
              </a:spcBef>
            </a:pPr>
            <a:r>
              <a:rPr lang="cs-CZ"/>
              <a:t>If it is created behind the retina, </a:t>
            </a:r>
          </a:p>
          <a:p>
            <a:pPr eaLnBrk="1" hangingPunct="1"/>
            <a:r>
              <a:rPr lang="cs-CZ"/>
              <a:t>the eye is long-sighted.</a:t>
            </a:r>
          </a:p>
          <a:p>
            <a:pPr eaLnBrk="1" hangingPunct="1">
              <a:spcBef>
                <a:spcPct val="50000"/>
              </a:spcBef>
            </a:pPr>
            <a:r>
              <a:rPr lang="cs-CZ"/>
              <a:t>If it is created in front of the retina, </a:t>
            </a:r>
          </a:p>
          <a:p>
            <a:pPr eaLnBrk="1" hangingPunct="1"/>
            <a:r>
              <a:rPr lang="cs-CZ"/>
              <a:t>the eye is short-sighted.</a:t>
            </a:r>
          </a:p>
          <a:p>
            <a:pPr eaLnBrk="1" hangingPunct="1">
              <a:spcBef>
                <a:spcPct val="50000"/>
              </a:spcBef>
            </a:pPr>
            <a:r>
              <a:rPr lang="cs-CZ"/>
              <a:t>These defects are repaired by optical lens.</a:t>
            </a:r>
          </a:p>
        </p:txBody>
      </p:sp>
      <p:sp>
        <p:nvSpPr>
          <p:cNvPr id="8275" name="Text Box 83"/>
          <p:cNvSpPr txBox="1">
            <a:spLocks noChangeArrowheads="1"/>
          </p:cNvSpPr>
          <p:nvPr/>
        </p:nvSpPr>
        <p:spPr bwMode="auto">
          <a:xfrm>
            <a:off x="192088" y="3494088"/>
            <a:ext cx="26654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rgbClr val="009900"/>
                </a:solidFill>
              </a:rPr>
              <a:t>Eye defects</a:t>
            </a:r>
          </a:p>
        </p:txBody>
      </p:sp>
      <p:pic>
        <p:nvPicPr>
          <p:cNvPr id="8300" name="Picture 108" descr="220px-Myop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858838"/>
            <a:ext cx="3240088" cy="29051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01" name="Picture 109" descr="hypermetro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019550"/>
            <a:ext cx="3240088" cy="253523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199" grpId="0"/>
      <p:bldP spid="8274" grpId="0"/>
      <p:bldP spid="82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ctrTitle"/>
          </p:nvPr>
        </p:nvSpPr>
        <p:spPr>
          <a:xfrm>
            <a:off x="20638" y="665163"/>
            <a:ext cx="2916237" cy="792162"/>
          </a:xfrm>
        </p:spPr>
        <p:txBody>
          <a:bodyPr/>
          <a:lstStyle/>
          <a:p>
            <a:pPr algn="l" eaLnBrk="1" hangingPunct="1"/>
            <a:r>
              <a:rPr lang="cs-CZ" sz="2500" b="1" smtClean="0">
                <a:cs typeface="Times New Roman" pitchFamily="18" charset="0"/>
              </a:rPr>
              <a:t>21.8 Test znalostí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7337425" y="1433513"/>
            <a:ext cx="185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sz="1600" b="1">
                <a:solidFill>
                  <a:srgbClr val="813763"/>
                </a:solidFill>
                <a:cs typeface="Times New Roman" pitchFamily="18" charset="0"/>
              </a:rPr>
              <a:t>Správné odpovědi:</a:t>
            </a: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/>
        </p:nvGraphicFramePr>
        <p:xfrm>
          <a:off x="179510" y="1509837"/>
          <a:ext cx="7185180" cy="4734748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2367374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2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40" marB="6094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2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2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40" marB="60940">
                    <a:solidFill>
                      <a:srgbClr val="FFFF00"/>
                    </a:solidFill>
                  </a:tcPr>
                </a:tc>
              </a:tr>
              <a:tr h="2367374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2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cs-CZ" sz="21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cs-CZ" sz="21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40" marB="6094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endParaRPr lang="cs-CZ" sz="2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40" marB="60940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7978775" y="1773238"/>
            <a:ext cx="842963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AutoNum type="arabicPeriod"/>
            </a:pPr>
            <a:endParaRPr lang="cs-CZ" sz="1600" b="1">
              <a:cs typeface="Times New Roman" pitchFamily="18" charset="0"/>
            </a:endParaRPr>
          </a:p>
          <a:p>
            <a:pPr eaLnBrk="1" hangingPunct="1">
              <a:buFontTx/>
              <a:buAutoNum type="arabicPeriod"/>
            </a:pPr>
            <a:r>
              <a:rPr lang="cs-CZ" sz="1600" b="1">
                <a:cs typeface="Times New Roman" pitchFamily="18" charset="0"/>
              </a:rPr>
              <a:t>a)</a:t>
            </a:r>
          </a:p>
          <a:p>
            <a:pPr eaLnBrk="1" hangingPunct="1">
              <a:buFontTx/>
              <a:buAutoNum type="arabicPeriod"/>
            </a:pPr>
            <a:r>
              <a:rPr lang="cs-CZ" sz="1600" b="1">
                <a:cs typeface="Times New Roman" pitchFamily="18" charset="0"/>
              </a:rPr>
              <a:t>b)</a:t>
            </a:r>
          </a:p>
          <a:p>
            <a:pPr eaLnBrk="1" hangingPunct="1">
              <a:buFontTx/>
              <a:buAutoNum type="arabicPeriod"/>
            </a:pPr>
            <a:r>
              <a:rPr lang="cs-CZ" sz="1600" b="1">
                <a:cs typeface="Times New Roman" pitchFamily="18" charset="0"/>
              </a:rPr>
              <a:t>a)</a:t>
            </a:r>
          </a:p>
          <a:p>
            <a:pPr eaLnBrk="1" hangingPunct="1">
              <a:buFontTx/>
              <a:buAutoNum type="arabicPeriod"/>
            </a:pPr>
            <a:r>
              <a:rPr lang="cs-CZ" sz="1600" b="1">
                <a:cs typeface="Times New Roman" pitchFamily="18" charset="0"/>
              </a:rPr>
              <a:t>c)</a:t>
            </a:r>
          </a:p>
          <a:p>
            <a:pPr eaLnBrk="1" hangingPunct="1">
              <a:buFontTx/>
              <a:buAutoNum type="arabicPeriod"/>
            </a:pPr>
            <a:endParaRPr lang="cs-CZ" sz="1600" b="1">
              <a:cs typeface="Times New Roman" pitchFamily="18" charset="0"/>
            </a:endParaRPr>
          </a:p>
          <a:p>
            <a:pPr eaLnBrk="1" hangingPunct="1"/>
            <a:endParaRPr lang="cs-CZ" sz="1600"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88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Fyzika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11163" y="155416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Kdy se světlo při dopadu na rozhraní dvou prostředí neláme?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11163" y="2254250"/>
            <a:ext cx="32972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cs-CZ" dirty="0"/>
              <a:t>Je-li úhel dopadu 0</a:t>
            </a:r>
            <a:r>
              <a:rPr lang="cs-CZ" dirty="0" smtClean="0"/>
              <a:t>°.</a:t>
            </a:r>
            <a:endParaRPr lang="cs-CZ" dirty="0"/>
          </a:p>
          <a:p>
            <a:pPr eaLnBrk="1" hangingPunct="1">
              <a:buFontTx/>
              <a:buAutoNum type="alphaLcParenR"/>
            </a:pPr>
            <a:r>
              <a:rPr lang="cs-CZ" dirty="0"/>
              <a:t>Je-li úhel dopadu 90</a:t>
            </a:r>
            <a:r>
              <a:rPr lang="cs-CZ" dirty="0" smtClean="0"/>
              <a:t>°.</a:t>
            </a:r>
            <a:endParaRPr lang="cs-CZ" dirty="0"/>
          </a:p>
          <a:p>
            <a:pPr eaLnBrk="1" hangingPunct="1">
              <a:buFontTx/>
              <a:buAutoNum type="alphaLcParenR"/>
            </a:pPr>
            <a:r>
              <a:rPr lang="cs-CZ" dirty="0"/>
              <a:t>Je-li úhel dopadu 45</a:t>
            </a:r>
            <a:r>
              <a:rPr lang="cs-CZ" dirty="0" smtClean="0"/>
              <a:t>°.</a:t>
            </a:r>
            <a:endParaRPr lang="cs-CZ" dirty="0"/>
          </a:p>
          <a:p>
            <a:pPr eaLnBrk="1" hangingPunct="1">
              <a:buFontTx/>
              <a:buAutoNum type="alphaLcParenR"/>
            </a:pPr>
            <a:r>
              <a:rPr lang="cs-CZ" dirty="0"/>
              <a:t>Je-li úhel dopadu 60</a:t>
            </a:r>
            <a:r>
              <a:rPr lang="cs-CZ" dirty="0" smtClean="0"/>
              <a:t>°.</a:t>
            </a:r>
            <a:endParaRPr lang="cs-CZ" dirty="0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92113" y="3938588"/>
            <a:ext cx="3316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Jak se jmenuje přístroj k pozorování vzdálených těles?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95288" y="4652963"/>
            <a:ext cx="34591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cs-CZ" dirty="0"/>
              <a:t>l</a:t>
            </a:r>
            <a:r>
              <a:rPr lang="cs-CZ" dirty="0" smtClean="0"/>
              <a:t>upa</a:t>
            </a:r>
            <a:endParaRPr lang="cs-CZ" dirty="0"/>
          </a:p>
          <a:p>
            <a:pPr eaLnBrk="1" hangingPunct="1">
              <a:buFontTx/>
              <a:buAutoNum type="alphaLcParenR"/>
            </a:pPr>
            <a:r>
              <a:rPr lang="cs-CZ" dirty="0"/>
              <a:t>t</a:t>
            </a:r>
            <a:r>
              <a:rPr lang="cs-CZ" dirty="0" smtClean="0"/>
              <a:t>riedr</a:t>
            </a:r>
            <a:endParaRPr lang="cs-CZ" dirty="0"/>
          </a:p>
          <a:p>
            <a:pPr eaLnBrk="1" hangingPunct="1">
              <a:buFontTx/>
              <a:buAutoNum type="alphaLcParenR"/>
            </a:pPr>
            <a:r>
              <a:rPr lang="cs-CZ" dirty="0"/>
              <a:t>m</a:t>
            </a:r>
            <a:r>
              <a:rPr lang="cs-CZ" dirty="0" smtClean="0"/>
              <a:t>ikroskop</a:t>
            </a:r>
            <a:endParaRPr lang="cs-CZ" dirty="0"/>
          </a:p>
          <a:p>
            <a:pPr eaLnBrk="1" hangingPunct="1">
              <a:buFontTx/>
              <a:buAutoNum type="alphaLcParenR"/>
            </a:pPr>
            <a:r>
              <a:rPr lang="cs-CZ" dirty="0"/>
              <a:t>r</a:t>
            </a:r>
            <a:r>
              <a:rPr lang="cs-CZ" dirty="0" smtClean="0"/>
              <a:t>ozptylka</a:t>
            </a:r>
            <a:endParaRPr lang="cs-CZ" dirty="0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981450" y="1571625"/>
            <a:ext cx="289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dirty="0"/>
              <a:t>Čočka v lidském oku funguje </a:t>
            </a:r>
            <a:r>
              <a:rPr lang="cs-CZ" dirty="0" smtClean="0"/>
              <a:t>jako?</a:t>
            </a:r>
            <a:endParaRPr lang="cs-CZ" dirty="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995738" y="2252663"/>
            <a:ext cx="30241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cs-CZ" dirty="0"/>
              <a:t>s</a:t>
            </a:r>
            <a:r>
              <a:rPr lang="cs-CZ" dirty="0" smtClean="0"/>
              <a:t>pojka</a:t>
            </a:r>
            <a:endParaRPr lang="cs-CZ" dirty="0"/>
          </a:p>
          <a:p>
            <a:pPr eaLnBrk="1" hangingPunct="1">
              <a:buFontTx/>
              <a:buAutoNum type="alphaLcParenR"/>
            </a:pPr>
            <a:r>
              <a:rPr lang="cs-CZ" dirty="0"/>
              <a:t>r</a:t>
            </a:r>
            <a:r>
              <a:rPr lang="cs-CZ" dirty="0" smtClean="0"/>
              <a:t>ozptylka</a:t>
            </a:r>
            <a:endParaRPr lang="cs-CZ" dirty="0"/>
          </a:p>
          <a:p>
            <a:pPr eaLnBrk="1" hangingPunct="1">
              <a:buFontTx/>
              <a:buAutoNum type="alphaLcParenR"/>
            </a:pPr>
            <a:r>
              <a:rPr lang="cs-CZ" dirty="0"/>
              <a:t>o</a:t>
            </a:r>
            <a:r>
              <a:rPr lang="cs-CZ" dirty="0" smtClean="0"/>
              <a:t>hnisko</a:t>
            </a:r>
            <a:endParaRPr lang="cs-CZ" dirty="0"/>
          </a:p>
          <a:p>
            <a:pPr eaLnBrk="1" hangingPunct="1">
              <a:buFontTx/>
              <a:buAutoNum type="alphaLcParenR"/>
            </a:pPr>
            <a:r>
              <a:rPr lang="cs-CZ" dirty="0"/>
              <a:t>o</a:t>
            </a:r>
            <a:r>
              <a:rPr lang="cs-CZ" dirty="0" smtClean="0"/>
              <a:t>ptický </a:t>
            </a:r>
            <a:r>
              <a:rPr lang="cs-CZ" dirty="0"/>
              <a:t>hranol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3971925" y="3933825"/>
            <a:ext cx="3095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dirty="0"/>
              <a:t>Ohnisko čočky se </a:t>
            </a:r>
            <a:r>
              <a:rPr lang="cs-CZ" dirty="0" smtClean="0"/>
              <a:t>značí?</a:t>
            </a:r>
            <a:endParaRPr lang="cs-CZ" dirty="0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994150" y="4411663"/>
            <a:ext cx="34575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cs-CZ"/>
              <a:t>f</a:t>
            </a:r>
          </a:p>
          <a:p>
            <a:pPr eaLnBrk="1" hangingPunct="1">
              <a:buFontTx/>
              <a:buAutoNum type="alphaLcParenR"/>
            </a:pPr>
            <a:r>
              <a:rPr lang="cs-CZ"/>
              <a:t>r</a:t>
            </a:r>
            <a:endParaRPr lang="cs-CZ" baseline="30000"/>
          </a:p>
          <a:p>
            <a:pPr eaLnBrk="1" hangingPunct="1">
              <a:buFontTx/>
              <a:buAutoNum type="alphaLcParenR"/>
            </a:pPr>
            <a:r>
              <a:rPr lang="cs-CZ"/>
              <a:t>F </a:t>
            </a:r>
          </a:p>
          <a:p>
            <a:pPr eaLnBrk="1" hangingPunct="1">
              <a:buFontTx/>
              <a:buAutoNum type="alphaLcParenR"/>
            </a:pPr>
            <a:r>
              <a:rPr lang="cs-CZ"/>
              <a:t>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9225" grpId="0"/>
      <p:bldP spid="9226" grpId="0"/>
      <p:bldP spid="9227" grpId="0"/>
      <p:bldP spid="9228" grpId="0"/>
      <p:bldP spid="9229" grpId="0"/>
      <p:bldP spid="9230" grpId="0"/>
      <p:bldP spid="9231" grpId="0"/>
      <p:bldP spid="92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 txBox="1">
            <a:spLocks/>
          </p:cNvSpPr>
          <p:nvPr/>
        </p:nvSpPr>
        <p:spPr bwMode="auto">
          <a:xfrm>
            <a:off x="20638" y="665163"/>
            <a:ext cx="383063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2500" b="1">
                <a:cs typeface="Times New Roman" pitchFamily="18" charset="0"/>
              </a:rPr>
              <a:t>21.9 Použité zdroje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88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Fyzika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79388" y="1412875"/>
            <a:ext cx="8785225" cy="514985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  <a:defRPr/>
            </a:pPr>
            <a:r>
              <a:rPr lang="cs-CZ" sz="1400" smtClean="0">
                <a:solidFill>
                  <a:srgbClr val="000000"/>
                </a:solidFill>
                <a:latin typeface="Times New Roman" pitchFamily="18" charset="0"/>
              </a:rPr>
              <a:t> Kolářová, Bohuněk: FYZIKA PRO 7. ROČNÍK ZŠ, Prometheus, 2003 (slide 1, 2, 3, 4, 5)</a:t>
            </a:r>
          </a:p>
          <a:p>
            <a:pPr>
              <a:spcBef>
                <a:spcPct val="10000"/>
              </a:spcBef>
              <a:buFontTx/>
              <a:buChar char="•"/>
              <a:defRPr/>
            </a:pPr>
            <a:r>
              <a:rPr lang="cs-CZ" sz="1400" smtClean="0">
                <a:solidFill>
                  <a:srgbClr val="000000"/>
                </a:solidFill>
                <a:latin typeface="Times New Roman" pitchFamily="18" charset="0"/>
              </a:rPr>
              <a:t> Tesař, Jáchim: FYZIKA 3 PRO ZŠ, SPN, 2009 (slide 6)</a:t>
            </a:r>
          </a:p>
          <a:p>
            <a:pPr>
              <a:spcBef>
                <a:spcPct val="10000"/>
              </a:spcBef>
              <a:buFontTx/>
              <a:buChar char="•"/>
              <a:defRPr/>
            </a:pPr>
            <a:endParaRPr lang="cs-CZ" sz="1400" smtClean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spcBef>
                <a:spcPct val="10000"/>
              </a:spcBef>
              <a:buFontTx/>
              <a:buChar char="•"/>
              <a:defRPr/>
            </a:pPr>
            <a:r>
              <a:rPr lang="cs-CZ" sz="1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Obrázky: </a:t>
            </a:r>
            <a:endParaRPr lang="cs-CZ" sz="1000" smtClean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spcBef>
                <a:spcPct val="10000"/>
              </a:spcBef>
              <a:buFontTx/>
              <a:buChar char="•"/>
              <a:defRPr/>
            </a:pPr>
            <a:r>
              <a:rPr lang="cs-CZ" sz="1400" smtClean="0">
                <a:solidFill>
                  <a:srgbClr val="000000"/>
                </a:solidFill>
                <a:latin typeface="Times New Roman" pitchFamily="18" charset="0"/>
              </a:rPr>
              <a:t> Kolářová, Bohuněk: FYZIKA PRO 7. ROČNÍK ZŠ, Prometheus, 2003 (slide 3)</a:t>
            </a:r>
          </a:p>
          <a:p>
            <a:pPr>
              <a:spcBef>
                <a:spcPct val="10000"/>
              </a:spcBef>
              <a:buFontTx/>
              <a:buChar char="•"/>
              <a:defRPr/>
            </a:pPr>
            <a:r>
              <a:rPr lang="cs-CZ" sz="1400" smtClean="0">
                <a:solidFill>
                  <a:srgbClr val="000000"/>
                </a:solidFill>
                <a:latin typeface="Times New Roman" pitchFamily="18" charset="0"/>
              </a:rPr>
              <a:t> Bohuněk, Kolářová: FYZIKA PRO 7. ROČNÍK ZŠ – A, Prometheus, 1991, str. 115 (slide 4)</a:t>
            </a:r>
          </a:p>
          <a:p>
            <a:pPr>
              <a:spcBef>
                <a:spcPct val="10000"/>
              </a:spcBef>
              <a:defRPr/>
            </a:pPr>
            <a:endParaRPr lang="cs-CZ" sz="100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spcBef>
                <a:spcPct val="10000"/>
              </a:spcBef>
              <a:buFontTx/>
              <a:buChar char="-"/>
              <a:defRPr/>
            </a:pPr>
            <a:r>
              <a:rPr lang="cs-CZ" sz="1400" smtClean="0">
                <a:latin typeface="Times New Roman" pitchFamily="18" charset="0"/>
              </a:rPr>
              <a:t> </a:t>
            </a:r>
            <a:r>
              <a:rPr lang="cs-CZ" sz="1400" smtClean="0">
                <a:latin typeface="Times New Roman" pitchFamily="18" charset="0"/>
                <a:hlinkClick r:id="rId2"/>
              </a:rPr>
              <a:t>http://fotky.sme.sk/fotka/135648/duha</a:t>
            </a:r>
            <a:r>
              <a:rPr lang="cs-CZ" sz="1400" smtClean="0">
                <a:latin typeface="Times New Roman" pitchFamily="18" charset="0"/>
              </a:rPr>
              <a:t> (slide 1)</a:t>
            </a:r>
          </a:p>
          <a:p>
            <a:pPr lvl="1">
              <a:spcBef>
                <a:spcPct val="10000"/>
              </a:spcBef>
              <a:buFontTx/>
              <a:buChar char="-"/>
              <a:defRPr/>
            </a:pPr>
            <a:r>
              <a:rPr lang="cs-CZ" sz="1400" smtClean="0">
                <a:latin typeface="Times New Roman" pitchFamily="18" charset="0"/>
              </a:rPr>
              <a:t> </a:t>
            </a:r>
            <a:r>
              <a:rPr lang="cs-CZ" sz="1400" smtClean="0">
                <a:latin typeface="Times New Roman" pitchFamily="18" charset="0"/>
                <a:hlinkClick r:id="rId3"/>
              </a:rPr>
              <a:t>http://www.osac.cz/filmy-akce-osac</a:t>
            </a:r>
            <a:r>
              <a:rPr lang="cs-CZ" sz="1400" smtClean="0">
                <a:latin typeface="Times New Roman" pitchFamily="18" charset="0"/>
              </a:rPr>
              <a:t> (slide 1)</a:t>
            </a:r>
          </a:p>
          <a:p>
            <a:pPr lvl="1">
              <a:spcBef>
                <a:spcPct val="10000"/>
              </a:spcBef>
              <a:buFontTx/>
              <a:buChar char="-"/>
              <a:defRPr/>
            </a:pPr>
            <a:r>
              <a:rPr lang="cs-CZ" sz="1400" smtClean="0">
                <a:latin typeface="Times New Roman" pitchFamily="18" charset="0"/>
              </a:rPr>
              <a:t> </a:t>
            </a:r>
            <a:r>
              <a:rPr lang="cs-CZ" sz="1400" smtClean="0">
                <a:latin typeface="Times New Roman" pitchFamily="18" charset="0"/>
                <a:hlinkClick r:id="rId4"/>
              </a:rPr>
              <a:t>http://www.prirodnienergie.eu/recepty/napoje-pro-zahrati/</a:t>
            </a:r>
            <a:r>
              <a:rPr lang="cs-CZ" sz="1400" smtClean="0">
                <a:latin typeface="Times New Roman" pitchFamily="18" charset="0"/>
              </a:rPr>
              <a:t> (slide 1)</a:t>
            </a:r>
          </a:p>
          <a:p>
            <a:pPr lvl="1">
              <a:spcBef>
                <a:spcPct val="10000"/>
              </a:spcBef>
              <a:buFontTx/>
              <a:buChar char="-"/>
              <a:defRPr/>
            </a:pPr>
            <a:r>
              <a:rPr lang="cs-CZ" sz="1400" smtClean="0">
                <a:latin typeface="Times New Roman" pitchFamily="18" charset="0"/>
              </a:rPr>
              <a:t> </a:t>
            </a:r>
            <a:r>
              <a:rPr lang="cs-CZ" sz="1400" smtClean="0">
                <a:latin typeface="Times New Roman" pitchFamily="18" charset="0"/>
                <a:hlinkClick r:id="rId5"/>
              </a:rPr>
              <a:t>http://astronomy.chytrak.cz/bbr/bbrimages.htm</a:t>
            </a:r>
            <a:r>
              <a:rPr lang="cs-CZ" sz="1400" smtClean="0">
                <a:latin typeface="Times New Roman" pitchFamily="18" charset="0"/>
              </a:rPr>
              <a:t> (slide 2)</a:t>
            </a:r>
          </a:p>
          <a:p>
            <a:pPr lvl="1">
              <a:spcBef>
                <a:spcPct val="10000"/>
              </a:spcBef>
              <a:buFontTx/>
              <a:buChar char="-"/>
              <a:defRPr/>
            </a:pPr>
            <a:r>
              <a:rPr lang="cs-CZ" sz="1400" smtClean="0">
                <a:latin typeface="Times New Roman" pitchFamily="18" charset="0"/>
              </a:rPr>
              <a:t> </a:t>
            </a:r>
            <a:r>
              <a:rPr lang="cs-CZ" sz="1400" smtClean="0">
                <a:latin typeface="Times New Roman" pitchFamily="18" charset="0"/>
                <a:hlinkClick r:id="rId6"/>
              </a:rPr>
              <a:t>http://www.fotoroman.cz/techniques2/light_eye_camera.htm</a:t>
            </a:r>
            <a:r>
              <a:rPr lang="cs-CZ" sz="1400" smtClean="0">
                <a:latin typeface="Times New Roman" pitchFamily="18" charset="0"/>
              </a:rPr>
              <a:t> (slide 2)</a:t>
            </a:r>
          </a:p>
          <a:p>
            <a:pPr lvl="1">
              <a:spcBef>
                <a:spcPct val="10000"/>
              </a:spcBef>
              <a:buFontTx/>
              <a:buChar char="-"/>
              <a:defRPr/>
            </a:pPr>
            <a:r>
              <a:rPr lang="cs-CZ" sz="1400" smtClean="0">
                <a:latin typeface="Times New Roman" pitchFamily="18" charset="0"/>
              </a:rPr>
              <a:t> </a:t>
            </a:r>
            <a:r>
              <a:rPr lang="cs-CZ" sz="1400" smtClean="0">
                <a:latin typeface="Times New Roman" pitchFamily="18" charset="0"/>
                <a:hlinkClick r:id="rId7"/>
              </a:rPr>
              <a:t>http://www.cocky.cz/akomodace-oka.html</a:t>
            </a:r>
            <a:r>
              <a:rPr lang="cs-CZ" sz="1400" smtClean="0">
                <a:latin typeface="Times New Roman" pitchFamily="18" charset="0"/>
              </a:rPr>
              <a:t> (slide 2)</a:t>
            </a:r>
          </a:p>
          <a:p>
            <a:pPr lvl="1">
              <a:spcBef>
                <a:spcPct val="10000"/>
              </a:spcBef>
              <a:buFontTx/>
              <a:buChar char="-"/>
              <a:defRPr/>
            </a:pPr>
            <a:r>
              <a:rPr lang="cs-CZ" sz="1400" smtClean="0">
                <a:latin typeface="Times New Roman" pitchFamily="18" charset="0"/>
              </a:rPr>
              <a:t> </a:t>
            </a:r>
            <a:r>
              <a:rPr lang="cs-CZ" sz="1400" smtClean="0">
                <a:latin typeface="Times New Roman" pitchFamily="18" charset="0"/>
                <a:hlinkClick r:id="rId8"/>
              </a:rPr>
              <a:t>http://www.vyukovematerialy.cz/fyzika/9/svetlo/lom.htm</a:t>
            </a:r>
            <a:r>
              <a:rPr lang="cs-CZ" sz="1400" smtClean="0">
                <a:latin typeface="Times New Roman" pitchFamily="18" charset="0"/>
              </a:rPr>
              <a:t> (slide 3)</a:t>
            </a:r>
          </a:p>
          <a:p>
            <a:pPr lvl="1">
              <a:spcBef>
                <a:spcPct val="10000"/>
              </a:spcBef>
              <a:buFontTx/>
              <a:buChar char="-"/>
              <a:defRPr/>
            </a:pPr>
            <a:r>
              <a:rPr lang="cs-CZ" sz="1400" smtClean="0">
                <a:latin typeface="Times New Roman" pitchFamily="18" charset="0"/>
              </a:rPr>
              <a:t> </a:t>
            </a:r>
            <a:r>
              <a:rPr lang="cs-CZ" sz="1400" smtClean="0">
                <a:latin typeface="Times New Roman" pitchFamily="18" charset="0"/>
                <a:hlinkClick r:id="rId9"/>
              </a:rPr>
              <a:t>http://www.vedanasbavi.cz/vedecky-orisek.php?lng=sk&amp;ID=18</a:t>
            </a:r>
            <a:r>
              <a:rPr lang="cs-CZ" sz="1400" smtClean="0">
                <a:latin typeface="Times New Roman" pitchFamily="18" charset="0"/>
              </a:rPr>
              <a:t> (slide 4)</a:t>
            </a:r>
          </a:p>
          <a:p>
            <a:pPr lvl="1">
              <a:spcBef>
                <a:spcPct val="10000"/>
              </a:spcBef>
              <a:buFontTx/>
              <a:buChar char="-"/>
              <a:defRPr/>
            </a:pPr>
            <a:r>
              <a:rPr lang="cs-CZ" sz="1400" smtClean="0">
                <a:latin typeface="Times New Roman" pitchFamily="18" charset="0"/>
              </a:rPr>
              <a:t> </a:t>
            </a:r>
            <a:r>
              <a:rPr lang="cs-CZ" sz="1400" smtClean="0">
                <a:latin typeface="Times New Roman" pitchFamily="18" charset="0"/>
                <a:hlinkClick r:id="rId10"/>
              </a:rPr>
              <a:t>http://www.fyzikalni-experimenty.cz/cz/optika/newtonuv-kotouc-skladani-barev/</a:t>
            </a:r>
            <a:r>
              <a:rPr lang="cs-CZ" sz="1400" smtClean="0">
                <a:latin typeface="Times New Roman" pitchFamily="18" charset="0"/>
              </a:rPr>
              <a:t> (slide 4, 6)</a:t>
            </a:r>
          </a:p>
          <a:p>
            <a:pPr lvl="1">
              <a:spcBef>
                <a:spcPct val="10000"/>
              </a:spcBef>
              <a:buFontTx/>
              <a:buChar char="-"/>
              <a:defRPr/>
            </a:pPr>
            <a:r>
              <a:rPr lang="cs-CZ" sz="1400" smtClean="0">
                <a:latin typeface="Times New Roman" pitchFamily="18" charset="0"/>
              </a:rPr>
              <a:t> </a:t>
            </a:r>
            <a:r>
              <a:rPr lang="cs-CZ" sz="1400" smtClean="0">
                <a:latin typeface="Times New Roman" pitchFamily="18" charset="0"/>
                <a:hlinkClick r:id="rId11"/>
              </a:rPr>
              <a:t>http://www.devbook.cz/maturitni-otazka-fyzika-zobrazeni-cocky-zrcadla-pristroje</a:t>
            </a:r>
            <a:r>
              <a:rPr lang="cs-CZ" sz="1400" smtClean="0">
                <a:latin typeface="Times New Roman" pitchFamily="18" charset="0"/>
              </a:rPr>
              <a:t> (slide 5)</a:t>
            </a:r>
          </a:p>
          <a:p>
            <a:pPr lvl="1">
              <a:spcBef>
                <a:spcPct val="10000"/>
              </a:spcBef>
              <a:buFontTx/>
              <a:buChar char="-"/>
              <a:defRPr/>
            </a:pPr>
            <a:r>
              <a:rPr lang="cs-CZ" sz="1400" smtClean="0">
                <a:latin typeface="Times New Roman" pitchFamily="18" charset="0"/>
              </a:rPr>
              <a:t> </a:t>
            </a:r>
            <a:r>
              <a:rPr lang="cs-CZ" sz="1400" smtClean="0">
                <a:latin typeface="Times New Roman" pitchFamily="18" charset="0"/>
                <a:hlinkClick r:id="rId12"/>
              </a:rPr>
              <a:t>http://www.ceskatelevize.cz/ct24/kultura/137513-co-vsechno-cesi-dali-svetu/</a:t>
            </a:r>
            <a:r>
              <a:rPr lang="cs-CZ" sz="1400" smtClean="0">
                <a:latin typeface="Times New Roman" pitchFamily="18" charset="0"/>
              </a:rPr>
              <a:t> (slide 6)</a:t>
            </a:r>
          </a:p>
          <a:p>
            <a:pPr lvl="1">
              <a:spcBef>
                <a:spcPct val="10000"/>
              </a:spcBef>
              <a:buFontTx/>
              <a:buChar char="-"/>
              <a:defRPr/>
            </a:pPr>
            <a:r>
              <a:rPr lang="cs-CZ" sz="1400" smtClean="0">
                <a:latin typeface="Times New Roman" pitchFamily="18" charset="0"/>
              </a:rPr>
              <a:t> </a:t>
            </a:r>
            <a:r>
              <a:rPr lang="cs-CZ" sz="1400" smtClean="0">
                <a:latin typeface="Times New Roman" pitchFamily="18" charset="0"/>
                <a:hlinkClick r:id="rId13"/>
              </a:rPr>
              <a:t>http://www.ogroup.cz/mikroskop/</a:t>
            </a:r>
            <a:r>
              <a:rPr lang="cs-CZ" sz="1400" smtClean="0">
                <a:latin typeface="Times New Roman" pitchFamily="18" charset="0"/>
              </a:rPr>
              <a:t> (slide 6)</a:t>
            </a:r>
          </a:p>
          <a:p>
            <a:pPr lvl="1">
              <a:spcBef>
                <a:spcPct val="10000"/>
              </a:spcBef>
              <a:buFontTx/>
              <a:buChar char="-"/>
              <a:defRPr/>
            </a:pPr>
            <a:r>
              <a:rPr lang="cs-CZ" sz="1400" smtClean="0">
                <a:latin typeface="Times New Roman" pitchFamily="18" charset="0"/>
              </a:rPr>
              <a:t> </a:t>
            </a:r>
            <a:r>
              <a:rPr lang="cs-CZ" sz="1400" smtClean="0">
                <a:latin typeface="Times New Roman" pitchFamily="18" charset="0"/>
                <a:hlinkClick r:id="rId14"/>
              </a:rPr>
              <a:t>http://www.dalekohledy.com/store/department-2-hvezdarske-dalekohledy.html</a:t>
            </a:r>
            <a:r>
              <a:rPr lang="cs-CZ" sz="1400" smtClean="0">
                <a:latin typeface="Times New Roman" pitchFamily="18" charset="0"/>
              </a:rPr>
              <a:t> (slide 6)</a:t>
            </a:r>
          </a:p>
          <a:p>
            <a:pPr lvl="1">
              <a:spcBef>
                <a:spcPct val="10000"/>
              </a:spcBef>
              <a:buFontTx/>
              <a:buChar char="-"/>
              <a:defRPr/>
            </a:pPr>
            <a:r>
              <a:rPr lang="cs-CZ" sz="1400" smtClean="0">
                <a:latin typeface="Times New Roman" pitchFamily="18" charset="0"/>
              </a:rPr>
              <a:t> </a:t>
            </a:r>
            <a:r>
              <a:rPr lang="cs-CZ" sz="1400" smtClean="0">
                <a:latin typeface="Times New Roman" pitchFamily="18" charset="0"/>
                <a:hlinkClick r:id="rId15"/>
              </a:rPr>
              <a:t>http://cs.wikipedia.org/wiki/Kr%C3%A1tkozrakost</a:t>
            </a:r>
            <a:r>
              <a:rPr lang="cs-CZ" sz="1400" smtClean="0">
                <a:latin typeface="Times New Roman" pitchFamily="18" charset="0"/>
              </a:rPr>
              <a:t> (slide 7)</a:t>
            </a:r>
          </a:p>
          <a:p>
            <a:pPr lvl="1">
              <a:spcBef>
                <a:spcPct val="10000"/>
              </a:spcBef>
              <a:buFontTx/>
              <a:buChar char="-"/>
              <a:defRPr/>
            </a:pPr>
            <a:r>
              <a:rPr lang="cs-CZ" sz="1400" smtClean="0">
                <a:latin typeface="Times New Roman" pitchFamily="18" charset="0"/>
              </a:rPr>
              <a:t> </a:t>
            </a:r>
            <a:r>
              <a:rPr lang="cs-CZ" sz="1400" smtClean="0">
                <a:latin typeface="Times New Roman" pitchFamily="18" charset="0"/>
                <a:hlinkClick r:id="rId16"/>
              </a:rPr>
              <a:t>http://moderni-optika.info/tag/vady-oka</a:t>
            </a:r>
            <a:r>
              <a:rPr lang="cs-CZ" sz="1400" smtClean="0">
                <a:latin typeface="Times New Roman" pitchFamily="18" charset="0"/>
              </a:rPr>
              <a:t> (slide 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6719</TotalTime>
  <Words>1285</Words>
  <Application>Microsoft Office PowerPoint</Application>
  <PresentationFormat>Předvádění na obrazovce (4:3)</PresentationFormat>
  <Paragraphs>172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21.1 Světelné jevy – lom a rozklad světla</vt:lpstr>
      <vt:lpstr>21.2 Co už umíme </vt:lpstr>
      <vt:lpstr>21.3 Nové pojmy</vt:lpstr>
      <vt:lpstr>21.4 Výklad nového učiva</vt:lpstr>
      <vt:lpstr>21.5 Procvičení a příklady</vt:lpstr>
      <vt:lpstr>21.6 Něco navíc pro šikovné</vt:lpstr>
      <vt:lpstr>21.7 CLIL – Refraction of light</vt:lpstr>
      <vt:lpstr>21.8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935</cp:revision>
  <dcterms:created xsi:type="dcterms:W3CDTF">2010-10-18T18:21:56Z</dcterms:created>
  <dcterms:modified xsi:type="dcterms:W3CDTF">2013-07-11T12:10:20Z</dcterms:modified>
</cp:coreProperties>
</file>